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3" r:id="rId1"/>
    <p:sldMasterId id="2147483675" r:id="rId2"/>
  </p:sldMasterIdLst>
  <p:notesMasterIdLst>
    <p:notesMasterId r:id="rId76"/>
  </p:notesMasterIdLst>
  <p:sldIdLst>
    <p:sldId id="257" r:id="rId3"/>
    <p:sldId id="349" r:id="rId4"/>
    <p:sldId id="317" r:id="rId5"/>
    <p:sldId id="379" r:id="rId6"/>
    <p:sldId id="319" r:id="rId7"/>
    <p:sldId id="324" r:id="rId8"/>
    <p:sldId id="320" r:id="rId9"/>
    <p:sldId id="322" r:id="rId10"/>
    <p:sldId id="323" r:id="rId11"/>
    <p:sldId id="321" r:id="rId12"/>
    <p:sldId id="330" r:id="rId13"/>
    <p:sldId id="332" r:id="rId14"/>
    <p:sldId id="331" r:id="rId15"/>
    <p:sldId id="333" r:id="rId16"/>
    <p:sldId id="334" r:id="rId17"/>
    <p:sldId id="335" r:id="rId18"/>
    <p:sldId id="336" r:id="rId19"/>
    <p:sldId id="337" r:id="rId20"/>
    <p:sldId id="342" r:id="rId21"/>
    <p:sldId id="343" r:id="rId22"/>
    <p:sldId id="346" r:id="rId23"/>
    <p:sldId id="381" r:id="rId24"/>
    <p:sldId id="380" r:id="rId25"/>
    <p:sldId id="401" r:id="rId26"/>
    <p:sldId id="567" r:id="rId27"/>
    <p:sldId id="390" r:id="rId28"/>
    <p:sldId id="403" r:id="rId29"/>
    <p:sldId id="404" r:id="rId30"/>
    <p:sldId id="405" r:id="rId31"/>
    <p:sldId id="568" r:id="rId32"/>
    <p:sldId id="569" r:id="rId33"/>
    <p:sldId id="407" r:id="rId34"/>
    <p:sldId id="402" r:id="rId35"/>
    <p:sldId id="571" r:id="rId36"/>
    <p:sldId id="411" r:id="rId37"/>
    <p:sldId id="409" r:id="rId38"/>
    <p:sldId id="410" r:id="rId39"/>
    <p:sldId id="532" r:id="rId40"/>
    <p:sldId id="533" r:id="rId41"/>
    <p:sldId id="542" r:id="rId42"/>
    <p:sldId id="534" r:id="rId43"/>
    <p:sldId id="536" r:id="rId44"/>
    <p:sldId id="543" r:id="rId45"/>
    <p:sldId id="540" r:id="rId46"/>
    <p:sldId id="541" r:id="rId47"/>
    <p:sldId id="544" r:id="rId48"/>
    <p:sldId id="545" r:id="rId49"/>
    <p:sldId id="546" r:id="rId50"/>
    <p:sldId id="547" r:id="rId51"/>
    <p:sldId id="548" r:id="rId52"/>
    <p:sldId id="549" r:id="rId53"/>
    <p:sldId id="550" r:id="rId54"/>
    <p:sldId id="552" r:id="rId55"/>
    <p:sldId id="565" r:id="rId56"/>
    <p:sldId id="553" r:id="rId57"/>
    <p:sldId id="554" r:id="rId58"/>
    <p:sldId id="491" r:id="rId59"/>
    <p:sldId id="492" r:id="rId60"/>
    <p:sldId id="493" r:id="rId61"/>
    <p:sldId id="494" r:id="rId62"/>
    <p:sldId id="495" r:id="rId63"/>
    <p:sldId id="497" r:id="rId64"/>
    <p:sldId id="498" r:id="rId65"/>
    <p:sldId id="501" r:id="rId66"/>
    <p:sldId id="503" r:id="rId67"/>
    <p:sldId id="525" r:id="rId68"/>
    <p:sldId id="506" r:id="rId69"/>
    <p:sldId id="508" r:id="rId70"/>
    <p:sldId id="513" r:id="rId71"/>
    <p:sldId id="518" r:id="rId72"/>
    <p:sldId id="519" r:id="rId73"/>
    <p:sldId id="520" r:id="rId74"/>
    <p:sldId id="521" r:id="rId75"/>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013C"/>
    <a:srgbClr val="545050"/>
    <a:srgbClr val="FFFFFF"/>
    <a:srgbClr val="595959"/>
    <a:srgbClr val="7674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814" autoAdjust="0"/>
  </p:normalViewPr>
  <p:slideViewPr>
    <p:cSldViewPr snapToGrid="0">
      <p:cViewPr varScale="1">
        <p:scale>
          <a:sx n="75" d="100"/>
          <a:sy n="75" d="100"/>
        </p:scale>
        <p:origin x="94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A41F5D-EC4F-4023-BFA0-1823079661EF}" type="datetimeFigureOut">
              <a:rPr lang="it-IT" smtClean="0"/>
              <a:t>05/10/2022</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70695C-6363-493C-BEE5-28D59358BF2B}" type="slidenum">
              <a:rPr lang="it-IT" smtClean="0"/>
              <a:t>‹N›</a:t>
            </a:fld>
            <a:endParaRPr lang="it-IT"/>
          </a:p>
        </p:txBody>
      </p:sp>
    </p:spTree>
    <p:extLst>
      <p:ext uri="{BB962C8B-B14F-4D97-AF65-F5344CB8AC3E}">
        <p14:creationId xmlns:p14="http://schemas.microsoft.com/office/powerpoint/2010/main" val="2933159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510864-10F5-4B85-9F0A-90D337A15743}" type="slidenum">
              <a:rPr lang="en-US" smtClean="0"/>
              <a:t>1</a:t>
            </a:fld>
            <a:endParaRPr lang="en-US"/>
          </a:p>
        </p:txBody>
      </p:sp>
    </p:spTree>
    <p:extLst>
      <p:ext uri="{BB962C8B-B14F-4D97-AF65-F5344CB8AC3E}">
        <p14:creationId xmlns:p14="http://schemas.microsoft.com/office/powerpoint/2010/main" val="3848414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Approxiamtion</a:t>
            </a:r>
            <a:r>
              <a:rPr lang="en-GB" dirty="0"/>
              <a:t> of the actual probability of seeing that state after observing the previous state and action. </a:t>
            </a:r>
          </a:p>
          <a:p>
            <a:endParaRPr lang="en-GB" dirty="0"/>
          </a:p>
          <a:p>
            <a:r>
              <a:rPr lang="en-GB" dirty="0"/>
              <a:t>Condition a state and action then we can model the expected reward given that the agent is  in that state and that the specific action.</a:t>
            </a:r>
            <a:endParaRPr lang="en-CH" dirty="0"/>
          </a:p>
        </p:txBody>
      </p:sp>
      <p:sp>
        <p:nvSpPr>
          <p:cNvPr id="4" name="Slide Number Placeholder 3"/>
          <p:cNvSpPr>
            <a:spLocks noGrp="1"/>
          </p:cNvSpPr>
          <p:nvPr>
            <p:ph type="sldNum" sz="quarter" idx="5"/>
          </p:nvPr>
        </p:nvSpPr>
        <p:spPr/>
        <p:txBody>
          <a:bodyPr/>
          <a:lstStyle/>
          <a:p>
            <a:fld id="{3A70695C-6363-493C-BEE5-28D59358BF2B}" type="slidenum">
              <a:rPr lang="it-IT" smtClean="0"/>
              <a:t>18</a:t>
            </a:fld>
            <a:endParaRPr lang="it-IT"/>
          </a:p>
        </p:txBody>
      </p:sp>
    </p:spTree>
    <p:extLst>
      <p:ext uri="{BB962C8B-B14F-4D97-AF65-F5344CB8AC3E}">
        <p14:creationId xmlns:p14="http://schemas.microsoft.com/office/powerpoint/2010/main" val="3951483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Rewards is just a number. It can be positive, it can be negative (penalty). The goal is the accumulation or sum of these rewards over time. We devote a letter G, but we use the term </a:t>
            </a:r>
            <a:r>
              <a:rPr lang="en-GB" dirty="0" err="1"/>
              <a:t>RETURn</a:t>
            </a:r>
            <a:r>
              <a:rPr lang="en-GB" dirty="0"/>
              <a:t> to refer to this. Return is the sum of the rewards into the future. The return is defined by the future rewards summed together. The past rewards belong to the past and we cannot change them as we cannot the past</a:t>
            </a:r>
            <a:endParaRPr lang="en-CH" dirty="0"/>
          </a:p>
        </p:txBody>
      </p:sp>
      <p:sp>
        <p:nvSpPr>
          <p:cNvPr id="4" name="Slide Number Placeholder 3"/>
          <p:cNvSpPr>
            <a:spLocks noGrp="1"/>
          </p:cNvSpPr>
          <p:nvPr>
            <p:ph type="sldNum" sz="quarter" idx="5"/>
          </p:nvPr>
        </p:nvSpPr>
        <p:spPr/>
        <p:txBody>
          <a:bodyPr/>
          <a:lstStyle/>
          <a:p>
            <a:fld id="{3A70695C-6363-493C-BEE5-28D59358BF2B}" type="slidenum">
              <a:rPr lang="it-IT" smtClean="0"/>
              <a:t>7</a:t>
            </a:fld>
            <a:endParaRPr lang="it-IT"/>
          </a:p>
        </p:txBody>
      </p:sp>
    </p:spTree>
    <p:extLst>
      <p:ext uri="{BB962C8B-B14F-4D97-AF65-F5344CB8AC3E}">
        <p14:creationId xmlns:p14="http://schemas.microsoft.com/office/powerpoint/2010/main" val="3631722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we cannot always hope to optimise the return itself. Therefore, we can define the expected return which we call “the value”. The value at state s is the expectation of the return, thus the sum of the rewards into the future conditioned by the fact that you are in that state s. We have not defined yet what a state is, but for simplicity lets assume that it is an observation. In any case, we will explain within a moment. The value depends of the dynamics of the environment, but also the actions that the agent is taken. The goal is to maximize the value by picking action so that this value becomes large. </a:t>
            </a:r>
          </a:p>
          <a:p>
            <a:endParaRPr lang="en-GB" dirty="0"/>
          </a:p>
          <a:p>
            <a:r>
              <a:rPr lang="en-GB" dirty="0"/>
              <a:t>Conveniently, this is used by many algorithms can be defined recursively. The return at time t is the first reward plus the return from that time step t+1. Similarly, the value can be defined recursively, the </a:t>
            </a:r>
            <a:r>
              <a:rPr lang="en-GB" dirty="0" err="1"/>
              <a:t>valua</a:t>
            </a:r>
            <a:r>
              <a:rPr lang="en-GB" dirty="0"/>
              <a:t> at some state s, is the expected 1</a:t>
            </a:r>
            <a:r>
              <a:rPr lang="en-GB" baseline="30000" dirty="0"/>
              <a:t>st</a:t>
            </a:r>
            <a:r>
              <a:rPr lang="en-GB" dirty="0"/>
              <a:t> reward that we can get after being in that stage and the value of the state that you expect to be in. </a:t>
            </a:r>
            <a:endParaRPr lang="en-CH" dirty="0"/>
          </a:p>
        </p:txBody>
      </p:sp>
      <p:sp>
        <p:nvSpPr>
          <p:cNvPr id="4" name="Slide Number Placeholder 3"/>
          <p:cNvSpPr>
            <a:spLocks noGrp="1"/>
          </p:cNvSpPr>
          <p:nvPr>
            <p:ph type="sldNum" sz="quarter" idx="5"/>
          </p:nvPr>
        </p:nvSpPr>
        <p:spPr/>
        <p:txBody>
          <a:bodyPr/>
          <a:lstStyle/>
          <a:p>
            <a:fld id="{3A70695C-6363-493C-BEE5-28D59358BF2B}" type="slidenum">
              <a:rPr lang="it-IT" smtClean="0"/>
              <a:t>8</a:t>
            </a:fld>
            <a:endParaRPr lang="it-IT"/>
          </a:p>
        </p:txBody>
      </p:sp>
    </p:spTree>
    <p:extLst>
      <p:ext uri="{BB962C8B-B14F-4D97-AF65-F5344CB8AC3E}">
        <p14:creationId xmlns:p14="http://schemas.microsoft.com/office/powerpoint/2010/main" val="1592364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 state and actions and this is simply defined as the expected return of being at that state and then taking that action a.</a:t>
            </a:r>
            <a:endParaRPr lang="en-CH" dirty="0"/>
          </a:p>
        </p:txBody>
      </p:sp>
      <p:sp>
        <p:nvSpPr>
          <p:cNvPr id="4" name="Slide Number Placeholder 3"/>
          <p:cNvSpPr>
            <a:spLocks noGrp="1"/>
          </p:cNvSpPr>
          <p:nvPr>
            <p:ph type="sldNum" sz="quarter" idx="5"/>
          </p:nvPr>
        </p:nvSpPr>
        <p:spPr/>
        <p:txBody>
          <a:bodyPr/>
          <a:lstStyle/>
          <a:p>
            <a:fld id="{3A70695C-6363-493C-BEE5-28D59358BF2B}" type="slidenum">
              <a:rPr lang="it-IT" smtClean="0"/>
              <a:t>9</a:t>
            </a:fld>
            <a:endParaRPr lang="it-IT"/>
          </a:p>
        </p:txBody>
      </p:sp>
    </p:spTree>
    <p:extLst>
      <p:ext uri="{BB962C8B-B14F-4D97-AF65-F5344CB8AC3E}">
        <p14:creationId xmlns:p14="http://schemas.microsoft.com/office/powerpoint/2010/main" val="1740465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we are inside the agent. In the schematic diagram on the right time increments as we go to the right. There is always an observation that comes in, then there is an internal state of the agent that creates some predictions and defines a policy and then the action is selected based on the policy. An arrow from the policy to the action and then to the environment. But lets focus on the state components. State here refers to what the agent takes along him from one time to the next, e.g. memory, learned components, predictions, </a:t>
            </a:r>
            <a:endParaRPr lang="en-CH" dirty="0"/>
          </a:p>
        </p:txBody>
      </p:sp>
      <p:sp>
        <p:nvSpPr>
          <p:cNvPr id="4" name="Slide Number Placeholder 3"/>
          <p:cNvSpPr>
            <a:spLocks noGrp="1"/>
          </p:cNvSpPr>
          <p:nvPr>
            <p:ph type="sldNum" sz="quarter" idx="5"/>
          </p:nvPr>
        </p:nvSpPr>
        <p:spPr/>
        <p:txBody>
          <a:bodyPr/>
          <a:lstStyle/>
          <a:p>
            <a:fld id="{3A70695C-6363-493C-BEE5-28D59358BF2B}" type="slidenum">
              <a:rPr lang="it-IT" smtClean="0"/>
              <a:t>10</a:t>
            </a:fld>
            <a:endParaRPr lang="it-IT"/>
          </a:p>
        </p:txBody>
      </p:sp>
    </p:spTree>
    <p:extLst>
      <p:ext uri="{BB962C8B-B14F-4D97-AF65-F5344CB8AC3E}">
        <p14:creationId xmlns:p14="http://schemas.microsoft.com/office/powerpoint/2010/main" val="2388745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 talk about the environment state, which can be all the physical quantities of the world (in the case of real life applications). Is not part of the observation stream process.</a:t>
            </a:r>
            <a:endParaRPr lang="en-CH" dirty="0"/>
          </a:p>
        </p:txBody>
      </p:sp>
      <p:sp>
        <p:nvSpPr>
          <p:cNvPr id="4" name="Slide Number Placeholder 3"/>
          <p:cNvSpPr>
            <a:spLocks noGrp="1"/>
          </p:cNvSpPr>
          <p:nvPr>
            <p:ph type="sldNum" sz="quarter" idx="5"/>
          </p:nvPr>
        </p:nvSpPr>
        <p:spPr/>
        <p:txBody>
          <a:bodyPr/>
          <a:lstStyle/>
          <a:p>
            <a:fld id="{3A70695C-6363-493C-BEE5-28D59358BF2B}" type="slidenum">
              <a:rPr lang="it-IT" smtClean="0"/>
              <a:t>11</a:t>
            </a:fld>
            <a:endParaRPr lang="it-IT"/>
          </a:p>
        </p:txBody>
      </p:sp>
    </p:spTree>
    <p:extLst>
      <p:ext uri="{BB962C8B-B14F-4D97-AF65-F5344CB8AC3E}">
        <p14:creationId xmlns:p14="http://schemas.microsoft.com/office/powerpoint/2010/main" val="3208301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Important concept of RL which is the Markov property, which is used to solve decision problems. The Markov property itself states that the process is Markovian or the state is Markovian for this process if the probability of a reward and a subsequent state does not change if we add more history.</a:t>
            </a:r>
          </a:p>
          <a:p>
            <a:endParaRPr lang="en-GB" dirty="0"/>
          </a:p>
          <a:p>
            <a:r>
              <a:rPr lang="en-GB" dirty="0"/>
              <a:t>Typically the agent state is a compression of the total History Ht. </a:t>
            </a:r>
          </a:p>
        </p:txBody>
      </p:sp>
      <p:sp>
        <p:nvSpPr>
          <p:cNvPr id="4" name="Slide Number Placeholder 3"/>
          <p:cNvSpPr>
            <a:spLocks noGrp="1"/>
          </p:cNvSpPr>
          <p:nvPr>
            <p:ph type="sldNum" sz="quarter" idx="5"/>
          </p:nvPr>
        </p:nvSpPr>
        <p:spPr/>
        <p:txBody>
          <a:bodyPr/>
          <a:lstStyle/>
          <a:p>
            <a:fld id="{3A70695C-6363-493C-BEE5-28D59358BF2B}" type="slidenum">
              <a:rPr lang="it-IT" smtClean="0"/>
              <a:t>12</a:t>
            </a:fld>
            <a:endParaRPr lang="it-IT"/>
          </a:p>
        </p:txBody>
      </p:sp>
    </p:spTree>
    <p:extLst>
      <p:ext uri="{BB962C8B-B14F-4D97-AF65-F5344CB8AC3E}">
        <p14:creationId xmlns:p14="http://schemas.microsoft.com/office/powerpoint/2010/main" val="1640792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Part of the environment is hidden to the agent</a:t>
            </a:r>
            <a:endParaRPr lang="en-CH" dirty="0"/>
          </a:p>
        </p:txBody>
      </p:sp>
      <p:sp>
        <p:nvSpPr>
          <p:cNvPr id="4" name="Slide Number Placeholder 3"/>
          <p:cNvSpPr>
            <a:spLocks noGrp="1"/>
          </p:cNvSpPr>
          <p:nvPr>
            <p:ph type="sldNum" sz="quarter" idx="5"/>
          </p:nvPr>
        </p:nvSpPr>
        <p:spPr/>
        <p:txBody>
          <a:bodyPr/>
          <a:lstStyle/>
          <a:p>
            <a:fld id="{3A70695C-6363-493C-BEE5-28D59358BF2B}" type="slidenum">
              <a:rPr lang="it-IT" smtClean="0"/>
              <a:t>14</a:t>
            </a:fld>
            <a:endParaRPr lang="it-IT"/>
          </a:p>
        </p:txBody>
      </p:sp>
    </p:spTree>
    <p:extLst>
      <p:ext uri="{BB962C8B-B14F-4D97-AF65-F5344CB8AC3E}">
        <p14:creationId xmlns:p14="http://schemas.microsoft.com/office/powerpoint/2010/main" val="3856133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a function that takes the state and outputs an action.</a:t>
            </a:r>
          </a:p>
          <a:p>
            <a:r>
              <a:rPr lang="en-GB" dirty="0"/>
              <a:t>Often is more useful to think about stochastic policy where the probability of a action given a state and usually policy (</a:t>
            </a:r>
            <a:r>
              <a:rPr lang="en-GB" dirty="0" err="1"/>
              <a:t>paei</a:t>
            </a:r>
            <a:r>
              <a:rPr lang="en-GB" dirty="0"/>
              <a:t>) is given by a probability </a:t>
            </a:r>
            <a:r>
              <a:rPr lang="en-GB" dirty="0" err="1"/>
              <a:t>discribution</a:t>
            </a:r>
            <a:r>
              <a:rPr lang="en-GB" dirty="0"/>
              <a:t> of actions.</a:t>
            </a:r>
            <a:endParaRPr lang="en-CH" dirty="0"/>
          </a:p>
        </p:txBody>
      </p:sp>
      <p:sp>
        <p:nvSpPr>
          <p:cNvPr id="4" name="Slide Number Placeholder 3"/>
          <p:cNvSpPr>
            <a:spLocks noGrp="1"/>
          </p:cNvSpPr>
          <p:nvPr>
            <p:ph type="sldNum" sz="quarter" idx="5"/>
          </p:nvPr>
        </p:nvSpPr>
        <p:spPr/>
        <p:txBody>
          <a:bodyPr/>
          <a:lstStyle/>
          <a:p>
            <a:fld id="{3A70695C-6363-493C-BEE5-28D59358BF2B}" type="slidenum">
              <a:rPr lang="it-IT" smtClean="0"/>
              <a:t>16</a:t>
            </a:fld>
            <a:endParaRPr lang="it-IT"/>
          </a:p>
        </p:txBody>
      </p:sp>
    </p:spTree>
    <p:extLst>
      <p:ext uri="{BB962C8B-B14F-4D97-AF65-F5344CB8AC3E}">
        <p14:creationId xmlns:p14="http://schemas.microsoft.com/office/powerpoint/2010/main" val="28240750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7187E-0C95-B2FD-44A8-23808BCB0859}"/>
              </a:ext>
            </a:extLst>
          </p:cNvPr>
          <p:cNvSpPr>
            <a:spLocks noGrp="1"/>
          </p:cNvSpPr>
          <p:nvPr>
            <p:ph type="ctrTitle"/>
          </p:nvPr>
        </p:nvSpPr>
        <p:spPr>
          <a:xfrm>
            <a:off x="1524000" y="1122363"/>
            <a:ext cx="9144000" cy="2387600"/>
          </a:xfrm>
          <a:prstGeom prst="rect">
            <a:avLst/>
          </a:prstGeom>
        </p:spPr>
        <p:txBody>
          <a:bodyPr anchor="b"/>
          <a:lstStyle>
            <a:lvl1pPr algn="ctr">
              <a:defRPr sz="6000">
                <a:latin typeface="Helvetica Light" panose="020B0500000000000000"/>
              </a:defRPr>
            </a:lvl1pPr>
          </a:lstStyle>
          <a:p>
            <a:r>
              <a:rPr lang="en-US" dirty="0"/>
              <a:t>Click to edit Master title style</a:t>
            </a:r>
            <a:endParaRPr lang="it-IT" dirty="0"/>
          </a:p>
        </p:txBody>
      </p:sp>
      <p:sp>
        <p:nvSpPr>
          <p:cNvPr id="3" name="Subtitle 2">
            <a:extLst>
              <a:ext uri="{FF2B5EF4-FFF2-40B4-BE49-F238E27FC236}">
                <a16:creationId xmlns:a16="http://schemas.microsoft.com/office/drawing/2014/main" id="{BEE9622D-9B28-9182-3562-E8DE4D24F05B}"/>
              </a:ext>
            </a:extLst>
          </p:cNvPr>
          <p:cNvSpPr>
            <a:spLocks noGrp="1"/>
          </p:cNvSpPr>
          <p:nvPr>
            <p:ph type="subTitle" idx="1"/>
          </p:nvPr>
        </p:nvSpPr>
        <p:spPr>
          <a:xfrm>
            <a:off x="1524000" y="3602038"/>
            <a:ext cx="9144000" cy="1655762"/>
          </a:xfrm>
        </p:spPr>
        <p:txBody>
          <a:bodyPr/>
          <a:lstStyle>
            <a:lvl1pPr marL="0" indent="0" algn="ctr">
              <a:buNone/>
              <a:defRPr sz="2400">
                <a:latin typeface="Helvetica Light" panose="020B050000000000000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dirty="0"/>
          </a:p>
        </p:txBody>
      </p:sp>
      <p:sp>
        <p:nvSpPr>
          <p:cNvPr id="4" name="Date Placeholder 3">
            <a:extLst>
              <a:ext uri="{FF2B5EF4-FFF2-40B4-BE49-F238E27FC236}">
                <a16:creationId xmlns:a16="http://schemas.microsoft.com/office/drawing/2014/main" id="{106B3EC3-EF74-020B-2646-7976D8DD210B}"/>
              </a:ext>
            </a:extLst>
          </p:cNvPr>
          <p:cNvSpPr>
            <a:spLocks noGrp="1"/>
          </p:cNvSpPr>
          <p:nvPr>
            <p:ph type="dt" sz="half" idx="10"/>
          </p:nvPr>
        </p:nvSpPr>
        <p:spPr/>
        <p:txBody>
          <a:bodyPr/>
          <a:lstStyle>
            <a:lvl1pPr>
              <a:defRPr>
                <a:latin typeface="Helvetica Light" panose="020B0500000000000000"/>
              </a:defRPr>
            </a:lvl1pPr>
          </a:lstStyle>
          <a:p>
            <a:fld id="{9CA7A4EF-2BEC-4232-A117-F89586A5DCAE}" type="datetime1">
              <a:rPr lang="it-IT" smtClean="0"/>
              <a:t>05/10/2022</a:t>
            </a:fld>
            <a:endParaRPr lang="it-IT"/>
          </a:p>
        </p:txBody>
      </p:sp>
      <p:sp>
        <p:nvSpPr>
          <p:cNvPr id="5" name="Footer Placeholder 4">
            <a:extLst>
              <a:ext uri="{FF2B5EF4-FFF2-40B4-BE49-F238E27FC236}">
                <a16:creationId xmlns:a16="http://schemas.microsoft.com/office/drawing/2014/main" id="{28C48289-7997-5D0D-5233-9876F0BA99AB}"/>
              </a:ext>
            </a:extLst>
          </p:cNvPr>
          <p:cNvSpPr>
            <a:spLocks noGrp="1"/>
          </p:cNvSpPr>
          <p:nvPr>
            <p:ph type="ftr" sz="quarter" idx="11"/>
          </p:nvPr>
        </p:nvSpPr>
        <p:spPr/>
        <p:txBody>
          <a:bodyPr/>
          <a:lstStyle>
            <a:lvl1pPr>
              <a:defRPr>
                <a:latin typeface="Helvetica Light" panose="020B0500000000000000"/>
              </a:defRPr>
            </a:lvl1pPr>
          </a:lstStyle>
          <a:p>
            <a:r>
              <a:rPr lang="it-IT" dirty="0"/>
              <a:t>Reinforcement Learning: Introduction</a:t>
            </a:r>
          </a:p>
        </p:txBody>
      </p:sp>
      <p:pic>
        <p:nvPicPr>
          <p:cNvPr id="8" name="Picture 7" descr="InselLogo.png">
            <a:extLst>
              <a:ext uri="{FF2B5EF4-FFF2-40B4-BE49-F238E27FC236}">
                <a16:creationId xmlns:a16="http://schemas.microsoft.com/office/drawing/2014/main" id="{39B581CD-6BB8-41B0-7898-F1B5AED8B4DD}"/>
              </a:ext>
            </a:extLst>
          </p:cNvPr>
          <p:cNvPicPr>
            <a:picLocks noChangeAspect="1"/>
          </p:cNvPicPr>
          <p:nvPr/>
        </p:nvPicPr>
        <p:blipFill>
          <a:blip r:embed="rId2" cstate="print"/>
          <a:stretch>
            <a:fillRect/>
          </a:stretch>
        </p:blipFill>
        <p:spPr>
          <a:xfrm>
            <a:off x="9982200" y="35648"/>
            <a:ext cx="2133600" cy="762000"/>
          </a:xfrm>
          <a:prstGeom prst="rect">
            <a:avLst/>
          </a:prstGeom>
        </p:spPr>
      </p:pic>
      <p:pic>
        <p:nvPicPr>
          <p:cNvPr id="9" name="Picture 2" descr="E:\Documents\ATTD\ATTD 2010\img\Logo.png">
            <a:extLst>
              <a:ext uri="{FF2B5EF4-FFF2-40B4-BE49-F238E27FC236}">
                <a16:creationId xmlns:a16="http://schemas.microsoft.com/office/drawing/2014/main" id="{38D2BB0A-EB46-4BC2-70C8-48A73080EE94}"/>
              </a:ext>
            </a:extLst>
          </p:cNvPr>
          <p:cNvPicPr>
            <a:picLocks noChangeAspect="1" noChangeArrowheads="1"/>
          </p:cNvPicPr>
          <p:nvPr/>
        </p:nvPicPr>
        <p:blipFill>
          <a:blip r:embed="rId3" cstate="print"/>
          <a:srcRect l="41816"/>
          <a:stretch>
            <a:fillRect/>
          </a:stretch>
        </p:blipFill>
        <p:spPr bwMode="auto">
          <a:xfrm>
            <a:off x="275907" y="1081"/>
            <a:ext cx="1447800" cy="1065719"/>
          </a:xfrm>
          <a:prstGeom prst="rect">
            <a:avLst/>
          </a:prstGeom>
          <a:noFill/>
        </p:spPr>
      </p:pic>
    </p:spTree>
    <p:extLst>
      <p:ext uri="{BB962C8B-B14F-4D97-AF65-F5344CB8AC3E}">
        <p14:creationId xmlns:p14="http://schemas.microsoft.com/office/powerpoint/2010/main" val="975207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F0C4A-7E0B-FBD3-5F21-21FEFAA4FE5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411279D2-88F9-FE6F-0F3F-DCFF635799F9}"/>
              </a:ext>
            </a:extLst>
          </p:cNvPr>
          <p:cNvSpPr>
            <a:spLocks noGrp="1"/>
          </p:cNvSpPr>
          <p:nvPr>
            <p:ph type="body" orient="vert" idx="1" hasCustomPrompt="1"/>
          </p:nvPr>
        </p:nvSpPr>
        <p:spPr/>
        <p:txBody>
          <a:bodyPr vert="eaVert"/>
          <a:lstStyle>
            <a:lvl1pPr>
              <a:defRPr/>
            </a:lvl1pPr>
          </a:lstStyle>
          <a:p>
            <a:pPr lvl="0"/>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t-IT" dirty="0"/>
          </a:p>
        </p:txBody>
      </p:sp>
      <p:sp>
        <p:nvSpPr>
          <p:cNvPr id="4" name="Date Placeholder 3">
            <a:extLst>
              <a:ext uri="{FF2B5EF4-FFF2-40B4-BE49-F238E27FC236}">
                <a16:creationId xmlns:a16="http://schemas.microsoft.com/office/drawing/2014/main" id="{5407413B-0EEF-329B-68B3-EEE8D98883D9}"/>
              </a:ext>
            </a:extLst>
          </p:cNvPr>
          <p:cNvSpPr>
            <a:spLocks noGrp="1"/>
          </p:cNvSpPr>
          <p:nvPr>
            <p:ph type="dt" sz="half" idx="10"/>
          </p:nvPr>
        </p:nvSpPr>
        <p:spPr/>
        <p:txBody>
          <a:bodyPr/>
          <a:lstStyle/>
          <a:p>
            <a:fld id="{C1704BA9-9C86-4AC0-ACDC-7840E1826C91}" type="datetime1">
              <a:rPr lang="it-IT" smtClean="0"/>
              <a:t>05/10/2022</a:t>
            </a:fld>
            <a:endParaRPr lang="it-IT"/>
          </a:p>
        </p:txBody>
      </p:sp>
      <p:sp>
        <p:nvSpPr>
          <p:cNvPr id="5" name="Footer Placeholder 4">
            <a:extLst>
              <a:ext uri="{FF2B5EF4-FFF2-40B4-BE49-F238E27FC236}">
                <a16:creationId xmlns:a16="http://schemas.microsoft.com/office/drawing/2014/main" id="{A7BFD649-8CC8-8A8B-EAB9-AE168BAE41A5}"/>
              </a:ext>
            </a:extLst>
          </p:cNvPr>
          <p:cNvSpPr>
            <a:spLocks noGrp="1"/>
          </p:cNvSpPr>
          <p:nvPr>
            <p:ph type="ftr" sz="quarter" idx="11"/>
          </p:nvPr>
        </p:nvSpPr>
        <p:spPr/>
        <p:txBody>
          <a:bodyPr/>
          <a:lstStyle/>
          <a:p>
            <a:r>
              <a:rPr lang="it-IT"/>
              <a:t>Reinforcement Learning: Introduction</a:t>
            </a:r>
          </a:p>
        </p:txBody>
      </p:sp>
      <p:sp>
        <p:nvSpPr>
          <p:cNvPr id="6" name="Slide Number Placeholder 5">
            <a:extLst>
              <a:ext uri="{FF2B5EF4-FFF2-40B4-BE49-F238E27FC236}">
                <a16:creationId xmlns:a16="http://schemas.microsoft.com/office/drawing/2014/main" id="{4710AEA2-63F4-DB36-F637-76B2D4923C5F}"/>
              </a:ext>
            </a:extLst>
          </p:cNvPr>
          <p:cNvSpPr>
            <a:spLocks noGrp="1"/>
          </p:cNvSpPr>
          <p:nvPr>
            <p:ph type="sldNum" sz="quarter" idx="12"/>
          </p:nvPr>
        </p:nvSpPr>
        <p:spPr/>
        <p:txBody>
          <a:bodyPr/>
          <a:lstStyle/>
          <a:p>
            <a:fld id="{6C21EA8E-8BBA-427F-8E76-5AE09ACA2473}" type="slidenum">
              <a:rPr lang="it-IT" smtClean="0"/>
              <a:t>‹N›</a:t>
            </a:fld>
            <a:endParaRPr lang="it-IT"/>
          </a:p>
        </p:txBody>
      </p:sp>
    </p:spTree>
    <p:extLst>
      <p:ext uri="{BB962C8B-B14F-4D97-AF65-F5344CB8AC3E}">
        <p14:creationId xmlns:p14="http://schemas.microsoft.com/office/powerpoint/2010/main" val="493319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0BD8FB-12DC-92F8-3DC3-2783AAE596A9}"/>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5B0572AE-9711-752A-7ED1-C9259C8082E7}"/>
              </a:ext>
            </a:extLst>
          </p:cNvPr>
          <p:cNvSpPr>
            <a:spLocks noGrp="1"/>
          </p:cNvSpPr>
          <p:nvPr>
            <p:ph type="body" orient="vert" idx="1" hasCustomPrompt="1"/>
          </p:nvPr>
        </p:nvSpPr>
        <p:spPr>
          <a:xfrm>
            <a:off x="838200" y="365125"/>
            <a:ext cx="7734300" cy="5811838"/>
          </a:xfrm>
        </p:spPr>
        <p:txBody>
          <a:bodyPr vert="eaVert"/>
          <a:lstStyle>
            <a:lvl1pPr>
              <a:defRPr/>
            </a:lvl1pPr>
          </a:lstStyle>
          <a:p>
            <a:pPr lvl="0"/>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t-IT" dirty="0"/>
          </a:p>
        </p:txBody>
      </p:sp>
      <p:sp>
        <p:nvSpPr>
          <p:cNvPr id="4" name="Date Placeholder 3">
            <a:extLst>
              <a:ext uri="{FF2B5EF4-FFF2-40B4-BE49-F238E27FC236}">
                <a16:creationId xmlns:a16="http://schemas.microsoft.com/office/drawing/2014/main" id="{D92F0157-4DE3-1E00-2CBA-4027D4D69DAF}"/>
              </a:ext>
            </a:extLst>
          </p:cNvPr>
          <p:cNvSpPr>
            <a:spLocks noGrp="1"/>
          </p:cNvSpPr>
          <p:nvPr>
            <p:ph type="dt" sz="half" idx="10"/>
          </p:nvPr>
        </p:nvSpPr>
        <p:spPr/>
        <p:txBody>
          <a:bodyPr/>
          <a:lstStyle/>
          <a:p>
            <a:fld id="{A4148266-9966-4C09-968E-99AE0D282FA1}" type="datetime1">
              <a:rPr lang="it-IT" smtClean="0"/>
              <a:t>05/10/2022</a:t>
            </a:fld>
            <a:endParaRPr lang="it-IT"/>
          </a:p>
        </p:txBody>
      </p:sp>
      <p:sp>
        <p:nvSpPr>
          <p:cNvPr id="5" name="Footer Placeholder 4">
            <a:extLst>
              <a:ext uri="{FF2B5EF4-FFF2-40B4-BE49-F238E27FC236}">
                <a16:creationId xmlns:a16="http://schemas.microsoft.com/office/drawing/2014/main" id="{1B9E2F82-70AF-543B-D44A-24A6364586C5}"/>
              </a:ext>
            </a:extLst>
          </p:cNvPr>
          <p:cNvSpPr>
            <a:spLocks noGrp="1"/>
          </p:cNvSpPr>
          <p:nvPr>
            <p:ph type="ftr" sz="quarter" idx="11"/>
          </p:nvPr>
        </p:nvSpPr>
        <p:spPr/>
        <p:txBody>
          <a:bodyPr/>
          <a:lstStyle/>
          <a:p>
            <a:r>
              <a:rPr lang="it-IT"/>
              <a:t>Reinforcement Learning: Introduction</a:t>
            </a:r>
          </a:p>
        </p:txBody>
      </p:sp>
      <p:sp>
        <p:nvSpPr>
          <p:cNvPr id="6" name="Slide Number Placeholder 5">
            <a:extLst>
              <a:ext uri="{FF2B5EF4-FFF2-40B4-BE49-F238E27FC236}">
                <a16:creationId xmlns:a16="http://schemas.microsoft.com/office/drawing/2014/main" id="{6AA08261-F023-D33B-88C5-B2E38EA6666E}"/>
              </a:ext>
            </a:extLst>
          </p:cNvPr>
          <p:cNvSpPr>
            <a:spLocks noGrp="1"/>
          </p:cNvSpPr>
          <p:nvPr>
            <p:ph type="sldNum" sz="quarter" idx="12"/>
          </p:nvPr>
        </p:nvSpPr>
        <p:spPr/>
        <p:txBody>
          <a:bodyPr/>
          <a:lstStyle/>
          <a:p>
            <a:fld id="{6C21EA8E-8BBA-427F-8E76-5AE09ACA2473}" type="slidenum">
              <a:rPr lang="it-IT" smtClean="0"/>
              <a:t>‹N›</a:t>
            </a:fld>
            <a:endParaRPr lang="it-IT"/>
          </a:p>
        </p:txBody>
      </p:sp>
    </p:spTree>
    <p:extLst>
      <p:ext uri="{BB962C8B-B14F-4D97-AF65-F5344CB8AC3E}">
        <p14:creationId xmlns:p14="http://schemas.microsoft.com/office/powerpoint/2010/main" val="8554127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7187E-0C95-B2FD-44A8-23808BCB0859}"/>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it-IT" dirty="0"/>
          </a:p>
        </p:txBody>
      </p:sp>
      <p:sp>
        <p:nvSpPr>
          <p:cNvPr id="3" name="Subtitle 2">
            <a:extLst>
              <a:ext uri="{FF2B5EF4-FFF2-40B4-BE49-F238E27FC236}">
                <a16:creationId xmlns:a16="http://schemas.microsoft.com/office/drawing/2014/main" id="{BEE9622D-9B28-9182-3562-E8DE4D24F0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dirty="0"/>
          </a:p>
        </p:txBody>
      </p:sp>
      <p:sp>
        <p:nvSpPr>
          <p:cNvPr id="4" name="Date Placeholder 3">
            <a:extLst>
              <a:ext uri="{FF2B5EF4-FFF2-40B4-BE49-F238E27FC236}">
                <a16:creationId xmlns:a16="http://schemas.microsoft.com/office/drawing/2014/main" id="{106B3EC3-EF74-020B-2646-7976D8DD210B}"/>
              </a:ext>
            </a:extLst>
          </p:cNvPr>
          <p:cNvSpPr>
            <a:spLocks noGrp="1"/>
          </p:cNvSpPr>
          <p:nvPr>
            <p:ph type="dt" sz="half" idx="10"/>
          </p:nvPr>
        </p:nvSpPr>
        <p:spPr/>
        <p:txBody>
          <a:bodyPr/>
          <a:lstStyle>
            <a:lvl1pPr>
              <a:defRPr>
                <a:latin typeface="Helvetica Light" panose="020B0500000000000000"/>
              </a:defRPr>
            </a:lvl1pPr>
          </a:lstStyle>
          <a:p>
            <a:fld id="{E41D5257-27F3-4D3D-A46B-B17F4387E4DE}" type="datetime1">
              <a:rPr lang="it-IT" smtClean="0"/>
              <a:t>05/10/2022</a:t>
            </a:fld>
            <a:endParaRPr lang="it-IT" dirty="0"/>
          </a:p>
        </p:txBody>
      </p:sp>
      <p:sp>
        <p:nvSpPr>
          <p:cNvPr id="5" name="Footer Placeholder 4">
            <a:extLst>
              <a:ext uri="{FF2B5EF4-FFF2-40B4-BE49-F238E27FC236}">
                <a16:creationId xmlns:a16="http://schemas.microsoft.com/office/drawing/2014/main" id="{28C48289-7997-5D0D-5233-9876F0BA99AB}"/>
              </a:ext>
            </a:extLst>
          </p:cNvPr>
          <p:cNvSpPr>
            <a:spLocks noGrp="1"/>
          </p:cNvSpPr>
          <p:nvPr>
            <p:ph type="ftr" sz="quarter" idx="11"/>
          </p:nvPr>
        </p:nvSpPr>
        <p:spPr/>
        <p:txBody>
          <a:bodyPr/>
          <a:lstStyle>
            <a:lvl1pPr>
              <a:defRPr>
                <a:latin typeface="Helvetica Light" panose="020B0500000000000000"/>
              </a:defRPr>
            </a:lvl1pPr>
          </a:lstStyle>
          <a:p>
            <a:r>
              <a:rPr lang="it-IT"/>
              <a:t>Reinforcement Learning: Introduction</a:t>
            </a:r>
            <a:endParaRPr lang="it-IT" dirty="0"/>
          </a:p>
        </p:txBody>
      </p:sp>
      <p:sp>
        <p:nvSpPr>
          <p:cNvPr id="6" name="Slide Number Placeholder 5">
            <a:extLst>
              <a:ext uri="{FF2B5EF4-FFF2-40B4-BE49-F238E27FC236}">
                <a16:creationId xmlns:a16="http://schemas.microsoft.com/office/drawing/2014/main" id="{552AB0B0-BF3B-FFC8-190C-E27A022FFAA0}"/>
              </a:ext>
            </a:extLst>
          </p:cNvPr>
          <p:cNvSpPr>
            <a:spLocks noGrp="1"/>
          </p:cNvSpPr>
          <p:nvPr>
            <p:ph type="sldNum" sz="quarter" idx="12"/>
          </p:nvPr>
        </p:nvSpPr>
        <p:spPr/>
        <p:txBody>
          <a:bodyPr/>
          <a:lstStyle>
            <a:lvl1pPr>
              <a:defRPr>
                <a:latin typeface="Helvetica Light" panose="020B0500000000000000"/>
              </a:defRPr>
            </a:lvl1pPr>
          </a:lstStyle>
          <a:p>
            <a:fld id="{2797A533-0CDD-449E-BD46-378A17581A58}" type="slidenum">
              <a:rPr lang="it-IT" smtClean="0"/>
              <a:pPr/>
              <a:t>‹N›</a:t>
            </a:fld>
            <a:endParaRPr lang="it-IT" dirty="0"/>
          </a:p>
        </p:txBody>
      </p:sp>
      <p:pic>
        <p:nvPicPr>
          <p:cNvPr id="8" name="Picture 7" descr="InselLogo.png">
            <a:extLst>
              <a:ext uri="{FF2B5EF4-FFF2-40B4-BE49-F238E27FC236}">
                <a16:creationId xmlns:a16="http://schemas.microsoft.com/office/drawing/2014/main" id="{39B581CD-6BB8-41B0-7898-F1B5AED8B4DD}"/>
              </a:ext>
            </a:extLst>
          </p:cNvPr>
          <p:cNvPicPr>
            <a:picLocks noChangeAspect="1"/>
          </p:cNvPicPr>
          <p:nvPr userDrawn="1"/>
        </p:nvPicPr>
        <p:blipFill>
          <a:blip r:embed="rId2" cstate="print"/>
          <a:stretch>
            <a:fillRect/>
          </a:stretch>
        </p:blipFill>
        <p:spPr>
          <a:xfrm>
            <a:off x="9782493" y="304800"/>
            <a:ext cx="2133600" cy="762000"/>
          </a:xfrm>
          <a:prstGeom prst="rect">
            <a:avLst/>
          </a:prstGeom>
        </p:spPr>
      </p:pic>
      <p:pic>
        <p:nvPicPr>
          <p:cNvPr id="9" name="Picture 2" descr="E:\Documents\ATTD\ATTD 2010\img\Logo.png">
            <a:extLst>
              <a:ext uri="{FF2B5EF4-FFF2-40B4-BE49-F238E27FC236}">
                <a16:creationId xmlns:a16="http://schemas.microsoft.com/office/drawing/2014/main" id="{38D2BB0A-EB46-4BC2-70C8-48A73080EE94}"/>
              </a:ext>
            </a:extLst>
          </p:cNvPr>
          <p:cNvPicPr>
            <a:picLocks noChangeAspect="1" noChangeArrowheads="1"/>
          </p:cNvPicPr>
          <p:nvPr userDrawn="1"/>
        </p:nvPicPr>
        <p:blipFill>
          <a:blip r:embed="rId3" cstate="print"/>
          <a:srcRect l="41816"/>
          <a:stretch>
            <a:fillRect/>
          </a:stretch>
        </p:blipFill>
        <p:spPr bwMode="auto">
          <a:xfrm>
            <a:off x="275907" y="56644"/>
            <a:ext cx="1447800" cy="1065719"/>
          </a:xfrm>
          <a:prstGeom prst="rect">
            <a:avLst/>
          </a:prstGeom>
          <a:noFill/>
        </p:spPr>
      </p:pic>
    </p:spTree>
    <p:extLst>
      <p:ext uri="{BB962C8B-B14F-4D97-AF65-F5344CB8AC3E}">
        <p14:creationId xmlns:p14="http://schemas.microsoft.com/office/powerpoint/2010/main" val="34620843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259FF-4084-7DB7-7D18-B8A119F6ADD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D181AD38-AF5E-1E2C-E68B-686327F15468}"/>
              </a:ext>
            </a:extLst>
          </p:cNvPr>
          <p:cNvSpPr>
            <a:spLocks noGrp="1"/>
          </p:cNvSpPr>
          <p:nvPr>
            <p:ph idx="1" hasCustomPrompt="1"/>
          </p:nvPr>
        </p:nvSpPr>
        <p:spPr/>
        <p:txBody>
          <a:bodyPr/>
          <a:lstStyle>
            <a:lvl1pPr>
              <a:defRPr/>
            </a:lvl1pPr>
          </a:lstStyle>
          <a:p>
            <a:pPr lvl="0"/>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t-IT" dirty="0"/>
          </a:p>
        </p:txBody>
      </p:sp>
      <p:sp>
        <p:nvSpPr>
          <p:cNvPr id="4" name="Date Placeholder 3">
            <a:extLst>
              <a:ext uri="{FF2B5EF4-FFF2-40B4-BE49-F238E27FC236}">
                <a16:creationId xmlns:a16="http://schemas.microsoft.com/office/drawing/2014/main" id="{E091F06D-9FBF-9874-DB35-F72716082E8E}"/>
              </a:ext>
            </a:extLst>
          </p:cNvPr>
          <p:cNvSpPr>
            <a:spLocks noGrp="1"/>
          </p:cNvSpPr>
          <p:nvPr>
            <p:ph type="dt" sz="half" idx="10"/>
          </p:nvPr>
        </p:nvSpPr>
        <p:spPr/>
        <p:txBody>
          <a:bodyPr/>
          <a:lstStyle/>
          <a:p>
            <a:fld id="{DBD08171-A731-4BD6-BC2A-C29E190C35CE}" type="datetime1">
              <a:rPr lang="it-IT" smtClean="0"/>
              <a:t>05/10/2022</a:t>
            </a:fld>
            <a:endParaRPr lang="it-IT"/>
          </a:p>
        </p:txBody>
      </p:sp>
      <p:sp>
        <p:nvSpPr>
          <p:cNvPr id="5" name="Footer Placeholder 4">
            <a:extLst>
              <a:ext uri="{FF2B5EF4-FFF2-40B4-BE49-F238E27FC236}">
                <a16:creationId xmlns:a16="http://schemas.microsoft.com/office/drawing/2014/main" id="{F9B9D227-3FC4-3D11-5175-360D0BD3B666}"/>
              </a:ext>
            </a:extLst>
          </p:cNvPr>
          <p:cNvSpPr>
            <a:spLocks noGrp="1"/>
          </p:cNvSpPr>
          <p:nvPr>
            <p:ph type="ftr" sz="quarter" idx="11"/>
          </p:nvPr>
        </p:nvSpPr>
        <p:spPr/>
        <p:txBody>
          <a:bodyPr/>
          <a:lstStyle/>
          <a:p>
            <a:r>
              <a:rPr lang="it-IT"/>
              <a:t>Reinforcement Learning: Introduction</a:t>
            </a:r>
          </a:p>
        </p:txBody>
      </p:sp>
      <p:sp>
        <p:nvSpPr>
          <p:cNvPr id="6" name="Slide Number Placeholder 5">
            <a:extLst>
              <a:ext uri="{FF2B5EF4-FFF2-40B4-BE49-F238E27FC236}">
                <a16:creationId xmlns:a16="http://schemas.microsoft.com/office/drawing/2014/main" id="{BBDA6CD0-558F-9735-F500-6E97399505CC}"/>
              </a:ext>
            </a:extLst>
          </p:cNvPr>
          <p:cNvSpPr>
            <a:spLocks noGrp="1"/>
          </p:cNvSpPr>
          <p:nvPr>
            <p:ph type="sldNum" sz="quarter" idx="12"/>
          </p:nvPr>
        </p:nvSpPr>
        <p:spPr/>
        <p:txBody>
          <a:bodyPr/>
          <a:lstStyle/>
          <a:p>
            <a:fld id="{2797A533-0CDD-449E-BD46-378A17581A58}" type="slidenum">
              <a:rPr lang="it-IT" smtClean="0"/>
              <a:t>‹N›</a:t>
            </a:fld>
            <a:endParaRPr lang="it-IT"/>
          </a:p>
        </p:txBody>
      </p:sp>
    </p:spTree>
    <p:extLst>
      <p:ext uri="{BB962C8B-B14F-4D97-AF65-F5344CB8AC3E}">
        <p14:creationId xmlns:p14="http://schemas.microsoft.com/office/powerpoint/2010/main" val="30927908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C9EA0-6010-DE4A-9503-952941A67BD0}"/>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it-IT"/>
          </a:p>
        </p:txBody>
      </p:sp>
      <p:sp>
        <p:nvSpPr>
          <p:cNvPr id="3" name="Text Placeholder 2">
            <a:extLst>
              <a:ext uri="{FF2B5EF4-FFF2-40B4-BE49-F238E27FC236}">
                <a16:creationId xmlns:a16="http://schemas.microsoft.com/office/drawing/2014/main" id="{2B62C586-B42E-264C-5E97-5E80E3ECEF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4145D4-56B6-9C10-18A4-09C7B0A5ABFE}"/>
              </a:ext>
            </a:extLst>
          </p:cNvPr>
          <p:cNvSpPr>
            <a:spLocks noGrp="1"/>
          </p:cNvSpPr>
          <p:nvPr>
            <p:ph type="dt" sz="half" idx="10"/>
          </p:nvPr>
        </p:nvSpPr>
        <p:spPr/>
        <p:txBody>
          <a:bodyPr/>
          <a:lstStyle/>
          <a:p>
            <a:fld id="{BC5C885E-D054-4047-9660-3A2A4E3A61F0}" type="datetime1">
              <a:rPr lang="it-IT" smtClean="0"/>
              <a:t>05/10/2022</a:t>
            </a:fld>
            <a:endParaRPr lang="it-IT"/>
          </a:p>
        </p:txBody>
      </p:sp>
      <p:sp>
        <p:nvSpPr>
          <p:cNvPr id="5" name="Footer Placeholder 4">
            <a:extLst>
              <a:ext uri="{FF2B5EF4-FFF2-40B4-BE49-F238E27FC236}">
                <a16:creationId xmlns:a16="http://schemas.microsoft.com/office/drawing/2014/main" id="{05323065-312D-2BEF-770F-C85876846DE9}"/>
              </a:ext>
            </a:extLst>
          </p:cNvPr>
          <p:cNvSpPr>
            <a:spLocks noGrp="1"/>
          </p:cNvSpPr>
          <p:nvPr>
            <p:ph type="ftr" sz="quarter" idx="11"/>
          </p:nvPr>
        </p:nvSpPr>
        <p:spPr/>
        <p:txBody>
          <a:bodyPr/>
          <a:lstStyle/>
          <a:p>
            <a:r>
              <a:rPr lang="it-IT"/>
              <a:t>Reinforcement Learning: Introduction</a:t>
            </a:r>
          </a:p>
        </p:txBody>
      </p:sp>
      <p:sp>
        <p:nvSpPr>
          <p:cNvPr id="6" name="Slide Number Placeholder 5">
            <a:extLst>
              <a:ext uri="{FF2B5EF4-FFF2-40B4-BE49-F238E27FC236}">
                <a16:creationId xmlns:a16="http://schemas.microsoft.com/office/drawing/2014/main" id="{AA21C6BA-3EC0-3487-2FBB-F4596960A294}"/>
              </a:ext>
            </a:extLst>
          </p:cNvPr>
          <p:cNvSpPr>
            <a:spLocks noGrp="1"/>
          </p:cNvSpPr>
          <p:nvPr>
            <p:ph type="sldNum" sz="quarter" idx="12"/>
          </p:nvPr>
        </p:nvSpPr>
        <p:spPr/>
        <p:txBody>
          <a:bodyPr/>
          <a:lstStyle/>
          <a:p>
            <a:fld id="{2797A533-0CDD-449E-BD46-378A17581A58}" type="slidenum">
              <a:rPr lang="it-IT" smtClean="0"/>
              <a:t>‹N›</a:t>
            </a:fld>
            <a:endParaRPr lang="it-IT"/>
          </a:p>
        </p:txBody>
      </p:sp>
    </p:spTree>
    <p:extLst>
      <p:ext uri="{BB962C8B-B14F-4D97-AF65-F5344CB8AC3E}">
        <p14:creationId xmlns:p14="http://schemas.microsoft.com/office/powerpoint/2010/main" val="24140826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DDF0F-7E2F-6880-B4DE-A547FD22EE7B}"/>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E067B880-0B72-CD07-7865-DB3E0BA072AA}"/>
              </a:ext>
            </a:extLst>
          </p:cNvPr>
          <p:cNvSpPr>
            <a:spLocks noGrp="1"/>
          </p:cNvSpPr>
          <p:nvPr>
            <p:ph sz="half" idx="1" hasCustomPrompt="1"/>
          </p:nvPr>
        </p:nvSpPr>
        <p:spPr>
          <a:xfrm>
            <a:off x="838200" y="1825625"/>
            <a:ext cx="5181600" cy="4351338"/>
          </a:xfrm>
        </p:spPr>
        <p:txBody>
          <a:bodyPr/>
          <a:lstStyle>
            <a:lvl1pPr>
              <a:defRPr/>
            </a:lvl1pPr>
          </a:lstStyle>
          <a:p>
            <a:pPr lvl="0"/>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t-IT" dirty="0"/>
          </a:p>
        </p:txBody>
      </p:sp>
      <p:sp>
        <p:nvSpPr>
          <p:cNvPr id="4" name="Content Placeholder 3">
            <a:extLst>
              <a:ext uri="{FF2B5EF4-FFF2-40B4-BE49-F238E27FC236}">
                <a16:creationId xmlns:a16="http://schemas.microsoft.com/office/drawing/2014/main" id="{70DEBDB2-16FB-5EF4-431D-46000329738C}"/>
              </a:ext>
            </a:extLst>
          </p:cNvPr>
          <p:cNvSpPr>
            <a:spLocks noGrp="1"/>
          </p:cNvSpPr>
          <p:nvPr>
            <p:ph sz="half" idx="2" hasCustomPrompt="1"/>
          </p:nvPr>
        </p:nvSpPr>
        <p:spPr>
          <a:xfrm>
            <a:off x="6172200" y="1825625"/>
            <a:ext cx="5181600" cy="4351338"/>
          </a:xfrm>
        </p:spPr>
        <p:txBody>
          <a:bodyPr/>
          <a:lstStyle>
            <a:lvl1pPr>
              <a:defRPr/>
            </a:lvl1pPr>
          </a:lstStyle>
          <a:p>
            <a:pPr lvl="0"/>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t-IT" dirty="0"/>
          </a:p>
        </p:txBody>
      </p:sp>
      <p:sp>
        <p:nvSpPr>
          <p:cNvPr id="5" name="Date Placeholder 4">
            <a:extLst>
              <a:ext uri="{FF2B5EF4-FFF2-40B4-BE49-F238E27FC236}">
                <a16:creationId xmlns:a16="http://schemas.microsoft.com/office/drawing/2014/main" id="{F1DA7636-3C51-1A6D-F7BD-4F9DF3DBA4D9}"/>
              </a:ext>
            </a:extLst>
          </p:cNvPr>
          <p:cNvSpPr>
            <a:spLocks noGrp="1"/>
          </p:cNvSpPr>
          <p:nvPr>
            <p:ph type="dt" sz="half" idx="10"/>
          </p:nvPr>
        </p:nvSpPr>
        <p:spPr/>
        <p:txBody>
          <a:bodyPr/>
          <a:lstStyle/>
          <a:p>
            <a:fld id="{69650F69-FF22-48A6-BEA5-DCE18C2BC1AD}" type="datetime1">
              <a:rPr lang="it-IT" smtClean="0"/>
              <a:t>05/10/2022</a:t>
            </a:fld>
            <a:endParaRPr lang="it-IT"/>
          </a:p>
        </p:txBody>
      </p:sp>
      <p:sp>
        <p:nvSpPr>
          <p:cNvPr id="6" name="Footer Placeholder 5">
            <a:extLst>
              <a:ext uri="{FF2B5EF4-FFF2-40B4-BE49-F238E27FC236}">
                <a16:creationId xmlns:a16="http://schemas.microsoft.com/office/drawing/2014/main" id="{D3313D32-7579-0B4E-FEF9-3B1005973591}"/>
              </a:ext>
            </a:extLst>
          </p:cNvPr>
          <p:cNvSpPr>
            <a:spLocks noGrp="1"/>
          </p:cNvSpPr>
          <p:nvPr>
            <p:ph type="ftr" sz="quarter" idx="11"/>
          </p:nvPr>
        </p:nvSpPr>
        <p:spPr/>
        <p:txBody>
          <a:bodyPr/>
          <a:lstStyle/>
          <a:p>
            <a:r>
              <a:rPr lang="it-IT"/>
              <a:t>Reinforcement Learning: Introduction</a:t>
            </a:r>
          </a:p>
        </p:txBody>
      </p:sp>
      <p:sp>
        <p:nvSpPr>
          <p:cNvPr id="7" name="Slide Number Placeholder 6">
            <a:extLst>
              <a:ext uri="{FF2B5EF4-FFF2-40B4-BE49-F238E27FC236}">
                <a16:creationId xmlns:a16="http://schemas.microsoft.com/office/drawing/2014/main" id="{6006DE24-5C69-2EE6-8CEE-C39ADE21B1D9}"/>
              </a:ext>
            </a:extLst>
          </p:cNvPr>
          <p:cNvSpPr>
            <a:spLocks noGrp="1"/>
          </p:cNvSpPr>
          <p:nvPr>
            <p:ph type="sldNum" sz="quarter" idx="12"/>
          </p:nvPr>
        </p:nvSpPr>
        <p:spPr/>
        <p:txBody>
          <a:bodyPr/>
          <a:lstStyle/>
          <a:p>
            <a:fld id="{2797A533-0CDD-449E-BD46-378A17581A58}" type="slidenum">
              <a:rPr lang="it-IT" smtClean="0"/>
              <a:t>‹N›</a:t>
            </a:fld>
            <a:endParaRPr lang="it-IT"/>
          </a:p>
        </p:txBody>
      </p:sp>
    </p:spTree>
    <p:extLst>
      <p:ext uri="{BB962C8B-B14F-4D97-AF65-F5344CB8AC3E}">
        <p14:creationId xmlns:p14="http://schemas.microsoft.com/office/powerpoint/2010/main" val="22522424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CA8E7-4BC7-6C54-1CC6-8D903675C048}"/>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endParaRPr lang="it-IT"/>
          </a:p>
        </p:txBody>
      </p:sp>
      <p:sp>
        <p:nvSpPr>
          <p:cNvPr id="3" name="Text Placeholder 2">
            <a:extLst>
              <a:ext uri="{FF2B5EF4-FFF2-40B4-BE49-F238E27FC236}">
                <a16:creationId xmlns:a16="http://schemas.microsoft.com/office/drawing/2014/main" id="{FE3AB775-5513-378F-DE8E-57391C1ADB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05F83F-4648-CC1C-A78C-06C8CAA058B0}"/>
              </a:ext>
            </a:extLst>
          </p:cNvPr>
          <p:cNvSpPr>
            <a:spLocks noGrp="1"/>
          </p:cNvSpPr>
          <p:nvPr>
            <p:ph sz="half" idx="2" hasCustomPrompt="1"/>
          </p:nvPr>
        </p:nvSpPr>
        <p:spPr>
          <a:xfrm>
            <a:off x="839788" y="2505075"/>
            <a:ext cx="5157787" cy="3684588"/>
          </a:xfrm>
        </p:spPr>
        <p:txBody>
          <a:bodyPr/>
          <a:lstStyle>
            <a:lvl1pPr>
              <a:defRPr/>
            </a:lvl1pPr>
          </a:lstStyle>
          <a:p>
            <a:pPr lvl="0"/>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t-IT" dirty="0"/>
          </a:p>
        </p:txBody>
      </p:sp>
      <p:sp>
        <p:nvSpPr>
          <p:cNvPr id="5" name="Text Placeholder 4">
            <a:extLst>
              <a:ext uri="{FF2B5EF4-FFF2-40B4-BE49-F238E27FC236}">
                <a16:creationId xmlns:a16="http://schemas.microsoft.com/office/drawing/2014/main" id="{3736675E-5AAF-6D43-ED2B-2AC9D4BCD3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014F362-AF0F-DB1B-B4D2-BAE34D4E9930}"/>
              </a:ext>
            </a:extLst>
          </p:cNvPr>
          <p:cNvSpPr>
            <a:spLocks noGrp="1"/>
          </p:cNvSpPr>
          <p:nvPr>
            <p:ph sz="quarter" idx="4" hasCustomPrompt="1"/>
          </p:nvPr>
        </p:nvSpPr>
        <p:spPr>
          <a:xfrm>
            <a:off x="6172200" y="2505075"/>
            <a:ext cx="5183188" cy="3684588"/>
          </a:xfrm>
        </p:spPr>
        <p:txBody>
          <a:bodyPr/>
          <a:lstStyle>
            <a:lvl1pPr>
              <a:defRPr/>
            </a:lvl1pPr>
          </a:lstStyle>
          <a:p>
            <a:pPr lvl="0"/>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t-IT" dirty="0"/>
          </a:p>
        </p:txBody>
      </p:sp>
      <p:sp>
        <p:nvSpPr>
          <p:cNvPr id="7" name="Date Placeholder 6">
            <a:extLst>
              <a:ext uri="{FF2B5EF4-FFF2-40B4-BE49-F238E27FC236}">
                <a16:creationId xmlns:a16="http://schemas.microsoft.com/office/drawing/2014/main" id="{C5C105BA-810F-FC7F-0609-5035EA53F478}"/>
              </a:ext>
            </a:extLst>
          </p:cNvPr>
          <p:cNvSpPr>
            <a:spLocks noGrp="1"/>
          </p:cNvSpPr>
          <p:nvPr>
            <p:ph type="dt" sz="half" idx="10"/>
          </p:nvPr>
        </p:nvSpPr>
        <p:spPr/>
        <p:txBody>
          <a:bodyPr/>
          <a:lstStyle/>
          <a:p>
            <a:fld id="{BFA2D102-EC82-4AB0-BAE3-D3B2DAF8439E}" type="datetime1">
              <a:rPr lang="it-IT" smtClean="0"/>
              <a:t>05/10/2022</a:t>
            </a:fld>
            <a:endParaRPr lang="it-IT"/>
          </a:p>
        </p:txBody>
      </p:sp>
      <p:sp>
        <p:nvSpPr>
          <p:cNvPr id="8" name="Footer Placeholder 7">
            <a:extLst>
              <a:ext uri="{FF2B5EF4-FFF2-40B4-BE49-F238E27FC236}">
                <a16:creationId xmlns:a16="http://schemas.microsoft.com/office/drawing/2014/main" id="{93DF07A2-8415-4DA4-2703-26353D403345}"/>
              </a:ext>
            </a:extLst>
          </p:cNvPr>
          <p:cNvSpPr>
            <a:spLocks noGrp="1"/>
          </p:cNvSpPr>
          <p:nvPr>
            <p:ph type="ftr" sz="quarter" idx="11"/>
          </p:nvPr>
        </p:nvSpPr>
        <p:spPr/>
        <p:txBody>
          <a:bodyPr/>
          <a:lstStyle/>
          <a:p>
            <a:r>
              <a:rPr lang="it-IT"/>
              <a:t>Reinforcement Learning: Introduction</a:t>
            </a:r>
          </a:p>
        </p:txBody>
      </p:sp>
      <p:sp>
        <p:nvSpPr>
          <p:cNvPr id="9" name="Slide Number Placeholder 8">
            <a:extLst>
              <a:ext uri="{FF2B5EF4-FFF2-40B4-BE49-F238E27FC236}">
                <a16:creationId xmlns:a16="http://schemas.microsoft.com/office/drawing/2014/main" id="{222D9FF8-8C71-F6B4-BAC8-015F47EB4386}"/>
              </a:ext>
            </a:extLst>
          </p:cNvPr>
          <p:cNvSpPr>
            <a:spLocks noGrp="1"/>
          </p:cNvSpPr>
          <p:nvPr>
            <p:ph type="sldNum" sz="quarter" idx="12"/>
          </p:nvPr>
        </p:nvSpPr>
        <p:spPr/>
        <p:txBody>
          <a:bodyPr/>
          <a:lstStyle/>
          <a:p>
            <a:fld id="{2797A533-0CDD-449E-BD46-378A17581A58}" type="slidenum">
              <a:rPr lang="it-IT" smtClean="0"/>
              <a:t>‹N›</a:t>
            </a:fld>
            <a:endParaRPr lang="it-IT"/>
          </a:p>
        </p:txBody>
      </p:sp>
    </p:spTree>
    <p:extLst>
      <p:ext uri="{BB962C8B-B14F-4D97-AF65-F5344CB8AC3E}">
        <p14:creationId xmlns:p14="http://schemas.microsoft.com/office/powerpoint/2010/main" val="428308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B244E-225A-ADA0-C1A1-9C1D2AE0CEA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it-IT"/>
          </a:p>
        </p:txBody>
      </p:sp>
      <p:sp>
        <p:nvSpPr>
          <p:cNvPr id="3" name="Date Placeholder 2">
            <a:extLst>
              <a:ext uri="{FF2B5EF4-FFF2-40B4-BE49-F238E27FC236}">
                <a16:creationId xmlns:a16="http://schemas.microsoft.com/office/drawing/2014/main" id="{7D9F4F96-F3B7-8165-C2C2-5AA5F7317C62}"/>
              </a:ext>
            </a:extLst>
          </p:cNvPr>
          <p:cNvSpPr>
            <a:spLocks noGrp="1"/>
          </p:cNvSpPr>
          <p:nvPr>
            <p:ph type="dt" sz="half" idx="10"/>
          </p:nvPr>
        </p:nvSpPr>
        <p:spPr/>
        <p:txBody>
          <a:bodyPr/>
          <a:lstStyle/>
          <a:p>
            <a:fld id="{2F7697C4-71A5-4B71-866A-FE249F06A80C}" type="datetime1">
              <a:rPr lang="it-IT" smtClean="0"/>
              <a:t>05/10/2022</a:t>
            </a:fld>
            <a:endParaRPr lang="it-IT"/>
          </a:p>
        </p:txBody>
      </p:sp>
      <p:sp>
        <p:nvSpPr>
          <p:cNvPr id="4" name="Footer Placeholder 3">
            <a:extLst>
              <a:ext uri="{FF2B5EF4-FFF2-40B4-BE49-F238E27FC236}">
                <a16:creationId xmlns:a16="http://schemas.microsoft.com/office/drawing/2014/main" id="{E64FD59D-2DEC-7C34-C3F8-8222E56ADD2C}"/>
              </a:ext>
            </a:extLst>
          </p:cNvPr>
          <p:cNvSpPr>
            <a:spLocks noGrp="1"/>
          </p:cNvSpPr>
          <p:nvPr>
            <p:ph type="ftr" sz="quarter" idx="11"/>
          </p:nvPr>
        </p:nvSpPr>
        <p:spPr/>
        <p:txBody>
          <a:bodyPr/>
          <a:lstStyle/>
          <a:p>
            <a:r>
              <a:rPr lang="it-IT"/>
              <a:t>Reinforcement Learning: Introduction</a:t>
            </a:r>
          </a:p>
        </p:txBody>
      </p:sp>
      <p:sp>
        <p:nvSpPr>
          <p:cNvPr id="5" name="Slide Number Placeholder 4">
            <a:extLst>
              <a:ext uri="{FF2B5EF4-FFF2-40B4-BE49-F238E27FC236}">
                <a16:creationId xmlns:a16="http://schemas.microsoft.com/office/drawing/2014/main" id="{E2DB2956-5047-5394-152E-2E2B2998F48F}"/>
              </a:ext>
            </a:extLst>
          </p:cNvPr>
          <p:cNvSpPr>
            <a:spLocks noGrp="1"/>
          </p:cNvSpPr>
          <p:nvPr>
            <p:ph type="sldNum" sz="quarter" idx="12"/>
          </p:nvPr>
        </p:nvSpPr>
        <p:spPr/>
        <p:txBody>
          <a:bodyPr/>
          <a:lstStyle/>
          <a:p>
            <a:fld id="{2797A533-0CDD-449E-BD46-378A17581A58}" type="slidenum">
              <a:rPr lang="it-IT" smtClean="0"/>
              <a:t>‹N›</a:t>
            </a:fld>
            <a:endParaRPr lang="it-IT"/>
          </a:p>
        </p:txBody>
      </p:sp>
    </p:spTree>
    <p:extLst>
      <p:ext uri="{BB962C8B-B14F-4D97-AF65-F5344CB8AC3E}">
        <p14:creationId xmlns:p14="http://schemas.microsoft.com/office/powerpoint/2010/main" val="34911230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B8F5B0-CF2C-73A1-4829-04B462C040EF}"/>
              </a:ext>
            </a:extLst>
          </p:cNvPr>
          <p:cNvSpPr>
            <a:spLocks noGrp="1"/>
          </p:cNvSpPr>
          <p:nvPr>
            <p:ph type="dt" sz="half" idx="10"/>
          </p:nvPr>
        </p:nvSpPr>
        <p:spPr/>
        <p:txBody>
          <a:bodyPr/>
          <a:lstStyle/>
          <a:p>
            <a:fld id="{EA0FD580-1038-4731-93FD-84CB17E79A1E}" type="datetime1">
              <a:rPr lang="it-IT" smtClean="0"/>
              <a:t>05/10/2022</a:t>
            </a:fld>
            <a:endParaRPr lang="it-IT"/>
          </a:p>
        </p:txBody>
      </p:sp>
      <p:sp>
        <p:nvSpPr>
          <p:cNvPr id="3" name="Footer Placeholder 2">
            <a:extLst>
              <a:ext uri="{FF2B5EF4-FFF2-40B4-BE49-F238E27FC236}">
                <a16:creationId xmlns:a16="http://schemas.microsoft.com/office/drawing/2014/main" id="{903D8919-976F-569B-4EC2-78AD9EA3D613}"/>
              </a:ext>
            </a:extLst>
          </p:cNvPr>
          <p:cNvSpPr>
            <a:spLocks noGrp="1"/>
          </p:cNvSpPr>
          <p:nvPr>
            <p:ph type="ftr" sz="quarter" idx="11"/>
          </p:nvPr>
        </p:nvSpPr>
        <p:spPr/>
        <p:txBody>
          <a:bodyPr/>
          <a:lstStyle/>
          <a:p>
            <a:r>
              <a:rPr lang="it-IT"/>
              <a:t>Reinforcement Learning: Introduction</a:t>
            </a:r>
          </a:p>
        </p:txBody>
      </p:sp>
      <p:sp>
        <p:nvSpPr>
          <p:cNvPr id="4" name="Slide Number Placeholder 3">
            <a:extLst>
              <a:ext uri="{FF2B5EF4-FFF2-40B4-BE49-F238E27FC236}">
                <a16:creationId xmlns:a16="http://schemas.microsoft.com/office/drawing/2014/main" id="{948DDFF5-A849-A1B5-3829-FEBB02847FB0}"/>
              </a:ext>
            </a:extLst>
          </p:cNvPr>
          <p:cNvSpPr>
            <a:spLocks noGrp="1"/>
          </p:cNvSpPr>
          <p:nvPr>
            <p:ph type="sldNum" sz="quarter" idx="12"/>
          </p:nvPr>
        </p:nvSpPr>
        <p:spPr/>
        <p:txBody>
          <a:bodyPr/>
          <a:lstStyle/>
          <a:p>
            <a:fld id="{2797A533-0CDD-449E-BD46-378A17581A58}" type="slidenum">
              <a:rPr lang="it-IT" smtClean="0"/>
              <a:t>‹N›</a:t>
            </a:fld>
            <a:endParaRPr lang="it-IT"/>
          </a:p>
        </p:txBody>
      </p:sp>
    </p:spTree>
    <p:extLst>
      <p:ext uri="{BB962C8B-B14F-4D97-AF65-F5344CB8AC3E}">
        <p14:creationId xmlns:p14="http://schemas.microsoft.com/office/powerpoint/2010/main" val="1582671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646D9-7848-75D5-CC85-CA8137870EA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it-IT"/>
          </a:p>
        </p:txBody>
      </p:sp>
      <p:sp>
        <p:nvSpPr>
          <p:cNvPr id="3" name="Content Placeholder 2">
            <a:extLst>
              <a:ext uri="{FF2B5EF4-FFF2-40B4-BE49-F238E27FC236}">
                <a16:creationId xmlns:a16="http://schemas.microsoft.com/office/drawing/2014/main" id="{CC463CC9-CE51-6F42-1BC4-A8D1472BEE90}"/>
              </a:ext>
            </a:extLst>
          </p:cNvPr>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t-IT" dirty="0"/>
          </a:p>
        </p:txBody>
      </p:sp>
      <p:sp>
        <p:nvSpPr>
          <p:cNvPr id="4" name="Text Placeholder 3">
            <a:extLst>
              <a:ext uri="{FF2B5EF4-FFF2-40B4-BE49-F238E27FC236}">
                <a16:creationId xmlns:a16="http://schemas.microsoft.com/office/drawing/2014/main" id="{5EF5BDE2-84FC-FFC2-78C1-C409DCF81C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544A72-BF92-6C8C-77C4-8AF871F158B3}"/>
              </a:ext>
            </a:extLst>
          </p:cNvPr>
          <p:cNvSpPr>
            <a:spLocks noGrp="1"/>
          </p:cNvSpPr>
          <p:nvPr>
            <p:ph type="dt" sz="half" idx="10"/>
          </p:nvPr>
        </p:nvSpPr>
        <p:spPr/>
        <p:txBody>
          <a:bodyPr/>
          <a:lstStyle/>
          <a:p>
            <a:fld id="{B36B2AAC-4073-4246-8410-C0C7617902CD}" type="datetime1">
              <a:rPr lang="it-IT" smtClean="0"/>
              <a:t>05/10/2022</a:t>
            </a:fld>
            <a:endParaRPr lang="it-IT"/>
          </a:p>
        </p:txBody>
      </p:sp>
      <p:sp>
        <p:nvSpPr>
          <p:cNvPr id="6" name="Footer Placeholder 5">
            <a:extLst>
              <a:ext uri="{FF2B5EF4-FFF2-40B4-BE49-F238E27FC236}">
                <a16:creationId xmlns:a16="http://schemas.microsoft.com/office/drawing/2014/main" id="{16ABC014-18AD-6CAE-5DD2-CD3F6519EB64}"/>
              </a:ext>
            </a:extLst>
          </p:cNvPr>
          <p:cNvSpPr>
            <a:spLocks noGrp="1"/>
          </p:cNvSpPr>
          <p:nvPr>
            <p:ph type="ftr" sz="quarter" idx="11"/>
          </p:nvPr>
        </p:nvSpPr>
        <p:spPr/>
        <p:txBody>
          <a:bodyPr/>
          <a:lstStyle/>
          <a:p>
            <a:r>
              <a:rPr lang="it-IT"/>
              <a:t>Reinforcement Learning: Introduction</a:t>
            </a:r>
          </a:p>
        </p:txBody>
      </p:sp>
      <p:sp>
        <p:nvSpPr>
          <p:cNvPr id="7" name="Slide Number Placeholder 6">
            <a:extLst>
              <a:ext uri="{FF2B5EF4-FFF2-40B4-BE49-F238E27FC236}">
                <a16:creationId xmlns:a16="http://schemas.microsoft.com/office/drawing/2014/main" id="{7F88F6F9-07BB-A18C-DE70-42669D7789BE}"/>
              </a:ext>
            </a:extLst>
          </p:cNvPr>
          <p:cNvSpPr>
            <a:spLocks noGrp="1"/>
          </p:cNvSpPr>
          <p:nvPr>
            <p:ph type="sldNum" sz="quarter" idx="12"/>
          </p:nvPr>
        </p:nvSpPr>
        <p:spPr/>
        <p:txBody>
          <a:bodyPr/>
          <a:lstStyle/>
          <a:p>
            <a:fld id="{2797A533-0CDD-449E-BD46-378A17581A58}" type="slidenum">
              <a:rPr lang="it-IT" smtClean="0"/>
              <a:t>‹N›</a:t>
            </a:fld>
            <a:endParaRPr lang="it-IT"/>
          </a:p>
        </p:txBody>
      </p:sp>
    </p:spTree>
    <p:extLst>
      <p:ext uri="{BB962C8B-B14F-4D97-AF65-F5344CB8AC3E}">
        <p14:creationId xmlns:p14="http://schemas.microsoft.com/office/powerpoint/2010/main" val="2913083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259FF-4084-7DB7-7D18-B8A119F6ADD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D181AD38-AF5E-1E2C-E68B-686327F15468}"/>
              </a:ext>
            </a:extLst>
          </p:cNvPr>
          <p:cNvSpPr>
            <a:spLocks noGrp="1"/>
          </p:cNvSpPr>
          <p:nvPr>
            <p:ph idx="1" hasCustomPrompt="1"/>
          </p:nvPr>
        </p:nvSpPr>
        <p:spPr/>
        <p:txBody>
          <a:bodyPr/>
          <a:lstStyle>
            <a:lvl1pPr>
              <a:defRPr/>
            </a:lvl1pPr>
          </a:lstStyle>
          <a:p>
            <a:pPr lvl="0"/>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t-IT" dirty="0"/>
          </a:p>
        </p:txBody>
      </p:sp>
      <p:sp>
        <p:nvSpPr>
          <p:cNvPr id="5" name="Footer Placeholder 4">
            <a:extLst>
              <a:ext uri="{FF2B5EF4-FFF2-40B4-BE49-F238E27FC236}">
                <a16:creationId xmlns:a16="http://schemas.microsoft.com/office/drawing/2014/main" id="{F9B9D227-3FC4-3D11-5175-360D0BD3B666}"/>
              </a:ext>
            </a:extLst>
          </p:cNvPr>
          <p:cNvSpPr>
            <a:spLocks noGrp="1"/>
          </p:cNvSpPr>
          <p:nvPr>
            <p:ph type="ftr" sz="quarter" idx="11"/>
          </p:nvPr>
        </p:nvSpPr>
        <p:spPr>
          <a:xfrm>
            <a:off x="4038600" y="6485557"/>
            <a:ext cx="4114800" cy="365125"/>
          </a:xfrm>
        </p:spPr>
        <p:txBody>
          <a:bodyPr/>
          <a:lstStyle>
            <a:lvl1pPr>
              <a:defRPr>
                <a:latin typeface="Helvetica Light" panose="020B0500000000000000"/>
              </a:defRPr>
            </a:lvl1pPr>
          </a:lstStyle>
          <a:p>
            <a:r>
              <a:rPr lang="it-IT"/>
              <a:t>Reinforcement Learning: Introduction</a:t>
            </a:r>
          </a:p>
        </p:txBody>
      </p:sp>
      <p:sp>
        <p:nvSpPr>
          <p:cNvPr id="6" name="Slide Number Placeholder 5">
            <a:extLst>
              <a:ext uri="{FF2B5EF4-FFF2-40B4-BE49-F238E27FC236}">
                <a16:creationId xmlns:a16="http://schemas.microsoft.com/office/drawing/2014/main" id="{BBDA6CD0-558F-9735-F500-6E97399505CC}"/>
              </a:ext>
            </a:extLst>
          </p:cNvPr>
          <p:cNvSpPr>
            <a:spLocks noGrp="1"/>
          </p:cNvSpPr>
          <p:nvPr>
            <p:ph type="sldNum" sz="quarter" idx="12"/>
          </p:nvPr>
        </p:nvSpPr>
        <p:spPr>
          <a:xfrm>
            <a:off x="9445485" y="6485557"/>
            <a:ext cx="2743200" cy="365125"/>
          </a:xfrm>
        </p:spPr>
        <p:txBody>
          <a:bodyPr/>
          <a:lstStyle>
            <a:lvl1pPr>
              <a:defRPr>
                <a:latin typeface="Helvetica Light" panose="020B0500000000000000"/>
              </a:defRPr>
            </a:lvl1pPr>
          </a:lstStyle>
          <a:p>
            <a:fld id="{6C21EA8E-8BBA-427F-8E76-5AE09ACA2473}" type="slidenum">
              <a:rPr lang="it-IT" smtClean="0"/>
              <a:pPr/>
              <a:t>‹N›</a:t>
            </a:fld>
            <a:endParaRPr lang="it-IT"/>
          </a:p>
        </p:txBody>
      </p:sp>
      <p:cxnSp>
        <p:nvCxnSpPr>
          <p:cNvPr id="7" name="Straight Connector 6">
            <a:extLst>
              <a:ext uri="{FF2B5EF4-FFF2-40B4-BE49-F238E27FC236}">
                <a16:creationId xmlns:a16="http://schemas.microsoft.com/office/drawing/2014/main" id="{D902646F-0808-12FA-C0B5-2F78E28EDB84}"/>
              </a:ext>
            </a:extLst>
          </p:cNvPr>
          <p:cNvCxnSpPr/>
          <p:nvPr userDrawn="1"/>
        </p:nvCxnSpPr>
        <p:spPr>
          <a:xfrm>
            <a:off x="0" y="6475618"/>
            <a:ext cx="121920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8" name="Footer Placeholder 4">
            <a:extLst>
              <a:ext uri="{FF2B5EF4-FFF2-40B4-BE49-F238E27FC236}">
                <a16:creationId xmlns:a16="http://schemas.microsoft.com/office/drawing/2014/main" id="{B2BB2C60-9B2B-351B-20C3-563700F14D28}"/>
              </a:ext>
            </a:extLst>
          </p:cNvPr>
          <p:cNvSpPr txBox="1">
            <a:spLocks/>
          </p:cNvSpPr>
          <p:nvPr userDrawn="1"/>
        </p:nvSpPr>
        <p:spPr>
          <a:xfrm>
            <a:off x="6624" y="6475619"/>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UBERN: S. Mougiakakou</a:t>
            </a:r>
          </a:p>
        </p:txBody>
      </p:sp>
    </p:spTree>
    <p:extLst>
      <p:ext uri="{BB962C8B-B14F-4D97-AF65-F5344CB8AC3E}">
        <p14:creationId xmlns:p14="http://schemas.microsoft.com/office/powerpoint/2010/main" val="13014690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98994-5083-7808-DD7A-C8A1CF716B72}"/>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it-IT"/>
          </a:p>
        </p:txBody>
      </p:sp>
      <p:sp>
        <p:nvSpPr>
          <p:cNvPr id="3" name="Picture Placeholder 2">
            <a:extLst>
              <a:ext uri="{FF2B5EF4-FFF2-40B4-BE49-F238E27FC236}">
                <a16:creationId xmlns:a16="http://schemas.microsoft.com/office/drawing/2014/main" id="{CE297657-042F-73E1-D5E3-B565C22796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it-IT"/>
          </a:p>
        </p:txBody>
      </p:sp>
      <p:sp>
        <p:nvSpPr>
          <p:cNvPr id="4" name="Text Placeholder 3">
            <a:extLst>
              <a:ext uri="{FF2B5EF4-FFF2-40B4-BE49-F238E27FC236}">
                <a16:creationId xmlns:a16="http://schemas.microsoft.com/office/drawing/2014/main" id="{758F5987-A6A2-9B57-5499-D2F726BE2C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B103BE-2AB1-78BC-9B9A-028F93B7C464}"/>
              </a:ext>
            </a:extLst>
          </p:cNvPr>
          <p:cNvSpPr>
            <a:spLocks noGrp="1"/>
          </p:cNvSpPr>
          <p:nvPr>
            <p:ph type="dt" sz="half" idx="10"/>
          </p:nvPr>
        </p:nvSpPr>
        <p:spPr/>
        <p:txBody>
          <a:bodyPr/>
          <a:lstStyle/>
          <a:p>
            <a:fld id="{184BC2FD-C599-46C5-9D24-F6CE374F7B2B}" type="datetime1">
              <a:rPr lang="it-IT" smtClean="0"/>
              <a:t>05/10/2022</a:t>
            </a:fld>
            <a:endParaRPr lang="it-IT"/>
          </a:p>
        </p:txBody>
      </p:sp>
      <p:sp>
        <p:nvSpPr>
          <p:cNvPr id="6" name="Footer Placeholder 5">
            <a:extLst>
              <a:ext uri="{FF2B5EF4-FFF2-40B4-BE49-F238E27FC236}">
                <a16:creationId xmlns:a16="http://schemas.microsoft.com/office/drawing/2014/main" id="{1B51195D-1391-5B1B-5B91-B13B0BC50A40}"/>
              </a:ext>
            </a:extLst>
          </p:cNvPr>
          <p:cNvSpPr>
            <a:spLocks noGrp="1"/>
          </p:cNvSpPr>
          <p:nvPr>
            <p:ph type="ftr" sz="quarter" idx="11"/>
          </p:nvPr>
        </p:nvSpPr>
        <p:spPr/>
        <p:txBody>
          <a:bodyPr/>
          <a:lstStyle/>
          <a:p>
            <a:r>
              <a:rPr lang="it-IT"/>
              <a:t>Reinforcement Learning: Introduction</a:t>
            </a:r>
          </a:p>
        </p:txBody>
      </p:sp>
      <p:sp>
        <p:nvSpPr>
          <p:cNvPr id="7" name="Slide Number Placeholder 6">
            <a:extLst>
              <a:ext uri="{FF2B5EF4-FFF2-40B4-BE49-F238E27FC236}">
                <a16:creationId xmlns:a16="http://schemas.microsoft.com/office/drawing/2014/main" id="{34CB55AD-249F-B2DF-F619-00216198CFEB}"/>
              </a:ext>
            </a:extLst>
          </p:cNvPr>
          <p:cNvSpPr>
            <a:spLocks noGrp="1"/>
          </p:cNvSpPr>
          <p:nvPr>
            <p:ph type="sldNum" sz="quarter" idx="12"/>
          </p:nvPr>
        </p:nvSpPr>
        <p:spPr/>
        <p:txBody>
          <a:bodyPr/>
          <a:lstStyle/>
          <a:p>
            <a:fld id="{2797A533-0CDD-449E-BD46-378A17581A58}" type="slidenum">
              <a:rPr lang="it-IT" smtClean="0"/>
              <a:t>‹N›</a:t>
            </a:fld>
            <a:endParaRPr lang="it-IT"/>
          </a:p>
        </p:txBody>
      </p:sp>
    </p:spTree>
    <p:extLst>
      <p:ext uri="{BB962C8B-B14F-4D97-AF65-F5344CB8AC3E}">
        <p14:creationId xmlns:p14="http://schemas.microsoft.com/office/powerpoint/2010/main" val="14848203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F0C4A-7E0B-FBD3-5F21-21FEFAA4FE5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411279D2-88F9-FE6F-0F3F-DCFF635799F9}"/>
              </a:ext>
            </a:extLst>
          </p:cNvPr>
          <p:cNvSpPr>
            <a:spLocks noGrp="1"/>
          </p:cNvSpPr>
          <p:nvPr>
            <p:ph type="body" orient="vert" idx="1" hasCustomPrompt="1"/>
          </p:nvPr>
        </p:nvSpPr>
        <p:spPr/>
        <p:txBody>
          <a:bodyPr vert="eaVert"/>
          <a:lstStyle>
            <a:lvl1pPr>
              <a:defRPr/>
            </a:lvl1pPr>
          </a:lstStyle>
          <a:p>
            <a:pPr lvl="0"/>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t-IT" dirty="0"/>
          </a:p>
        </p:txBody>
      </p:sp>
      <p:sp>
        <p:nvSpPr>
          <p:cNvPr id="4" name="Date Placeholder 3">
            <a:extLst>
              <a:ext uri="{FF2B5EF4-FFF2-40B4-BE49-F238E27FC236}">
                <a16:creationId xmlns:a16="http://schemas.microsoft.com/office/drawing/2014/main" id="{5407413B-0EEF-329B-68B3-EEE8D98883D9}"/>
              </a:ext>
            </a:extLst>
          </p:cNvPr>
          <p:cNvSpPr>
            <a:spLocks noGrp="1"/>
          </p:cNvSpPr>
          <p:nvPr>
            <p:ph type="dt" sz="half" idx="10"/>
          </p:nvPr>
        </p:nvSpPr>
        <p:spPr/>
        <p:txBody>
          <a:bodyPr/>
          <a:lstStyle/>
          <a:p>
            <a:fld id="{FE2D1E13-D1BA-4B80-827B-A37627379AF2}" type="datetime1">
              <a:rPr lang="it-IT" smtClean="0"/>
              <a:t>05/10/2022</a:t>
            </a:fld>
            <a:endParaRPr lang="it-IT"/>
          </a:p>
        </p:txBody>
      </p:sp>
      <p:sp>
        <p:nvSpPr>
          <p:cNvPr id="5" name="Footer Placeholder 4">
            <a:extLst>
              <a:ext uri="{FF2B5EF4-FFF2-40B4-BE49-F238E27FC236}">
                <a16:creationId xmlns:a16="http://schemas.microsoft.com/office/drawing/2014/main" id="{A7BFD649-8CC8-8A8B-EAB9-AE168BAE41A5}"/>
              </a:ext>
            </a:extLst>
          </p:cNvPr>
          <p:cNvSpPr>
            <a:spLocks noGrp="1"/>
          </p:cNvSpPr>
          <p:nvPr>
            <p:ph type="ftr" sz="quarter" idx="11"/>
          </p:nvPr>
        </p:nvSpPr>
        <p:spPr/>
        <p:txBody>
          <a:bodyPr/>
          <a:lstStyle/>
          <a:p>
            <a:r>
              <a:rPr lang="it-IT"/>
              <a:t>Reinforcement Learning: Introduction</a:t>
            </a:r>
          </a:p>
        </p:txBody>
      </p:sp>
      <p:sp>
        <p:nvSpPr>
          <p:cNvPr id="6" name="Slide Number Placeholder 5">
            <a:extLst>
              <a:ext uri="{FF2B5EF4-FFF2-40B4-BE49-F238E27FC236}">
                <a16:creationId xmlns:a16="http://schemas.microsoft.com/office/drawing/2014/main" id="{4710AEA2-63F4-DB36-F637-76B2D4923C5F}"/>
              </a:ext>
            </a:extLst>
          </p:cNvPr>
          <p:cNvSpPr>
            <a:spLocks noGrp="1"/>
          </p:cNvSpPr>
          <p:nvPr>
            <p:ph type="sldNum" sz="quarter" idx="12"/>
          </p:nvPr>
        </p:nvSpPr>
        <p:spPr/>
        <p:txBody>
          <a:bodyPr/>
          <a:lstStyle/>
          <a:p>
            <a:fld id="{2797A533-0CDD-449E-BD46-378A17581A58}" type="slidenum">
              <a:rPr lang="it-IT" smtClean="0"/>
              <a:t>‹N›</a:t>
            </a:fld>
            <a:endParaRPr lang="it-IT"/>
          </a:p>
        </p:txBody>
      </p:sp>
    </p:spTree>
    <p:extLst>
      <p:ext uri="{BB962C8B-B14F-4D97-AF65-F5344CB8AC3E}">
        <p14:creationId xmlns:p14="http://schemas.microsoft.com/office/powerpoint/2010/main" val="32923408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0BD8FB-12DC-92F8-3DC3-2783AAE596A9}"/>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5B0572AE-9711-752A-7ED1-C9259C8082E7}"/>
              </a:ext>
            </a:extLst>
          </p:cNvPr>
          <p:cNvSpPr>
            <a:spLocks noGrp="1"/>
          </p:cNvSpPr>
          <p:nvPr>
            <p:ph type="body" orient="vert" idx="1" hasCustomPrompt="1"/>
          </p:nvPr>
        </p:nvSpPr>
        <p:spPr>
          <a:xfrm>
            <a:off x="838200" y="365125"/>
            <a:ext cx="7734300" cy="5811838"/>
          </a:xfrm>
        </p:spPr>
        <p:txBody>
          <a:bodyPr vert="eaVert"/>
          <a:lstStyle>
            <a:lvl1pPr>
              <a:defRPr/>
            </a:lvl1pPr>
          </a:lstStyle>
          <a:p>
            <a:pPr lvl="0"/>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t-IT" dirty="0"/>
          </a:p>
        </p:txBody>
      </p:sp>
      <p:sp>
        <p:nvSpPr>
          <p:cNvPr id="4" name="Date Placeholder 3">
            <a:extLst>
              <a:ext uri="{FF2B5EF4-FFF2-40B4-BE49-F238E27FC236}">
                <a16:creationId xmlns:a16="http://schemas.microsoft.com/office/drawing/2014/main" id="{D92F0157-4DE3-1E00-2CBA-4027D4D69DAF}"/>
              </a:ext>
            </a:extLst>
          </p:cNvPr>
          <p:cNvSpPr>
            <a:spLocks noGrp="1"/>
          </p:cNvSpPr>
          <p:nvPr>
            <p:ph type="dt" sz="half" idx="10"/>
          </p:nvPr>
        </p:nvSpPr>
        <p:spPr/>
        <p:txBody>
          <a:bodyPr/>
          <a:lstStyle/>
          <a:p>
            <a:fld id="{4B40E7A1-3ADF-4467-8ED4-411BC37289DF}" type="datetime1">
              <a:rPr lang="it-IT" smtClean="0"/>
              <a:t>05/10/2022</a:t>
            </a:fld>
            <a:endParaRPr lang="it-IT"/>
          </a:p>
        </p:txBody>
      </p:sp>
      <p:sp>
        <p:nvSpPr>
          <p:cNvPr id="5" name="Footer Placeholder 4">
            <a:extLst>
              <a:ext uri="{FF2B5EF4-FFF2-40B4-BE49-F238E27FC236}">
                <a16:creationId xmlns:a16="http://schemas.microsoft.com/office/drawing/2014/main" id="{1B9E2F82-70AF-543B-D44A-24A6364586C5}"/>
              </a:ext>
            </a:extLst>
          </p:cNvPr>
          <p:cNvSpPr>
            <a:spLocks noGrp="1"/>
          </p:cNvSpPr>
          <p:nvPr>
            <p:ph type="ftr" sz="quarter" idx="11"/>
          </p:nvPr>
        </p:nvSpPr>
        <p:spPr/>
        <p:txBody>
          <a:bodyPr/>
          <a:lstStyle/>
          <a:p>
            <a:r>
              <a:rPr lang="it-IT"/>
              <a:t>Reinforcement Learning: Introduction</a:t>
            </a:r>
          </a:p>
        </p:txBody>
      </p:sp>
      <p:sp>
        <p:nvSpPr>
          <p:cNvPr id="6" name="Slide Number Placeholder 5">
            <a:extLst>
              <a:ext uri="{FF2B5EF4-FFF2-40B4-BE49-F238E27FC236}">
                <a16:creationId xmlns:a16="http://schemas.microsoft.com/office/drawing/2014/main" id="{6AA08261-F023-D33B-88C5-B2E38EA6666E}"/>
              </a:ext>
            </a:extLst>
          </p:cNvPr>
          <p:cNvSpPr>
            <a:spLocks noGrp="1"/>
          </p:cNvSpPr>
          <p:nvPr>
            <p:ph type="sldNum" sz="quarter" idx="12"/>
          </p:nvPr>
        </p:nvSpPr>
        <p:spPr/>
        <p:txBody>
          <a:bodyPr/>
          <a:lstStyle/>
          <a:p>
            <a:fld id="{2797A533-0CDD-449E-BD46-378A17581A58}" type="slidenum">
              <a:rPr lang="it-IT" smtClean="0"/>
              <a:t>‹N›</a:t>
            </a:fld>
            <a:endParaRPr lang="it-IT"/>
          </a:p>
        </p:txBody>
      </p:sp>
    </p:spTree>
    <p:extLst>
      <p:ext uri="{BB962C8B-B14F-4D97-AF65-F5344CB8AC3E}">
        <p14:creationId xmlns:p14="http://schemas.microsoft.com/office/powerpoint/2010/main" val="3051650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C9EA0-6010-DE4A-9503-952941A67BD0}"/>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it-IT"/>
          </a:p>
        </p:txBody>
      </p:sp>
      <p:sp>
        <p:nvSpPr>
          <p:cNvPr id="3" name="Text Placeholder 2">
            <a:extLst>
              <a:ext uri="{FF2B5EF4-FFF2-40B4-BE49-F238E27FC236}">
                <a16:creationId xmlns:a16="http://schemas.microsoft.com/office/drawing/2014/main" id="{2B62C586-B42E-264C-5E97-5E80E3ECEF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4145D4-56B6-9C10-18A4-09C7B0A5ABFE}"/>
              </a:ext>
            </a:extLst>
          </p:cNvPr>
          <p:cNvSpPr>
            <a:spLocks noGrp="1"/>
          </p:cNvSpPr>
          <p:nvPr>
            <p:ph type="dt" sz="half" idx="10"/>
          </p:nvPr>
        </p:nvSpPr>
        <p:spPr/>
        <p:txBody>
          <a:bodyPr/>
          <a:lstStyle/>
          <a:p>
            <a:fld id="{4C01B8E6-C3BF-481B-95BA-6AFD40C1DE22}" type="datetime1">
              <a:rPr lang="it-IT" smtClean="0"/>
              <a:t>05/10/2022</a:t>
            </a:fld>
            <a:endParaRPr lang="it-IT"/>
          </a:p>
        </p:txBody>
      </p:sp>
      <p:sp>
        <p:nvSpPr>
          <p:cNvPr id="5" name="Footer Placeholder 4">
            <a:extLst>
              <a:ext uri="{FF2B5EF4-FFF2-40B4-BE49-F238E27FC236}">
                <a16:creationId xmlns:a16="http://schemas.microsoft.com/office/drawing/2014/main" id="{05323065-312D-2BEF-770F-C85876846DE9}"/>
              </a:ext>
            </a:extLst>
          </p:cNvPr>
          <p:cNvSpPr>
            <a:spLocks noGrp="1"/>
          </p:cNvSpPr>
          <p:nvPr>
            <p:ph type="ftr" sz="quarter" idx="11"/>
          </p:nvPr>
        </p:nvSpPr>
        <p:spPr/>
        <p:txBody>
          <a:bodyPr/>
          <a:lstStyle/>
          <a:p>
            <a:r>
              <a:rPr lang="it-IT"/>
              <a:t>Reinforcement Learning: Introduction</a:t>
            </a:r>
          </a:p>
        </p:txBody>
      </p:sp>
      <p:sp>
        <p:nvSpPr>
          <p:cNvPr id="6" name="Slide Number Placeholder 5">
            <a:extLst>
              <a:ext uri="{FF2B5EF4-FFF2-40B4-BE49-F238E27FC236}">
                <a16:creationId xmlns:a16="http://schemas.microsoft.com/office/drawing/2014/main" id="{AA21C6BA-3EC0-3487-2FBB-F4596960A294}"/>
              </a:ext>
            </a:extLst>
          </p:cNvPr>
          <p:cNvSpPr>
            <a:spLocks noGrp="1"/>
          </p:cNvSpPr>
          <p:nvPr>
            <p:ph type="sldNum" sz="quarter" idx="12"/>
          </p:nvPr>
        </p:nvSpPr>
        <p:spPr/>
        <p:txBody>
          <a:bodyPr/>
          <a:lstStyle/>
          <a:p>
            <a:fld id="{6C21EA8E-8BBA-427F-8E76-5AE09ACA2473}" type="slidenum">
              <a:rPr lang="it-IT" smtClean="0"/>
              <a:t>‹N›</a:t>
            </a:fld>
            <a:endParaRPr lang="it-IT"/>
          </a:p>
        </p:txBody>
      </p:sp>
    </p:spTree>
    <p:extLst>
      <p:ext uri="{BB962C8B-B14F-4D97-AF65-F5344CB8AC3E}">
        <p14:creationId xmlns:p14="http://schemas.microsoft.com/office/powerpoint/2010/main" val="3405372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DDF0F-7E2F-6880-B4DE-A547FD22EE7B}"/>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E067B880-0B72-CD07-7865-DB3E0BA072AA}"/>
              </a:ext>
            </a:extLst>
          </p:cNvPr>
          <p:cNvSpPr>
            <a:spLocks noGrp="1"/>
          </p:cNvSpPr>
          <p:nvPr>
            <p:ph sz="half" idx="1" hasCustomPrompt="1"/>
          </p:nvPr>
        </p:nvSpPr>
        <p:spPr>
          <a:xfrm>
            <a:off x="838200" y="1825625"/>
            <a:ext cx="5181600" cy="4351338"/>
          </a:xfrm>
        </p:spPr>
        <p:txBody>
          <a:bodyPr/>
          <a:lstStyle>
            <a:lvl1pPr>
              <a:defRPr/>
            </a:lvl1pPr>
          </a:lstStyle>
          <a:p>
            <a:pPr lvl="0"/>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t-IT" dirty="0"/>
          </a:p>
        </p:txBody>
      </p:sp>
      <p:sp>
        <p:nvSpPr>
          <p:cNvPr id="4" name="Content Placeholder 3">
            <a:extLst>
              <a:ext uri="{FF2B5EF4-FFF2-40B4-BE49-F238E27FC236}">
                <a16:creationId xmlns:a16="http://schemas.microsoft.com/office/drawing/2014/main" id="{70DEBDB2-16FB-5EF4-431D-46000329738C}"/>
              </a:ext>
            </a:extLst>
          </p:cNvPr>
          <p:cNvSpPr>
            <a:spLocks noGrp="1"/>
          </p:cNvSpPr>
          <p:nvPr>
            <p:ph sz="half" idx="2" hasCustomPrompt="1"/>
          </p:nvPr>
        </p:nvSpPr>
        <p:spPr>
          <a:xfrm>
            <a:off x="6172200" y="1825625"/>
            <a:ext cx="5181600" cy="4351338"/>
          </a:xfrm>
        </p:spPr>
        <p:txBody>
          <a:bodyPr/>
          <a:lstStyle>
            <a:lvl1pPr>
              <a:defRPr/>
            </a:lvl1pPr>
          </a:lstStyle>
          <a:p>
            <a:pPr lvl="0"/>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t-IT" dirty="0"/>
          </a:p>
        </p:txBody>
      </p:sp>
      <p:sp>
        <p:nvSpPr>
          <p:cNvPr id="5" name="Date Placeholder 4">
            <a:extLst>
              <a:ext uri="{FF2B5EF4-FFF2-40B4-BE49-F238E27FC236}">
                <a16:creationId xmlns:a16="http://schemas.microsoft.com/office/drawing/2014/main" id="{F1DA7636-3C51-1A6D-F7BD-4F9DF3DBA4D9}"/>
              </a:ext>
            </a:extLst>
          </p:cNvPr>
          <p:cNvSpPr>
            <a:spLocks noGrp="1"/>
          </p:cNvSpPr>
          <p:nvPr>
            <p:ph type="dt" sz="half" idx="10"/>
          </p:nvPr>
        </p:nvSpPr>
        <p:spPr/>
        <p:txBody>
          <a:bodyPr/>
          <a:lstStyle/>
          <a:p>
            <a:fld id="{091BC4EA-E003-434F-8E20-1755DB8B4963}" type="datetime1">
              <a:rPr lang="it-IT" smtClean="0"/>
              <a:t>05/10/2022</a:t>
            </a:fld>
            <a:endParaRPr lang="it-IT"/>
          </a:p>
        </p:txBody>
      </p:sp>
      <p:sp>
        <p:nvSpPr>
          <p:cNvPr id="6" name="Footer Placeholder 5">
            <a:extLst>
              <a:ext uri="{FF2B5EF4-FFF2-40B4-BE49-F238E27FC236}">
                <a16:creationId xmlns:a16="http://schemas.microsoft.com/office/drawing/2014/main" id="{D3313D32-7579-0B4E-FEF9-3B1005973591}"/>
              </a:ext>
            </a:extLst>
          </p:cNvPr>
          <p:cNvSpPr>
            <a:spLocks noGrp="1"/>
          </p:cNvSpPr>
          <p:nvPr>
            <p:ph type="ftr" sz="quarter" idx="11"/>
          </p:nvPr>
        </p:nvSpPr>
        <p:spPr/>
        <p:txBody>
          <a:bodyPr/>
          <a:lstStyle/>
          <a:p>
            <a:r>
              <a:rPr lang="it-IT"/>
              <a:t>Reinforcement Learning: Introduction</a:t>
            </a:r>
          </a:p>
        </p:txBody>
      </p:sp>
      <p:sp>
        <p:nvSpPr>
          <p:cNvPr id="7" name="Slide Number Placeholder 6">
            <a:extLst>
              <a:ext uri="{FF2B5EF4-FFF2-40B4-BE49-F238E27FC236}">
                <a16:creationId xmlns:a16="http://schemas.microsoft.com/office/drawing/2014/main" id="{6006DE24-5C69-2EE6-8CEE-C39ADE21B1D9}"/>
              </a:ext>
            </a:extLst>
          </p:cNvPr>
          <p:cNvSpPr>
            <a:spLocks noGrp="1"/>
          </p:cNvSpPr>
          <p:nvPr>
            <p:ph type="sldNum" sz="quarter" idx="12"/>
          </p:nvPr>
        </p:nvSpPr>
        <p:spPr/>
        <p:txBody>
          <a:bodyPr/>
          <a:lstStyle/>
          <a:p>
            <a:fld id="{6C21EA8E-8BBA-427F-8E76-5AE09ACA2473}" type="slidenum">
              <a:rPr lang="it-IT" smtClean="0"/>
              <a:t>‹N›</a:t>
            </a:fld>
            <a:endParaRPr lang="it-IT"/>
          </a:p>
        </p:txBody>
      </p:sp>
    </p:spTree>
    <p:extLst>
      <p:ext uri="{BB962C8B-B14F-4D97-AF65-F5344CB8AC3E}">
        <p14:creationId xmlns:p14="http://schemas.microsoft.com/office/powerpoint/2010/main" val="1559767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CA8E7-4BC7-6C54-1CC6-8D903675C048}"/>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endParaRPr lang="it-IT"/>
          </a:p>
        </p:txBody>
      </p:sp>
      <p:sp>
        <p:nvSpPr>
          <p:cNvPr id="3" name="Text Placeholder 2">
            <a:extLst>
              <a:ext uri="{FF2B5EF4-FFF2-40B4-BE49-F238E27FC236}">
                <a16:creationId xmlns:a16="http://schemas.microsoft.com/office/drawing/2014/main" id="{FE3AB775-5513-378F-DE8E-57391C1ADB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05F83F-4648-CC1C-A78C-06C8CAA058B0}"/>
              </a:ext>
            </a:extLst>
          </p:cNvPr>
          <p:cNvSpPr>
            <a:spLocks noGrp="1"/>
          </p:cNvSpPr>
          <p:nvPr>
            <p:ph sz="half" idx="2" hasCustomPrompt="1"/>
          </p:nvPr>
        </p:nvSpPr>
        <p:spPr>
          <a:xfrm>
            <a:off x="839788" y="2505075"/>
            <a:ext cx="5157787" cy="3684588"/>
          </a:xfrm>
        </p:spPr>
        <p:txBody>
          <a:bodyPr/>
          <a:lstStyle>
            <a:lvl1pPr>
              <a:defRPr/>
            </a:lvl1pPr>
          </a:lstStyle>
          <a:p>
            <a:pPr lvl="0"/>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t-IT" dirty="0"/>
          </a:p>
        </p:txBody>
      </p:sp>
      <p:sp>
        <p:nvSpPr>
          <p:cNvPr id="5" name="Text Placeholder 4">
            <a:extLst>
              <a:ext uri="{FF2B5EF4-FFF2-40B4-BE49-F238E27FC236}">
                <a16:creationId xmlns:a16="http://schemas.microsoft.com/office/drawing/2014/main" id="{3736675E-5AAF-6D43-ED2B-2AC9D4BCD3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014F362-AF0F-DB1B-B4D2-BAE34D4E9930}"/>
              </a:ext>
            </a:extLst>
          </p:cNvPr>
          <p:cNvSpPr>
            <a:spLocks noGrp="1"/>
          </p:cNvSpPr>
          <p:nvPr>
            <p:ph sz="quarter" idx="4" hasCustomPrompt="1"/>
          </p:nvPr>
        </p:nvSpPr>
        <p:spPr>
          <a:xfrm>
            <a:off x="6172200" y="2505075"/>
            <a:ext cx="5183188" cy="3684588"/>
          </a:xfrm>
        </p:spPr>
        <p:txBody>
          <a:bodyPr/>
          <a:lstStyle>
            <a:lvl1pPr>
              <a:defRPr/>
            </a:lvl1pPr>
          </a:lstStyle>
          <a:p>
            <a:pPr lvl="0"/>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t-IT" dirty="0"/>
          </a:p>
        </p:txBody>
      </p:sp>
      <p:sp>
        <p:nvSpPr>
          <p:cNvPr id="7" name="Date Placeholder 6">
            <a:extLst>
              <a:ext uri="{FF2B5EF4-FFF2-40B4-BE49-F238E27FC236}">
                <a16:creationId xmlns:a16="http://schemas.microsoft.com/office/drawing/2014/main" id="{C5C105BA-810F-FC7F-0609-5035EA53F478}"/>
              </a:ext>
            </a:extLst>
          </p:cNvPr>
          <p:cNvSpPr>
            <a:spLocks noGrp="1"/>
          </p:cNvSpPr>
          <p:nvPr>
            <p:ph type="dt" sz="half" idx="10"/>
          </p:nvPr>
        </p:nvSpPr>
        <p:spPr/>
        <p:txBody>
          <a:bodyPr/>
          <a:lstStyle/>
          <a:p>
            <a:fld id="{EA72DFE7-3B7F-4659-9889-DBE671FF0C62}" type="datetime1">
              <a:rPr lang="it-IT" smtClean="0"/>
              <a:t>05/10/2022</a:t>
            </a:fld>
            <a:endParaRPr lang="it-IT"/>
          </a:p>
        </p:txBody>
      </p:sp>
      <p:sp>
        <p:nvSpPr>
          <p:cNvPr id="8" name="Footer Placeholder 7">
            <a:extLst>
              <a:ext uri="{FF2B5EF4-FFF2-40B4-BE49-F238E27FC236}">
                <a16:creationId xmlns:a16="http://schemas.microsoft.com/office/drawing/2014/main" id="{93DF07A2-8415-4DA4-2703-26353D403345}"/>
              </a:ext>
            </a:extLst>
          </p:cNvPr>
          <p:cNvSpPr>
            <a:spLocks noGrp="1"/>
          </p:cNvSpPr>
          <p:nvPr>
            <p:ph type="ftr" sz="quarter" idx="11"/>
          </p:nvPr>
        </p:nvSpPr>
        <p:spPr/>
        <p:txBody>
          <a:bodyPr/>
          <a:lstStyle/>
          <a:p>
            <a:r>
              <a:rPr lang="it-IT"/>
              <a:t>Reinforcement Learning: Introduction</a:t>
            </a:r>
          </a:p>
        </p:txBody>
      </p:sp>
      <p:sp>
        <p:nvSpPr>
          <p:cNvPr id="9" name="Slide Number Placeholder 8">
            <a:extLst>
              <a:ext uri="{FF2B5EF4-FFF2-40B4-BE49-F238E27FC236}">
                <a16:creationId xmlns:a16="http://schemas.microsoft.com/office/drawing/2014/main" id="{222D9FF8-8C71-F6B4-BAC8-015F47EB4386}"/>
              </a:ext>
            </a:extLst>
          </p:cNvPr>
          <p:cNvSpPr>
            <a:spLocks noGrp="1"/>
          </p:cNvSpPr>
          <p:nvPr>
            <p:ph type="sldNum" sz="quarter" idx="12"/>
          </p:nvPr>
        </p:nvSpPr>
        <p:spPr/>
        <p:txBody>
          <a:bodyPr/>
          <a:lstStyle/>
          <a:p>
            <a:fld id="{6C21EA8E-8BBA-427F-8E76-5AE09ACA2473}" type="slidenum">
              <a:rPr lang="it-IT" smtClean="0"/>
              <a:t>‹N›</a:t>
            </a:fld>
            <a:endParaRPr lang="it-IT"/>
          </a:p>
        </p:txBody>
      </p:sp>
    </p:spTree>
    <p:extLst>
      <p:ext uri="{BB962C8B-B14F-4D97-AF65-F5344CB8AC3E}">
        <p14:creationId xmlns:p14="http://schemas.microsoft.com/office/powerpoint/2010/main" val="3458499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B244E-225A-ADA0-C1A1-9C1D2AE0CEA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it-IT"/>
          </a:p>
        </p:txBody>
      </p:sp>
      <p:sp>
        <p:nvSpPr>
          <p:cNvPr id="3" name="Date Placeholder 2">
            <a:extLst>
              <a:ext uri="{FF2B5EF4-FFF2-40B4-BE49-F238E27FC236}">
                <a16:creationId xmlns:a16="http://schemas.microsoft.com/office/drawing/2014/main" id="{7D9F4F96-F3B7-8165-C2C2-5AA5F7317C62}"/>
              </a:ext>
            </a:extLst>
          </p:cNvPr>
          <p:cNvSpPr>
            <a:spLocks noGrp="1"/>
          </p:cNvSpPr>
          <p:nvPr>
            <p:ph type="dt" sz="half" idx="10"/>
          </p:nvPr>
        </p:nvSpPr>
        <p:spPr/>
        <p:txBody>
          <a:bodyPr/>
          <a:lstStyle/>
          <a:p>
            <a:fld id="{F623E7DB-D6F8-4A28-8941-2C30D3F704F5}" type="datetime1">
              <a:rPr lang="it-IT" smtClean="0"/>
              <a:t>05/10/2022</a:t>
            </a:fld>
            <a:endParaRPr lang="it-IT"/>
          </a:p>
        </p:txBody>
      </p:sp>
      <p:sp>
        <p:nvSpPr>
          <p:cNvPr id="4" name="Footer Placeholder 3">
            <a:extLst>
              <a:ext uri="{FF2B5EF4-FFF2-40B4-BE49-F238E27FC236}">
                <a16:creationId xmlns:a16="http://schemas.microsoft.com/office/drawing/2014/main" id="{E64FD59D-2DEC-7C34-C3F8-8222E56ADD2C}"/>
              </a:ext>
            </a:extLst>
          </p:cNvPr>
          <p:cNvSpPr>
            <a:spLocks noGrp="1"/>
          </p:cNvSpPr>
          <p:nvPr>
            <p:ph type="ftr" sz="quarter" idx="11"/>
          </p:nvPr>
        </p:nvSpPr>
        <p:spPr/>
        <p:txBody>
          <a:bodyPr/>
          <a:lstStyle/>
          <a:p>
            <a:r>
              <a:rPr lang="it-IT"/>
              <a:t>Reinforcement Learning: Introduction</a:t>
            </a:r>
          </a:p>
        </p:txBody>
      </p:sp>
      <p:sp>
        <p:nvSpPr>
          <p:cNvPr id="5" name="Slide Number Placeholder 4">
            <a:extLst>
              <a:ext uri="{FF2B5EF4-FFF2-40B4-BE49-F238E27FC236}">
                <a16:creationId xmlns:a16="http://schemas.microsoft.com/office/drawing/2014/main" id="{E2DB2956-5047-5394-152E-2E2B2998F48F}"/>
              </a:ext>
            </a:extLst>
          </p:cNvPr>
          <p:cNvSpPr>
            <a:spLocks noGrp="1"/>
          </p:cNvSpPr>
          <p:nvPr>
            <p:ph type="sldNum" sz="quarter" idx="12"/>
          </p:nvPr>
        </p:nvSpPr>
        <p:spPr/>
        <p:txBody>
          <a:bodyPr/>
          <a:lstStyle/>
          <a:p>
            <a:fld id="{6C21EA8E-8BBA-427F-8E76-5AE09ACA2473}" type="slidenum">
              <a:rPr lang="it-IT" smtClean="0"/>
              <a:t>‹N›</a:t>
            </a:fld>
            <a:endParaRPr lang="it-IT"/>
          </a:p>
        </p:txBody>
      </p:sp>
    </p:spTree>
    <p:extLst>
      <p:ext uri="{BB962C8B-B14F-4D97-AF65-F5344CB8AC3E}">
        <p14:creationId xmlns:p14="http://schemas.microsoft.com/office/powerpoint/2010/main" val="4079741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B8F5B0-CF2C-73A1-4829-04B462C040EF}"/>
              </a:ext>
            </a:extLst>
          </p:cNvPr>
          <p:cNvSpPr>
            <a:spLocks noGrp="1"/>
          </p:cNvSpPr>
          <p:nvPr>
            <p:ph type="dt" sz="half" idx="10"/>
          </p:nvPr>
        </p:nvSpPr>
        <p:spPr/>
        <p:txBody>
          <a:bodyPr/>
          <a:lstStyle/>
          <a:p>
            <a:fld id="{5A260C85-92B5-4F4E-9134-8F03B8F977B8}" type="datetime1">
              <a:rPr lang="it-IT" smtClean="0"/>
              <a:t>05/10/2022</a:t>
            </a:fld>
            <a:endParaRPr lang="it-IT"/>
          </a:p>
        </p:txBody>
      </p:sp>
      <p:sp>
        <p:nvSpPr>
          <p:cNvPr id="3" name="Footer Placeholder 2">
            <a:extLst>
              <a:ext uri="{FF2B5EF4-FFF2-40B4-BE49-F238E27FC236}">
                <a16:creationId xmlns:a16="http://schemas.microsoft.com/office/drawing/2014/main" id="{903D8919-976F-569B-4EC2-78AD9EA3D613}"/>
              </a:ext>
            </a:extLst>
          </p:cNvPr>
          <p:cNvSpPr>
            <a:spLocks noGrp="1"/>
          </p:cNvSpPr>
          <p:nvPr>
            <p:ph type="ftr" sz="quarter" idx="11"/>
          </p:nvPr>
        </p:nvSpPr>
        <p:spPr/>
        <p:txBody>
          <a:bodyPr/>
          <a:lstStyle/>
          <a:p>
            <a:r>
              <a:rPr lang="it-IT"/>
              <a:t>Reinforcement Learning: Introduction</a:t>
            </a:r>
          </a:p>
        </p:txBody>
      </p:sp>
      <p:sp>
        <p:nvSpPr>
          <p:cNvPr id="4" name="Slide Number Placeholder 3">
            <a:extLst>
              <a:ext uri="{FF2B5EF4-FFF2-40B4-BE49-F238E27FC236}">
                <a16:creationId xmlns:a16="http://schemas.microsoft.com/office/drawing/2014/main" id="{948DDFF5-A849-A1B5-3829-FEBB02847FB0}"/>
              </a:ext>
            </a:extLst>
          </p:cNvPr>
          <p:cNvSpPr>
            <a:spLocks noGrp="1"/>
          </p:cNvSpPr>
          <p:nvPr>
            <p:ph type="sldNum" sz="quarter" idx="12"/>
          </p:nvPr>
        </p:nvSpPr>
        <p:spPr/>
        <p:txBody>
          <a:bodyPr/>
          <a:lstStyle/>
          <a:p>
            <a:fld id="{6C21EA8E-8BBA-427F-8E76-5AE09ACA2473}" type="slidenum">
              <a:rPr lang="it-IT" smtClean="0"/>
              <a:t>‹N›</a:t>
            </a:fld>
            <a:endParaRPr lang="it-IT"/>
          </a:p>
        </p:txBody>
      </p:sp>
    </p:spTree>
    <p:extLst>
      <p:ext uri="{BB962C8B-B14F-4D97-AF65-F5344CB8AC3E}">
        <p14:creationId xmlns:p14="http://schemas.microsoft.com/office/powerpoint/2010/main" val="3281429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646D9-7848-75D5-CC85-CA8137870EA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it-IT"/>
          </a:p>
        </p:txBody>
      </p:sp>
      <p:sp>
        <p:nvSpPr>
          <p:cNvPr id="3" name="Content Placeholder 2">
            <a:extLst>
              <a:ext uri="{FF2B5EF4-FFF2-40B4-BE49-F238E27FC236}">
                <a16:creationId xmlns:a16="http://schemas.microsoft.com/office/drawing/2014/main" id="{CC463CC9-CE51-6F42-1BC4-A8D1472BEE90}"/>
              </a:ext>
            </a:extLst>
          </p:cNvPr>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t-IT" dirty="0"/>
          </a:p>
        </p:txBody>
      </p:sp>
      <p:sp>
        <p:nvSpPr>
          <p:cNvPr id="4" name="Text Placeholder 3">
            <a:extLst>
              <a:ext uri="{FF2B5EF4-FFF2-40B4-BE49-F238E27FC236}">
                <a16:creationId xmlns:a16="http://schemas.microsoft.com/office/drawing/2014/main" id="{5EF5BDE2-84FC-FFC2-78C1-C409DCF81C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544A72-BF92-6C8C-77C4-8AF871F158B3}"/>
              </a:ext>
            </a:extLst>
          </p:cNvPr>
          <p:cNvSpPr>
            <a:spLocks noGrp="1"/>
          </p:cNvSpPr>
          <p:nvPr>
            <p:ph type="dt" sz="half" idx="10"/>
          </p:nvPr>
        </p:nvSpPr>
        <p:spPr/>
        <p:txBody>
          <a:bodyPr/>
          <a:lstStyle/>
          <a:p>
            <a:fld id="{9540825C-D8CF-4EF0-AB95-117E2A041DC1}" type="datetime1">
              <a:rPr lang="it-IT" smtClean="0"/>
              <a:t>05/10/2022</a:t>
            </a:fld>
            <a:endParaRPr lang="it-IT"/>
          </a:p>
        </p:txBody>
      </p:sp>
      <p:sp>
        <p:nvSpPr>
          <p:cNvPr id="6" name="Footer Placeholder 5">
            <a:extLst>
              <a:ext uri="{FF2B5EF4-FFF2-40B4-BE49-F238E27FC236}">
                <a16:creationId xmlns:a16="http://schemas.microsoft.com/office/drawing/2014/main" id="{16ABC014-18AD-6CAE-5DD2-CD3F6519EB64}"/>
              </a:ext>
            </a:extLst>
          </p:cNvPr>
          <p:cNvSpPr>
            <a:spLocks noGrp="1"/>
          </p:cNvSpPr>
          <p:nvPr>
            <p:ph type="ftr" sz="quarter" idx="11"/>
          </p:nvPr>
        </p:nvSpPr>
        <p:spPr/>
        <p:txBody>
          <a:bodyPr/>
          <a:lstStyle/>
          <a:p>
            <a:r>
              <a:rPr lang="it-IT"/>
              <a:t>Reinforcement Learning: Introduction</a:t>
            </a:r>
          </a:p>
        </p:txBody>
      </p:sp>
      <p:sp>
        <p:nvSpPr>
          <p:cNvPr id="7" name="Slide Number Placeholder 6">
            <a:extLst>
              <a:ext uri="{FF2B5EF4-FFF2-40B4-BE49-F238E27FC236}">
                <a16:creationId xmlns:a16="http://schemas.microsoft.com/office/drawing/2014/main" id="{7F88F6F9-07BB-A18C-DE70-42669D7789BE}"/>
              </a:ext>
            </a:extLst>
          </p:cNvPr>
          <p:cNvSpPr>
            <a:spLocks noGrp="1"/>
          </p:cNvSpPr>
          <p:nvPr>
            <p:ph type="sldNum" sz="quarter" idx="12"/>
          </p:nvPr>
        </p:nvSpPr>
        <p:spPr/>
        <p:txBody>
          <a:bodyPr/>
          <a:lstStyle/>
          <a:p>
            <a:fld id="{6C21EA8E-8BBA-427F-8E76-5AE09ACA2473}" type="slidenum">
              <a:rPr lang="it-IT" smtClean="0"/>
              <a:t>‹N›</a:t>
            </a:fld>
            <a:endParaRPr lang="it-IT"/>
          </a:p>
        </p:txBody>
      </p:sp>
    </p:spTree>
    <p:extLst>
      <p:ext uri="{BB962C8B-B14F-4D97-AF65-F5344CB8AC3E}">
        <p14:creationId xmlns:p14="http://schemas.microsoft.com/office/powerpoint/2010/main" val="39357720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98994-5083-7808-DD7A-C8A1CF716B72}"/>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it-IT"/>
          </a:p>
        </p:txBody>
      </p:sp>
      <p:sp>
        <p:nvSpPr>
          <p:cNvPr id="3" name="Picture Placeholder 2">
            <a:extLst>
              <a:ext uri="{FF2B5EF4-FFF2-40B4-BE49-F238E27FC236}">
                <a16:creationId xmlns:a16="http://schemas.microsoft.com/office/drawing/2014/main" id="{CE297657-042F-73E1-D5E3-B565C22796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it-IT"/>
          </a:p>
        </p:txBody>
      </p:sp>
      <p:sp>
        <p:nvSpPr>
          <p:cNvPr id="4" name="Text Placeholder 3">
            <a:extLst>
              <a:ext uri="{FF2B5EF4-FFF2-40B4-BE49-F238E27FC236}">
                <a16:creationId xmlns:a16="http://schemas.microsoft.com/office/drawing/2014/main" id="{758F5987-A6A2-9B57-5499-D2F726BE2C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B103BE-2AB1-78BC-9B9A-028F93B7C464}"/>
              </a:ext>
            </a:extLst>
          </p:cNvPr>
          <p:cNvSpPr>
            <a:spLocks noGrp="1"/>
          </p:cNvSpPr>
          <p:nvPr>
            <p:ph type="dt" sz="half" idx="10"/>
          </p:nvPr>
        </p:nvSpPr>
        <p:spPr/>
        <p:txBody>
          <a:bodyPr/>
          <a:lstStyle/>
          <a:p>
            <a:fld id="{5EBDFDA3-9444-44C9-9A79-9CC5157C4C70}" type="datetime1">
              <a:rPr lang="it-IT" smtClean="0"/>
              <a:t>05/10/2022</a:t>
            </a:fld>
            <a:endParaRPr lang="it-IT"/>
          </a:p>
        </p:txBody>
      </p:sp>
      <p:sp>
        <p:nvSpPr>
          <p:cNvPr id="6" name="Footer Placeholder 5">
            <a:extLst>
              <a:ext uri="{FF2B5EF4-FFF2-40B4-BE49-F238E27FC236}">
                <a16:creationId xmlns:a16="http://schemas.microsoft.com/office/drawing/2014/main" id="{1B51195D-1391-5B1B-5B91-B13B0BC50A40}"/>
              </a:ext>
            </a:extLst>
          </p:cNvPr>
          <p:cNvSpPr>
            <a:spLocks noGrp="1"/>
          </p:cNvSpPr>
          <p:nvPr>
            <p:ph type="ftr" sz="quarter" idx="11"/>
          </p:nvPr>
        </p:nvSpPr>
        <p:spPr/>
        <p:txBody>
          <a:bodyPr/>
          <a:lstStyle/>
          <a:p>
            <a:r>
              <a:rPr lang="it-IT"/>
              <a:t>Reinforcement Learning: Introduction</a:t>
            </a:r>
          </a:p>
        </p:txBody>
      </p:sp>
      <p:sp>
        <p:nvSpPr>
          <p:cNvPr id="7" name="Slide Number Placeholder 6">
            <a:extLst>
              <a:ext uri="{FF2B5EF4-FFF2-40B4-BE49-F238E27FC236}">
                <a16:creationId xmlns:a16="http://schemas.microsoft.com/office/drawing/2014/main" id="{34CB55AD-249F-B2DF-F619-00216198CFEB}"/>
              </a:ext>
            </a:extLst>
          </p:cNvPr>
          <p:cNvSpPr>
            <a:spLocks noGrp="1"/>
          </p:cNvSpPr>
          <p:nvPr>
            <p:ph type="sldNum" sz="quarter" idx="12"/>
          </p:nvPr>
        </p:nvSpPr>
        <p:spPr/>
        <p:txBody>
          <a:bodyPr/>
          <a:lstStyle/>
          <a:p>
            <a:fld id="{6C21EA8E-8BBA-427F-8E76-5AE09ACA2473}" type="slidenum">
              <a:rPr lang="it-IT" smtClean="0"/>
              <a:t>‹N›</a:t>
            </a:fld>
            <a:endParaRPr lang="it-IT"/>
          </a:p>
        </p:txBody>
      </p:sp>
    </p:spTree>
    <p:extLst>
      <p:ext uri="{BB962C8B-B14F-4D97-AF65-F5344CB8AC3E}">
        <p14:creationId xmlns:p14="http://schemas.microsoft.com/office/powerpoint/2010/main" val="1886911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760E9C-5773-1D76-B0FD-99E684A025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lvl="0"/>
            <a:r>
              <a:rPr lang="en-US"/>
              <a:t>Click to edit Master title style</a:t>
            </a:r>
            <a:endParaRPr lang="it-IT" dirty="0"/>
          </a:p>
        </p:txBody>
      </p:sp>
      <p:sp>
        <p:nvSpPr>
          <p:cNvPr id="3" name="Text Placeholder 2">
            <a:extLst>
              <a:ext uri="{FF2B5EF4-FFF2-40B4-BE49-F238E27FC236}">
                <a16:creationId xmlns:a16="http://schemas.microsoft.com/office/drawing/2014/main" id="{7D693148-1C03-FE76-99B6-B721C7B7B1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t-IT" dirty="0"/>
          </a:p>
        </p:txBody>
      </p:sp>
      <p:sp>
        <p:nvSpPr>
          <p:cNvPr id="4" name="Date Placeholder 3">
            <a:extLst>
              <a:ext uri="{FF2B5EF4-FFF2-40B4-BE49-F238E27FC236}">
                <a16:creationId xmlns:a16="http://schemas.microsoft.com/office/drawing/2014/main" id="{C908F34F-E1F9-97E2-62CF-AD62369A0B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Helvetica Light" panose="020B0500000000000000"/>
              </a:defRPr>
            </a:lvl1pPr>
          </a:lstStyle>
          <a:p>
            <a:fld id="{CDC19B32-95B1-46FE-BDC9-940A08917F43}" type="datetime1">
              <a:rPr lang="it-IT" smtClean="0"/>
              <a:t>05/10/2022</a:t>
            </a:fld>
            <a:endParaRPr lang="it-IT"/>
          </a:p>
        </p:txBody>
      </p:sp>
      <p:sp>
        <p:nvSpPr>
          <p:cNvPr id="5" name="Footer Placeholder 4">
            <a:extLst>
              <a:ext uri="{FF2B5EF4-FFF2-40B4-BE49-F238E27FC236}">
                <a16:creationId xmlns:a16="http://schemas.microsoft.com/office/drawing/2014/main" id="{68099557-3863-D990-A7CA-75D8BC74A0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Helvetica Light" panose="020B0500000000000000"/>
              </a:defRPr>
            </a:lvl1pPr>
          </a:lstStyle>
          <a:p>
            <a:r>
              <a:rPr lang="it-IT"/>
              <a:t>Reinforcement Learning: Introduction</a:t>
            </a:r>
          </a:p>
        </p:txBody>
      </p:sp>
      <p:sp>
        <p:nvSpPr>
          <p:cNvPr id="6" name="Slide Number Placeholder 5">
            <a:extLst>
              <a:ext uri="{FF2B5EF4-FFF2-40B4-BE49-F238E27FC236}">
                <a16:creationId xmlns:a16="http://schemas.microsoft.com/office/drawing/2014/main" id="{A81542E8-42E0-4C42-1817-573E8BD414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Light" panose="020B0500000000000000"/>
              </a:defRPr>
            </a:lvl1pPr>
          </a:lstStyle>
          <a:p>
            <a:fld id="{6C21EA8E-8BBA-427F-8E76-5AE09ACA2473}" type="slidenum">
              <a:rPr lang="it-IT" smtClean="0"/>
              <a:t>‹N›</a:t>
            </a:fld>
            <a:endParaRPr lang="it-IT"/>
          </a:p>
        </p:txBody>
      </p:sp>
    </p:spTree>
    <p:extLst>
      <p:ext uri="{BB962C8B-B14F-4D97-AF65-F5344CB8AC3E}">
        <p14:creationId xmlns:p14="http://schemas.microsoft.com/office/powerpoint/2010/main" val="3376934874"/>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hf hdr="0" dt="0"/>
  <p:txStyles>
    <p:titleStyle>
      <a:lvl1pPr algn="l" defTabSz="914400" rtl="0" eaLnBrk="1" latinLnBrk="0" hangingPunct="1">
        <a:lnSpc>
          <a:spcPct val="90000"/>
        </a:lnSpc>
        <a:spcBef>
          <a:spcPct val="0"/>
        </a:spcBef>
        <a:buNone/>
        <a:defRPr lang="it-IT" sz="4400" b="0" i="0" kern="1200" dirty="0">
          <a:solidFill>
            <a:srgbClr val="595959"/>
          </a:solidFill>
          <a:latin typeface="Helvetica Neue UltraLight" panose="02000206000000020004"/>
          <a:ea typeface="+mj-ea"/>
          <a:cs typeface="+mj-cs"/>
        </a:defRPr>
      </a:lvl1pPr>
    </p:titleStyle>
    <p:bodyStyle>
      <a:lvl1pPr marL="228600" indent="-228600" algn="l" defTabSz="914400" rtl="0" eaLnBrk="1" latinLnBrk="0" hangingPunct="1">
        <a:lnSpc>
          <a:spcPct val="90000"/>
        </a:lnSpc>
        <a:spcBef>
          <a:spcPts val="1000"/>
        </a:spcBef>
        <a:buClr>
          <a:schemeClr val="accent2"/>
        </a:buClr>
        <a:buFontTx/>
        <a:buChar char="‒"/>
        <a:defRPr kumimoji="0" lang="en-US" sz="2800" b="0" i="0" u="none" strike="noStrike" kern="1200" cap="none" spc="0" normalizeH="0" baseline="0" dirty="0" smtClean="0">
          <a:ln>
            <a:noFill/>
          </a:ln>
          <a:solidFill>
            <a:srgbClr val="545050"/>
          </a:solidFill>
          <a:effectLst/>
          <a:uLnTx/>
          <a:uFillTx/>
          <a:latin typeface="Helvetica Light"/>
          <a:ea typeface="+mn-ea"/>
          <a:cs typeface="+mn-cs"/>
        </a:defRPr>
      </a:lvl1pPr>
      <a:lvl2pPr marL="685800" indent="-228600" algn="l" defTabSz="914400" rtl="0" eaLnBrk="1" latinLnBrk="0" hangingPunct="1">
        <a:lnSpc>
          <a:spcPct val="90000"/>
        </a:lnSpc>
        <a:spcBef>
          <a:spcPts val="500"/>
        </a:spcBef>
        <a:buClr>
          <a:schemeClr val="accent2"/>
        </a:buClr>
        <a:buFontTx/>
        <a:buChar char="–"/>
        <a:defRPr sz="2400" kern="1200">
          <a:solidFill>
            <a:schemeClr val="tx1">
              <a:lumMod val="65000"/>
              <a:lumOff val="35000"/>
            </a:schemeClr>
          </a:solidFill>
          <a:latin typeface="Helvetica Light" panose="020B0500000000000000"/>
          <a:ea typeface="+mn-ea"/>
          <a:cs typeface="+mn-cs"/>
        </a:defRPr>
      </a:lvl2pPr>
      <a:lvl3pPr marL="1143000" indent="-228600" algn="l" defTabSz="914400" rtl="0" eaLnBrk="1" latinLnBrk="0" hangingPunct="1">
        <a:lnSpc>
          <a:spcPct val="90000"/>
        </a:lnSpc>
        <a:spcBef>
          <a:spcPts val="500"/>
        </a:spcBef>
        <a:buClr>
          <a:schemeClr val="accent2"/>
        </a:buClr>
        <a:buFontTx/>
        <a:buChar char="–"/>
        <a:defRPr sz="2000" kern="1200">
          <a:solidFill>
            <a:schemeClr val="tx1">
              <a:lumMod val="65000"/>
              <a:lumOff val="35000"/>
            </a:schemeClr>
          </a:solidFill>
          <a:latin typeface="Helvetica Light" panose="020B0500000000000000"/>
          <a:ea typeface="+mn-ea"/>
          <a:cs typeface="+mn-cs"/>
        </a:defRPr>
      </a:lvl3pPr>
      <a:lvl4pPr marL="1600200" indent="-228600" algn="l" defTabSz="914400" rtl="0" eaLnBrk="1" latinLnBrk="0" hangingPunct="1">
        <a:lnSpc>
          <a:spcPct val="90000"/>
        </a:lnSpc>
        <a:spcBef>
          <a:spcPts val="500"/>
        </a:spcBef>
        <a:buClr>
          <a:schemeClr val="accent2"/>
        </a:buClr>
        <a:buFontTx/>
        <a:buChar char="–"/>
        <a:defRPr sz="1800" kern="1200">
          <a:solidFill>
            <a:schemeClr val="tx1">
              <a:lumMod val="65000"/>
              <a:lumOff val="35000"/>
            </a:schemeClr>
          </a:solidFill>
          <a:latin typeface="Helvetica Light" panose="020B0500000000000000"/>
          <a:ea typeface="+mn-ea"/>
          <a:cs typeface="+mn-cs"/>
        </a:defRPr>
      </a:lvl4pPr>
      <a:lvl5pPr marL="2057400" indent="-228600" algn="l" defTabSz="914400" rtl="0" eaLnBrk="1" latinLnBrk="0" hangingPunct="1">
        <a:lnSpc>
          <a:spcPct val="90000"/>
        </a:lnSpc>
        <a:spcBef>
          <a:spcPts val="500"/>
        </a:spcBef>
        <a:buClr>
          <a:schemeClr val="accent2"/>
        </a:buClr>
        <a:buFontTx/>
        <a:buChar char="–"/>
        <a:defRPr sz="1800" kern="1200">
          <a:solidFill>
            <a:schemeClr val="tx1">
              <a:lumMod val="65000"/>
              <a:lumOff val="35000"/>
            </a:schemeClr>
          </a:solidFill>
          <a:latin typeface="Helvetica Light" panose="020B050000000000000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760E9C-5773-1D76-B0FD-99E684A025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lvl="0"/>
            <a:r>
              <a:rPr lang="en-US"/>
              <a:t>Click to edit Master title style</a:t>
            </a:r>
            <a:endParaRPr lang="it-IT" dirty="0"/>
          </a:p>
        </p:txBody>
      </p:sp>
      <p:sp>
        <p:nvSpPr>
          <p:cNvPr id="3" name="Text Placeholder 2">
            <a:extLst>
              <a:ext uri="{FF2B5EF4-FFF2-40B4-BE49-F238E27FC236}">
                <a16:creationId xmlns:a16="http://schemas.microsoft.com/office/drawing/2014/main" id="{7D693148-1C03-FE76-99B6-B721C7B7B1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t-IT" dirty="0"/>
          </a:p>
        </p:txBody>
      </p:sp>
      <p:sp>
        <p:nvSpPr>
          <p:cNvPr id="4" name="Date Placeholder 3">
            <a:extLst>
              <a:ext uri="{FF2B5EF4-FFF2-40B4-BE49-F238E27FC236}">
                <a16:creationId xmlns:a16="http://schemas.microsoft.com/office/drawing/2014/main" id="{C908F34F-E1F9-97E2-62CF-AD62369A0B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Helvetica Light" panose="020B0500000000000000"/>
              </a:defRPr>
            </a:lvl1pPr>
          </a:lstStyle>
          <a:p>
            <a:fld id="{B25469F1-0074-4EF1-9CD4-78A73D9109F3}" type="datetime1">
              <a:rPr lang="it-IT" smtClean="0"/>
              <a:t>05/10/2022</a:t>
            </a:fld>
            <a:endParaRPr lang="it-IT"/>
          </a:p>
        </p:txBody>
      </p:sp>
      <p:sp>
        <p:nvSpPr>
          <p:cNvPr id="5" name="Footer Placeholder 4">
            <a:extLst>
              <a:ext uri="{FF2B5EF4-FFF2-40B4-BE49-F238E27FC236}">
                <a16:creationId xmlns:a16="http://schemas.microsoft.com/office/drawing/2014/main" id="{68099557-3863-D990-A7CA-75D8BC74A0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Helvetica Light" panose="020B0500000000000000"/>
              </a:defRPr>
            </a:lvl1pPr>
          </a:lstStyle>
          <a:p>
            <a:r>
              <a:rPr lang="it-IT"/>
              <a:t>Reinforcement Learning: Introduction</a:t>
            </a:r>
            <a:endParaRPr lang="it-IT" dirty="0"/>
          </a:p>
        </p:txBody>
      </p:sp>
      <p:sp>
        <p:nvSpPr>
          <p:cNvPr id="6" name="Slide Number Placeholder 5">
            <a:extLst>
              <a:ext uri="{FF2B5EF4-FFF2-40B4-BE49-F238E27FC236}">
                <a16:creationId xmlns:a16="http://schemas.microsoft.com/office/drawing/2014/main" id="{A81542E8-42E0-4C42-1817-573E8BD414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Light" panose="020B0500000000000000"/>
              </a:defRPr>
            </a:lvl1pPr>
          </a:lstStyle>
          <a:p>
            <a:fld id="{2797A533-0CDD-449E-BD46-378A17581A58}" type="slidenum">
              <a:rPr lang="it-IT" smtClean="0"/>
              <a:pPr/>
              <a:t>‹N›</a:t>
            </a:fld>
            <a:endParaRPr lang="it-IT" dirty="0"/>
          </a:p>
        </p:txBody>
      </p:sp>
    </p:spTree>
    <p:extLst>
      <p:ext uri="{BB962C8B-B14F-4D97-AF65-F5344CB8AC3E}">
        <p14:creationId xmlns:p14="http://schemas.microsoft.com/office/powerpoint/2010/main" val="1325418797"/>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hdr="0" dt="0"/>
  <p:txStyles>
    <p:titleStyle>
      <a:lvl1pPr algn="l" defTabSz="914400" rtl="0" eaLnBrk="1" latinLnBrk="0" hangingPunct="1">
        <a:lnSpc>
          <a:spcPct val="90000"/>
        </a:lnSpc>
        <a:spcBef>
          <a:spcPct val="0"/>
        </a:spcBef>
        <a:buNone/>
        <a:defRPr lang="it-IT" sz="4400" b="0" i="0" kern="1200" dirty="0">
          <a:solidFill>
            <a:srgbClr val="595959"/>
          </a:solidFill>
          <a:latin typeface="Helvetica Neue UltraLight" panose="02000206000000020004"/>
          <a:ea typeface="+mj-ea"/>
          <a:cs typeface="+mj-cs"/>
        </a:defRPr>
      </a:lvl1pPr>
    </p:titleStyle>
    <p:bodyStyle>
      <a:lvl1pPr marL="228600" indent="-228600" algn="l" defTabSz="914400" rtl="0" eaLnBrk="1" latinLnBrk="0" hangingPunct="1">
        <a:lnSpc>
          <a:spcPct val="90000"/>
        </a:lnSpc>
        <a:spcBef>
          <a:spcPts val="1000"/>
        </a:spcBef>
        <a:buClr>
          <a:schemeClr val="accent2"/>
        </a:buClr>
        <a:buFontTx/>
        <a:buChar char="‒"/>
        <a:defRPr kumimoji="0" lang="en-US" sz="2800" b="0" i="0" u="none" strike="noStrike" kern="1200" cap="none" spc="0" normalizeH="0" baseline="0" dirty="0" smtClean="0">
          <a:ln>
            <a:noFill/>
          </a:ln>
          <a:solidFill>
            <a:srgbClr val="545050"/>
          </a:solidFill>
          <a:effectLst/>
          <a:uLnTx/>
          <a:uFillTx/>
          <a:latin typeface="Helvetica Light"/>
          <a:ea typeface="+mn-ea"/>
          <a:cs typeface="+mn-cs"/>
        </a:defRPr>
      </a:lvl1pPr>
      <a:lvl2pPr marL="685800" indent="-228600" algn="l" defTabSz="914400" rtl="0" eaLnBrk="1" latinLnBrk="0" hangingPunct="1">
        <a:lnSpc>
          <a:spcPct val="90000"/>
        </a:lnSpc>
        <a:spcBef>
          <a:spcPts val="500"/>
        </a:spcBef>
        <a:buClr>
          <a:schemeClr val="accent2"/>
        </a:buClr>
        <a:buFontTx/>
        <a:buChar char="–"/>
        <a:defRPr sz="2400" kern="1200">
          <a:solidFill>
            <a:schemeClr val="tx1">
              <a:lumMod val="65000"/>
              <a:lumOff val="35000"/>
            </a:schemeClr>
          </a:solidFill>
          <a:latin typeface="Helvetica Light" panose="020B0500000000000000"/>
          <a:ea typeface="+mn-ea"/>
          <a:cs typeface="+mn-cs"/>
        </a:defRPr>
      </a:lvl2pPr>
      <a:lvl3pPr marL="1143000" indent="-228600" algn="l" defTabSz="914400" rtl="0" eaLnBrk="1" latinLnBrk="0" hangingPunct="1">
        <a:lnSpc>
          <a:spcPct val="90000"/>
        </a:lnSpc>
        <a:spcBef>
          <a:spcPts val="500"/>
        </a:spcBef>
        <a:buClr>
          <a:schemeClr val="accent2"/>
        </a:buClr>
        <a:buFontTx/>
        <a:buChar char="–"/>
        <a:defRPr sz="2000" kern="1200">
          <a:solidFill>
            <a:schemeClr val="tx1">
              <a:lumMod val="65000"/>
              <a:lumOff val="35000"/>
            </a:schemeClr>
          </a:solidFill>
          <a:latin typeface="Helvetica Light" panose="020B0500000000000000"/>
          <a:ea typeface="+mn-ea"/>
          <a:cs typeface="+mn-cs"/>
        </a:defRPr>
      </a:lvl3pPr>
      <a:lvl4pPr marL="1600200" indent="-228600" algn="l" defTabSz="914400" rtl="0" eaLnBrk="1" latinLnBrk="0" hangingPunct="1">
        <a:lnSpc>
          <a:spcPct val="90000"/>
        </a:lnSpc>
        <a:spcBef>
          <a:spcPts val="500"/>
        </a:spcBef>
        <a:buClr>
          <a:schemeClr val="accent2"/>
        </a:buClr>
        <a:buFontTx/>
        <a:buChar char="–"/>
        <a:defRPr sz="1800" kern="1200">
          <a:solidFill>
            <a:schemeClr val="tx1">
              <a:lumMod val="65000"/>
              <a:lumOff val="35000"/>
            </a:schemeClr>
          </a:solidFill>
          <a:latin typeface="Helvetica Light" panose="020B0500000000000000"/>
          <a:ea typeface="+mn-ea"/>
          <a:cs typeface="+mn-cs"/>
        </a:defRPr>
      </a:lvl4pPr>
      <a:lvl5pPr marL="2057400" indent="-228600" algn="l" defTabSz="914400" rtl="0" eaLnBrk="1" latinLnBrk="0" hangingPunct="1">
        <a:lnSpc>
          <a:spcPct val="90000"/>
        </a:lnSpc>
        <a:spcBef>
          <a:spcPts val="500"/>
        </a:spcBef>
        <a:buClr>
          <a:schemeClr val="accent2"/>
        </a:buClr>
        <a:buFontTx/>
        <a:buChar char="–"/>
        <a:defRPr sz="1800" kern="1200">
          <a:solidFill>
            <a:schemeClr val="tx1">
              <a:lumMod val="65000"/>
              <a:lumOff val="35000"/>
            </a:schemeClr>
          </a:solidFill>
          <a:latin typeface="Helvetica Light" panose="020B050000000000000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image" Target="../media/image33.png"/><Relationship Id="rId3" Type="http://schemas.openxmlformats.org/officeDocument/2006/relationships/image" Target="../media/image200.png"/><Relationship Id="rId7" Type="http://schemas.openxmlformats.org/officeDocument/2006/relationships/image" Target="../media/image251.png"/><Relationship Id="rId12" Type="http://schemas.openxmlformats.org/officeDocument/2006/relationships/image" Target="../media/image66.png"/><Relationship Id="rId2" Type="http://schemas.openxmlformats.org/officeDocument/2006/relationships/image" Target="../media/image32.png"/><Relationship Id="rId16"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240.png"/><Relationship Id="rId11" Type="http://schemas.openxmlformats.org/officeDocument/2006/relationships/image" Target="../media/image65.png"/><Relationship Id="rId5" Type="http://schemas.openxmlformats.org/officeDocument/2006/relationships/image" Target="../media/image230.png"/><Relationship Id="rId15" Type="http://schemas.openxmlformats.org/officeDocument/2006/relationships/image" Target="../media/image39.png"/><Relationship Id="rId10" Type="http://schemas.openxmlformats.org/officeDocument/2006/relationships/image" Target="../media/image64.png"/><Relationship Id="rId4" Type="http://schemas.openxmlformats.org/officeDocument/2006/relationships/image" Target="../media/image210.png"/><Relationship Id="rId9" Type="http://schemas.openxmlformats.org/officeDocument/2006/relationships/image" Target="../media/image270.png"/><Relationship Id="rId14" Type="http://schemas.openxmlformats.org/officeDocument/2006/relationships/image" Target="../media/image38.png"/></Relationships>
</file>

<file path=ppt/slides/_rels/slide35.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image" Target="../media/image35.png"/><Relationship Id="rId18" Type="http://schemas.openxmlformats.org/officeDocument/2006/relationships/image" Target="../media/image86.png"/><Relationship Id="rId3" Type="http://schemas.openxmlformats.org/officeDocument/2006/relationships/image" Target="../media/image200.png"/><Relationship Id="rId7" Type="http://schemas.openxmlformats.org/officeDocument/2006/relationships/image" Target="../media/image251.png"/><Relationship Id="rId12" Type="http://schemas.openxmlformats.org/officeDocument/2006/relationships/image" Target="../media/image81.png"/><Relationship Id="rId17" Type="http://schemas.openxmlformats.org/officeDocument/2006/relationships/image" Target="../media/image68.png"/><Relationship Id="rId2" Type="http://schemas.openxmlformats.org/officeDocument/2006/relationships/image" Target="../media/image32.png"/><Relationship Id="rId16"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40.png"/><Relationship Id="rId11" Type="http://schemas.openxmlformats.org/officeDocument/2006/relationships/image" Target="../media/image80.png"/><Relationship Id="rId5" Type="http://schemas.openxmlformats.org/officeDocument/2006/relationships/image" Target="../media/image230.png"/><Relationship Id="rId15" Type="http://schemas.openxmlformats.org/officeDocument/2006/relationships/image" Target="../media/image84.png"/><Relationship Id="rId10" Type="http://schemas.openxmlformats.org/officeDocument/2006/relationships/image" Target="../media/image34.png"/><Relationship Id="rId4" Type="http://schemas.openxmlformats.org/officeDocument/2006/relationships/image" Target="../media/image210.png"/><Relationship Id="rId9" Type="http://schemas.openxmlformats.org/officeDocument/2006/relationships/image" Target="../media/image270.png"/><Relationship Id="rId14" Type="http://schemas.openxmlformats.org/officeDocument/2006/relationships/image" Target="../media/image83.png"/></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71.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00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41.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51.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703182C4-EA8F-4A09-A2BB-8821B9C3A950}"/>
              </a:ext>
            </a:extLst>
          </p:cNvPr>
          <p:cNvSpPr>
            <a:spLocks noGrp="1"/>
          </p:cNvSpPr>
          <p:nvPr>
            <p:ph type="ctrTitle"/>
          </p:nvPr>
        </p:nvSpPr>
        <p:spPr>
          <a:xfrm>
            <a:off x="1524000" y="1912690"/>
            <a:ext cx="9144000" cy="1516310"/>
          </a:xfrm>
        </p:spPr>
        <p:txBody>
          <a:bodyPr>
            <a:normAutofit fontScale="90000"/>
          </a:bodyPr>
          <a:lstStyle/>
          <a:p>
            <a:r>
              <a:rPr lang="en-US" sz="5400" dirty="0">
                <a:ea typeface="Linux Libertine Display" panose="02000503000000000000" pitchFamily="2" charset="0"/>
                <a:cs typeface="Linux Libertine Display" panose="02000503000000000000" pitchFamily="2" charset="0"/>
              </a:rPr>
              <a:t>CAS AML 2022</a:t>
            </a:r>
            <a:br>
              <a:rPr lang="en-US" sz="5400" dirty="0">
                <a:ea typeface="Linux Libertine Display" panose="02000503000000000000" pitchFamily="2" charset="0"/>
                <a:cs typeface="Linux Libertine Display" panose="02000503000000000000" pitchFamily="2" charset="0"/>
              </a:rPr>
            </a:br>
            <a:r>
              <a:rPr lang="en-US" sz="5400" b="1" dirty="0">
                <a:ea typeface="Linux Libertine Display" panose="02000503000000000000" pitchFamily="2" charset="0"/>
                <a:cs typeface="Linux Libertine Display" panose="02000503000000000000" pitchFamily="2" charset="0"/>
              </a:rPr>
              <a:t>Reinforcement Learning</a:t>
            </a:r>
          </a:p>
        </p:txBody>
      </p:sp>
      <p:sp>
        <p:nvSpPr>
          <p:cNvPr id="13" name="Subtitle 2">
            <a:extLst>
              <a:ext uri="{FF2B5EF4-FFF2-40B4-BE49-F238E27FC236}">
                <a16:creationId xmlns:a16="http://schemas.microsoft.com/office/drawing/2014/main" id="{6E47EED6-DBD2-43BC-98A1-9C1E8EFA6DA3}"/>
              </a:ext>
            </a:extLst>
          </p:cNvPr>
          <p:cNvSpPr>
            <a:spLocks noGrp="1"/>
          </p:cNvSpPr>
          <p:nvPr>
            <p:ph type="subTitle" idx="1"/>
          </p:nvPr>
        </p:nvSpPr>
        <p:spPr>
          <a:xfrm>
            <a:off x="735435" y="3720652"/>
            <a:ext cx="10721130" cy="2477791"/>
          </a:xfrm>
        </p:spPr>
        <p:txBody>
          <a:bodyPr>
            <a:noAutofit/>
          </a:bodyPr>
          <a:lstStyle/>
          <a:p>
            <a:r>
              <a:rPr lang="en-GB" sz="3600" i="1" dirty="0"/>
              <a:t>Elementary Reinforcement Learning</a:t>
            </a:r>
          </a:p>
          <a:p>
            <a:r>
              <a:rPr lang="en-GB" sz="2000" dirty="0" err="1"/>
              <a:t>Dr.</a:t>
            </a:r>
            <a:r>
              <a:rPr lang="en-GB" sz="2000" dirty="0"/>
              <a:t> Lorenzo </a:t>
            </a:r>
            <a:r>
              <a:rPr lang="en-GB" sz="2000" dirty="0" err="1"/>
              <a:t>Brigato</a:t>
            </a:r>
            <a:endParaRPr lang="en-GB" sz="2000" dirty="0"/>
          </a:p>
          <a:p>
            <a:r>
              <a:rPr lang="en-GB" sz="1600" dirty="0"/>
              <a:t>Artificial Intelligence in Health and Nutrition (AIHN) Laboratory </a:t>
            </a:r>
            <a:br>
              <a:rPr lang="en-GB" sz="1600" dirty="0"/>
            </a:br>
            <a:r>
              <a:rPr lang="en-GB" sz="1600" dirty="0"/>
              <a:t>ARTORG Center for Biomedical Engineering Research</a:t>
            </a:r>
            <a:br>
              <a:rPr lang="en-GB" sz="1600" dirty="0"/>
            </a:br>
            <a:r>
              <a:rPr lang="en-GB" sz="1600" dirty="0"/>
              <a:t>University of Bern</a:t>
            </a:r>
          </a:p>
        </p:txBody>
      </p:sp>
      <p:sp>
        <p:nvSpPr>
          <p:cNvPr id="2" name="Rettangolo 1">
            <a:extLst>
              <a:ext uri="{FF2B5EF4-FFF2-40B4-BE49-F238E27FC236}">
                <a16:creationId xmlns:a16="http://schemas.microsoft.com/office/drawing/2014/main" id="{7B1B3B21-470D-CD28-B42A-4959D2616727}"/>
              </a:ext>
            </a:extLst>
          </p:cNvPr>
          <p:cNvSpPr/>
          <p:nvPr/>
        </p:nvSpPr>
        <p:spPr>
          <a:xfrm>
            <a:off x="0" y="0"/>
            <a:ext cx="2001520" cy="1158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Rettangolo 2">
            <a:extLst>
              <a:ext uri="{FF2B5EF4-FFF2-40B4-BE49-F238E27FC236}">
                <a16:creationId xmlns:a16="http://schemas.microsoft.com/office/drawing/2014/main" id="{3DF2CB42-A4EB-A3FA-4ECF-8DC9ECEB8D0E}"/>
              </a:ext>
            </a:extLst>
          </p:cNvPr>
          <p:cNvSpPr/>
          <p:nvPr/>
        </p:nvSpPr>
        <p:spPr>
          <a:xfrm>
            <a:off x="9966960" y="0"/>
            <a:ext cx="2225040" cy="1158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910934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84AD8-10A9-0148-8D3C-D4C4FD2AB85A}"/>
              </a:ext>
            </a:extLst>
          </p:cNvPr>
          <p:cNvSpPr>
            <a:spLocks noGrp="1"/>
          </p:cNvSpPr>
          <p:nvPr>
            <p:ph type="title"/>
          </p:nvPr>
        </p:nvSpPr>
        <p:spPr/>
        <p:txBody>
          <a:bodyPr/>
          <a:lstStyle/>
          <a:p>
            <a:r>
              <a:rPr lang="en-FR" dirty="0"/>
              <a:t>Agent State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887087-506E-6E4E-A944-5F36E2819A82}"/>
                  </a:ext>
                </a:extLst>
              </p:cNvPr>
              <p:cNvSpPr>
                <a:spLocks noGrp="1"/>
              </p:cNvSpPr>
              <p:nvPr>
                <p:ph idx="1"/>
              </p:nvPr>
            </p:nvSpPr>
            <p:spPr>
              <a:xfrm>
                <a:off x="838200" y="1825625"/>
                <a:ext cx="6008370" cy="4351338"/>
              </a:xfrm>
            </p:spPr>
            <p:txBody>
              <a:bodyPr>
                <a:normAutofit/>
              </a:bodyPr>
              <a:lstStyle/>
              <a:p>
                <a:pPr marL="357188" indent="-357188"/>
                <a:r>
                  <a:rPr lang="en-US" sz="2000" dirty="0"/>
                  <a:t>The history is the sequence of observations, actions, rewards </a:t>
                </a:r>
                <a:br>
                  <a:rPr lang="en-US" sz="2000" dirty="0"/>
                </a:br>
                <a:endParaRPr lang="en-US" sz="2000" dirty="0"/>
              </a:p>
              <a:p>
                <a:pPr marL="357188" indent="-357188">
                  <a:buNone/>
                </a:pPr>
                <a14:m>
                  <m:oMathPara xmlns:m="http://schemas.openxmlformats.org/officeDocument/2006/math">
                    <m:oMathParaPr>
                      <m:jc m:val="centerGroup"/>
                    </m:oMathParaPr>
                    <m:oMath xmlns:m="http://schemas.openxmlformats.org/officeDocument/2006/math">
                      <m:sSub>
                        <m:sSubPr>
                          <m:ctrlPr>
                            <a:rPr lang="en-FR"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FR" sz="2000" i="1">
                              <a:latin typeface="Cambria Math" panose="02040503050406030204" pitchFamily="18" charset="0"/>
                            </a:rPr>
                          </m:ctrlPr>
                        </m:sSubPr>
                        <m:e>
                          <m:r>
                            <a:rPr lang="en-US" sz="2000" b="0" i="1" smtClean="0">
                              <a:latin typeface="Cambria Math" panose="02040503050406030204" pitchFamily="18" charset="0"/>
                            </a:rPr>
                            <m:t>𝑂</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FR" sz="2000" i="1">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FR" sz="2000" i="1">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FR" sz="2000" i="1">
                              <a:latin typeface="Cambria Math" panose="02040503050406030204" pitchFamily="18" charset="0"/>
                            </a:rPr>
                          </m:ctrlPr>
                        </m:sSubPr>
                        <m:e>
                          <m:r>
                            <a:rPr lang="en-US" sz="2000" i="1">
                              <a:latin typeface="Cambria Math" panose="02040503050406030204" pitchFamily="18" charset="0"/>
                            </a:rPr>
                            <m:t>𝐴</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FR" sz="2000" i="1">
                              <a:latin typeface="Cambria Math" panose="02040503050406030204" pitchFamily="18" charset="0"/>
                            </a:rPr>
                          </m:ctrlPr>
                        </m:sSubPr>
                        <m:e>
                          <m:r>
                            <a:rPr lang="en-US" sz="2000" i="1">
                              <a:latin typeface="Cambria Math" panose="02040503050406030204" pitchFamily="18" charset="0"/>
                            </a:rPr>
                            <m:t>𝑂</m:t>
                          </m:r>
                        </m:e>
                        <m:sub>
                          <m:r>
                            <a:rPr lang="en-US" sz="2000" b="0" i="1" smtClean="0">
                              <a:latin typeface="Cambria Math" panose="02040503050406030204" pitchFamily="18" charset="0"/>
                            </a:rPr>
                            <m:t>𝑡</m:t>
                          </m:r>
                        </m:sub>
                      </m:sSub>
                      <m:r>
                        <a:rPr lang="en-US" sz="2000" i="1">
                          <a:latin typeface="Cambria Math" panose="02040503050406030204" pitchFamily="18" charset="0"/>
                        </a:rPr>
                        <m:t>,</m:t>
                      </m:r>
                      <m:sSub>
                        <m:sSubPr>
                          <m:ctrlPr>
                            <a:rPr lang="en-FR"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𝑡</m:t>
                          </m:r>
                        </m:sub>
                      </m:sSub>
                    </m:oMath>
                  </m:oMathPara>
                </a14:m>
                <a:endParaRPr lang="en-US" sz="2000" b="0" dirty="0"/>
              </a:p>
              <a:p>
                <a:pPr marL="357188" indent="-357188"/>
                <a:r>
                  <a:rPr lang="en-US" sz="2000" dirty="0"/>
                  <a:t>For instance, the sensorimotor stream of a robot </a:t>
                </a:r>
              </a:p>
              <a:p>
                <a:pPr marL="357188" indent="-357188"/>
                <a:r>
                  <a:rPr lang="en-US" sz="2000" dirty="0"/>
                  <a:t>This history is used to construct the agent state </a:t>
                </a: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𝑆</m:t>
                        </m:r>
                      </m:e>
                      <m:sub>
                        <m:r>
                          <a:rPr lang="en-US" sz="2000" i="1">
                            <a:latin typeface="Cambria Math" panose="02040503050406030204" pitchFamily="18" charset="0"/>
                          </a:rPr>
                          <m:t>𝑡</m:t>
                        </m:r>
                      </m:sub>
                      <m:sup>
                        <m:r>
                          <a:rPr lang="en-US" sz="2000" i="1">
                            <a:latin typeface="Cambria Math" panose="02040503050406030204" pitchFamily="18" charset="0"/>
                          </a:rPr>
                          <m:t>𝑎</m:t>
                        </m:r>
                      </m:sup>
                    </m:sSubSup>
                  </m:oMath>
                </a14:m>
                <a:endParaRPr lang="en-FR" sz="2000" dirty="0"/>
              </a:p>
              <a:p>
                <a:pPr marL="357188" indent="-357188"/>
                <a:r>
                  <a:rPr lang="en-US" sz="2000" dirty="0"/>
                  <a:t>State is the information used to determine what happens next</a:t>
                </a:r>
              </a:p>
              <a:p>
                <a:pPr marL="357188" indent="-357188"/>
                <a:r>
                  <a:rPr lang="en-US" sz="2000" dirty="0"/>
                  <a:t>Formally, state is a function of the history:</a:t>
                </a:r>
                <a:br>
                  <a:rPr lang="en-US" sz="2000" dirty="0"/>
                </a:br>
                <a:endParaRPr lang="en-US" sz="2000" dirty="0"/>
              </a:p>
              <a:p>
                <a:pPr marL="0" indent="0">
                  <a:buNone/>
                </a:pPr>
                <a14:m>
                  <m:oMathPara xmlns:m="http://schemas.openxmlformats.org/officeDocument/2006/math">
                    <m:oMathParaPr>
                      <m:jc m:val="centerGroup"/>
                    </m:oMathParaPr>
                    <m:oMath xmlns:m="http://schemas.openxmlformats.org/officeDocument/2006/math">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𝑆</m:t>
                          </m:r>
                        </m:e>
                        <m:sub>
                          <m:r>
                            <a:rPr lang="en-US" sz="2000" b="0" i="1" smtClean="0">
                              <a:latin typeface="Cambria Math" panose="02040503050406030204" pitchFamily="18" charset="0"/>
                            </a:rPr>
                            <m:t>𝑡</m:t>
                          </m:r>
                        </m:sub>
                        <m:sup>
                          <m:r>
                            <a:rPr lang="en-US" sz="2000" b="0" i="1" smtClean="0">
                              <a:latin typeface="Cambria Math" panose="02040503050406030204" pitchFamily="18" charset="0"/>
                            </a:rPr>
                            <m:t>𝑎</m:t>
                          </m:r>
                        </m:sup>
                      </m:sSubSup>
                      <m:r>
                        <a:rPr lang="en-US" sz="2000" i="1">
                          <a:latin typeface="Cambria Math" panose="02040503050406030204" pitchFamily="18" charset="0"/>
                        </a:rPr>
                        <m:t>=</m:t>
                      </m:r>
                      <m:sSub>
                        <m:sSubPr>
                          <m:ctrlPr>
                            <a:rPr lang="en-FR" sz="2000" i="1">
                              <a:latin typeface="Cambria Math" panose="02040503050406030204" pitchFamily="18" charset="0"/>
                            </a:rPr>
                          </m:ctrlPr>
                        </m:sSubPr>
                        <m:e>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𝐻</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oMath>
                  </m:oMathPara>
                </a14:m>
                <a:endParaRPr lang="en-FR" sz="2000" dirty="0"/>
              </a:p>
            </p:txBody>
          </p:sp>
        </mc:Choice>
        <mc:Fallback xmlns="">
          <p:sp>
            <p:nvSpPr>
              <p:cNvPr id="3" name="Content Placeholder 2">
                <a:extLst>
                  <a:ext uri="{FF2B5EF4-FFF2-40B4-BE49-F238E27FC236}">
                    <a16:creationId xmlns:a16="http://schemas.microsoft.com/office/drawing/2014/main" id="{E3887087-506E-6E4E-A944-5F36E2819A82}"/>
                  </a:ext>
                </a:extLst>
              </p:cNvPr>
              <p:cNvSpPr>
                <a:spLocks noGrp="1" noRot="1" noChangeAspect="1" noMove="1" noResize="1" noEditPoints="1" noAdjustHandles="1" noChangeArrowheads="1" noChangeShapeType="1" noTextEdit="1"/>
              </p:cNvSpPr>
              <p:nvPr>
                <p:ph idx="1"/>
              </p:nvPr>
            </p:nvSpPr>
            <p:spPr>
              <a:xfrm>
                <a:off x="838200" y="1825625"/>
                <a:ext cx="6008370" cy="4351338"/>
              </a:xfrm>
              <a:blipFill>
                <a:blip r:embed="rId3"/>
                <a:stretch>
                  <a:fillRect l="-914" t="-1261"/>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12EE31B9-55C6-E64A-9083-8E62D8452858}"/>
              </a:ext>
            </a:extLst>
          </p:cNvPr>
          <p:cNvPicPr>
            <a:picLocks noChangeAspect="1"/>
          </p:cNvPicPr>
          <p:nvPr/>
        </p:nvPicPr>
        <p:blipFill>
          <a:blip r:embed="rId4"/>
          <a:stretch>
            <a:fillRect/>
          </a:stretch>
        </p:blipFill>
        <p:spPr>
          <a:xfrm>
            <a:off x="6979920" y="2913979"/>
            <a:ext cx="4373880" cy="2174630"/>
          </a:xfrm>
          <a:prstGeom prst="rect">
            <a:avLst/>
          </a:prstGeom>
        </p:spPr>
      </p:pic>
      <p:sp>
        <p:nvSpPr>
          <p:cNvPr id="7" name="Slide Number Placeholder 6">
            <a:extLst>
              <a:ext uri="{FF2B5EF4-FFF2-40B4-BE49-F238E27FC236}">
                <a16:creationId xmlns:a16="http://schemas.microsoft.com/office/drawing/2014/main" id="{EC604D97-E7F0-E402-D0DF-5D3EACAF64A3}"/>
              </a:ext>
            </a:extLst>
          </p:cNvPr>
          <p:cNvSpPr>
            <a:spLocks noGrp="1"/>
          </p:cNvSpPr>
          <p:nvPr>
            <p:ph type="sldNum" sz="quarter" idx="12"/>
          </p:nvPr>
        </p:nvSpPr>
        <p:spPr/>
        <p:txBody>
          <a:bodyPr/>
          <a:lstStyle/>
          <a:p>
            <a:fld id="{6C21EA8E-8BBA-427F-8E76-5AE09ACA2473}" type="slidenum">
              <a:rPr lang="it-IT" smtClean="0"/>
              <a:t>10</a:t>
            </a:fld>
            <a:endParaRPr lang="it-IT"/>
          </a:p>
        </p:txBody>
      </p:sp>
      <p:sp>
        <p:nvSpPr>
          <p:cNvPr id="8" name="TextBox 4">
            <a:extLst>
              <a:ext uri="{FF2B5EF4-FFF2-40B4-BE49-F238E27FC236}">
                <a16:creationId xmlns:a16="http://schemas.microsoft.com/office/drawing/2014/main" id="{71938A0C-229A-93DF-E2C4-01107D1CD41A}"/>
              </a:ext>
            </a:extLst>
          </p:cNvPr>
          <p:cNvSpPr txBox="1"/>
          <p:nvPr/>
        </p:nvSpPr>
        <p:spPr>
          <a:xfrm>
            <a:off x="10635163" y="6225262"/>
            <a:ext cx="1556837" cy="246221"/>
          </a:xfrm>
          <a:prstGeom prst="rect">
            <a:avLst/>
          </a:prstGeom>
          <a:noFill/>
        </p:spPr>
        <p:txBody>
          <a:bodyPr wrap="none" rtlCol="0">
            <a:spAutoFit/>
          </a:bodyPr>
          <a:lstStyle/>
          <a:p>
            <a:pPr algn="r"/>
            <a:r>
              <a:rPr lang="en-FR" sz="1000" dirty="0">
                <a:latin typeface="Linux Libertine" panose="02000503000000000000" pitchFamily="2" charset="0"/>
              </a:rPr>
              <a:t>[</a:t>
            </a:r>
            <a:r>
              <a:rPr lang="en-US" sz="1000" dirty="0" err="1">
                <a:latin typeface="Linux Libertine" panose="02000503000000000000" pitchFamily="2" charset="0"/>
              </a:rPr>
              <a:t>Hado</a:t>
            </a:r>
            <a:r>
              <a:rPr lang="en-US" sz="1000" dirty="0">
                <a:latin typeface="Linux Libertine" panose="02000503000000000000" pitchFamily="2" charset="0"/>
              </a:rPr>
              <a:t> van Hasselt</a:t>
            </a:r>
            <a:r>
              <a:rPr lang="en-FR" sz="1000" dirty="0">
                <a:latin typeface="Linux Libertine" panose="02000503000000000000" pitchFamily="2" charset="0"/>
              </a:rPr>
              <a:t>, 2021]</a:t>
            </a:r>
          </a:p>
        </p:txBody>
      </p:sp>
      <p:sp>
        <p:nvSpPr>
          <p:cNvPr id="5" name="Footer Placeholder 2">
            <a:extLst>
              <a:ext uri="{FF2B5EF4-FFF2-40B4-BE49-F238E27FC236}">
                <a16:creationId xmlns:a16="http://schemas.microsoft.com/office/drawing/2014/main" id="{2224F886-05B8-CE36-C562-A1262596E42E}"/>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9" name="Footer Placeholder 3">
            <a:extLst>
              <a:ext uri="{FF2B5EF4-FFF2-40B4-BE49-F238E27FC236}">
                <a16:creationId xmlns:a16="http://schemas.microsoft.com/office/drawing/2014/main" id="{E6EEF7F2-56D3-C67E-2A42-8ED33B3AED2E}"/>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Tree>
    <p:extLst>
      <p:ext uri="{BB962C8B-B14F-4D97-AF65-F5344CB8AC3E}">
        <p14:creationId xmlns:p14="http://schemas.microsoft.com/office/powerpoint/2010/main" val="2906174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5222C-6DE1-9441-ACCA-5A5E2E81E8D1}"/>
              </a:ext>
            </a:extLst>
          </p:cNvPr>
          <p:cNvSpPr>
            <a:spLocks noGrp="1"/>
          </p:cNvSpPr>
          <p:nvPr>
            <p:ph type="title"/>
          </p:nvPr>
        </p:nvSpPr>
        <p:spPr/>
        <p:txBody>
          <a:bodyPr/>
          <a:lstStyle/>
          <a:p>
            <a:r>
              <a:rPr lang="en-FR" dirty="0"/>
              <a:t>Environment State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5039DC-520A-354B-A508-0769A83885A7}"/>
                  </a:ext>
                </a:extLst>
              </p:cNvPr>
              <p:cNvSpPr>
                <a:spLocks noGrp="1"/>
              </p:cNvSpPr>
              <p:nvPr>
                <p:ph idx="1"/>
              </p:nvPr>
            </p:nvSpPr>
            <p:spPr>
              <a:xfrm>
                <a:off x="838200" y="4700770"/>
                <a:ext cx="10515600" cy="1467803"/>
              </a:xfrm>
            </p:spPr>
            <p:txBody>
              <a:bodyPr>
                <a:normAutofit lnSpcReduction="10000"/>
              </a:bodyPr>
              <a:lstStyle/>
              <a:p>
                <a:r>
                  <a:rPr lang="en-US" dirty="0"/>
                  <a:t>The environment state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𝑆</m:t>
                        </m:r>
                      </m:e>
                      <m:sub>
                        <m:r>
                          <a:rPr lang="en-US" b="0" i="1" smtClean="0">
                            <a:latin typeface="Cambria Math" panose="02040503050406030204" pitchFamily="18" charset="0"/>
                          </a:rPr>
                          <m:t>𝑡</m:t>
                        </m:r>
                      </m:sub>
                      <m:sup>
                        <m:r>
                          <a:rPr lang="en-US" b="0" i="1" smtClean="0">
                            <a:latin typeface="Cambria Math" panose="02040503050406030204" pitchFamily="18" charset="0"/>
                          </a:rPr>
                          <m:t>𝑒</m:t>
                        </m:r>
                      </m:sup>
                    </m:sSubSup>
                  </m:oMath>
                </a14:m>
                <a:r>
                  <a:rPr lang="en-US" dirty="0"/>
                  <a:t> is the environment’s internal state </a:t>
                </a:r>
              </a:p>
              <a:p>
                <a:r>
                  <a:rPr lang="en-US" dirty="0"/>
                  <a:t>It is usually invisible to the agent </a:t>
                </a:r>
              </a:p>
              <a:p>
                <a:r>
                  <a:rPr lang="en-US" dirty="0"/>
                  <a:t>Even if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𝑆</m:t>
                        </m:r>
                      </m:e>
                      <m:sub>
                        <m:r>
                          <a:rPr lang="en-US" i="1">
                            <a:latin typeface="Cambria Math" panose="02040503050406030204" pitchFamily="18" charset="0"/>
                          </a:rPr>
                          <m:t>𝑡</m:t>
                        </m:r>
                      </m:sub>
                      <m:sup>
                        <m:r>
                          <a:rPr lang="en-US" i="1">
                            <a:latin typeface="Cambria Math" panose="02040503050406030204" pitchFamily="18" charset="0"/>
                          </a:rPr>
                          <m:t>𝑒</m:t>
                        </m:r>
                      </m:sup>
                    </m:sSubSup>
                  </m:oMath>
                </a14:m>
                <a:r>
                  <a:rPr lang="en-US" dirty="0"/>
                  <a:t> is visible, it may contain lots of irrelevant information</a:t>
                </a:r>
                <a:endParaRPr lang="en-FR" dirty="0"/>
              </a:p>
            </p:txBody>
          </p:sp>
        </mc:Choice>
        <mc:Fallback xmlns="">
          <p:sp>
            <p:nvSpPr>
              <p:cNvPr id="3" name="Content Placeholder 2">
                <a:extLst>
                  <a:ext uri="{FF2B5EF4-FFF2-40B4-BE49-F238E27FC236}">
                    <a16:creationId xmlns:a16="http://schemas.microsoft.com/office/drawing/2014/main" id="{165039DC-520A-354B-A508-0769A83885A7}"/>
                  </a:ext>
                </a:extLst>
              </p:cNvPr>
              <p:cNvSpPr>
                <a:spLocks noGrp="1" noRot="1" noChangeAspect="1" noMove="1" noResize="1" noEditPoints="1" noAdjustHandles="1" noChangeArrowheads="1" noChangeShapeType="1" noTextEdit="1"/>
              </p:cNvSpPr>
              <p:nvPr>
                <p:ph idx="1"/>
              </p:nvPr>
            </p:nvSpPr>
            <p:spPr>
              <a:xfrm>
                <a:off x="838200" y="4700770"/>
                <a:ext cx="10515600" cy="1467803"/>
              </a:xfrm>
              <a:blipFill>
                <a:blip r:embed="rId3"/>
                <a:stretch>
                  <a:fillRect l="-1217" t="-9959" b="-6224"/>
                </a:stretch>
              </a:blipFill>
            </p:spPr>
            <p:txBody>
              <a:bodyPr/>
              <a:lstStyle/>
              <a:p>
                <a:r>
                  <a:rPr lang="it-IT">
                    <a:noFill/>
                  </a:rPr>
                  <a:t> </a:t>
                </a:r>
              </a:p>
            </p:txBody>
          </p:sp>
        </mc:Fallback>
      </mc:AlternateContent>
      <p:pic>
        <p:nvPicPr>
          <p:cNvPr id="6" name="Picture 5">
            <a:extLst>
              <a:ext uri="{FF2B5EF4-FFF2-40B4-BE49-F238E27FC236}">
                <a16:creationId xmlns:a16="http://schemas.microsoft.com/office/drawing/2014/main" id="{A7A1B62D-7101-A745-8DFF-4F641262EDE4}"/>
              </a:ext>
            </a:extLst>
          </p:cNvPr>
          <p:cNvPicPr>
            <a:picLocks noChangeAspect="1"/>
          </p:cNvPicPr>
          <p:nvPr/>
        </p:nvPicPr>
        <p:blipFill>
          <a:blip r:embed="rId4"/>
          <a:stretch>
            <a:fillRect/>
          </a:stretch>
        </p:blipFill>
        <p:spPr>
          <a:xfrm>
            <a:off x="3769995" y="1981842"/>
            <a:ext cx="4652010" cy="2154975"/>
          </a:xfrm>
          <a:prstGeom prst="rect">
            <a:avLst/>
          </a:prstGeom>
        </p:spPr>
      </p:pic>
      <p:sp>
        <p:nvSpPr>
          <p:cNvPr id="5" name="TextBox 4">
            <a:extLst>
              <a:ext uri="{FF2B5EF4-FFF2-40B4-BE49-F238E27FC236}">
                <a16:creationId xmlns:a16="http://schemas.microsoft.com/office/drawing/2014/main" id="{3E07EAEE-10F5-0040-95F1-A85619CEF1E3}"/>
              </a:ext>
            </a:extLst>
          </p:cNvPr>
          <p:cNvSpPr txBox="1"/>
          <p:nvPr/>
        </p:nvSpPr>
        <p:spPr>
          <a:xfrm>
            <a:off x="10635163" y="6228791"/>
            <a:ext cx="1556837" cy="246221"/>
          </a:xfrm>
          <a:prstGeom prst="rect">
            <a:avLst/>
          </a:prstGeom>
          <a:noFill/>
        </p:spPr>
        <p:txBody>
          <a:bodyPr wrap="none" rtlCol="0">
            <a:spAutoFit/>
          </a:bodyPr>
          <a:lstStyle/>
          <a:p>
            <a:pPr algn="r"/>
            <a:r>
              <a:rPr lang="en-FR" sz="1000" dirty="0">
                <a:latin typeface="Linux Libertine" panose="02000503000000000000" pitchFamily="2" charset="0"/>
              </a:rPr>
              <a:t>[</a:t>
            </a:r>
            <a:r>
              <a:rPr lang="en-US" sz="1000" dirty="0" err="1">
                <a:latin typeface="Linux Libertine" panose="02000503000000000000" pitchFamily="2" charset="0"/>
              </a:rPr>
              <a:t>Hado</a:t>
            </a:r>
            <a:r>
              <a:rPr lang="en-US" sz="1000" dirty="0">
                <a:latin typeface="Linux Libertine" panose="02000503000000000000" pitchFamily="2" charset="0"/>
              </a:rPr>
              <a:t> van Hasselt</a:t>
            </a:r>
            <a:r>
              <a:rPr lang="en-FR" sz="1000" dirty="0">
                <a:latin typeface="Linux Libertine" panose="02000503000000000000" pitchFamily="2" charset="0"/>
              </a:rPr>
              <a:t>, 2021]</a:t>
            </a:r>
          </a:p>
        </p:txBody>
      </p:sp>
      <p:sp>
        <p:nvSpPr>
          <p:cNvPr id="7" name="Slide Number Placeholder 6">
            <a:extLst>
              <a:ext uri="{FF2B5EF4-FFF2-40B4-BE49-F238E27FC236}">
                <a16:creationId xmlns:a16="http://schemas.microsoft.com/office/drawing/2014/main" id="{C3D0998D-8ABD-2336-7D51-4B3D16D15FA1}"/>
              </a:ext>
            </a:extLst>
          </p:cNvPr>
          <p:cNvSpPr>
            <a:spLocks noGrp="1"/>
          </p:cNvSpPr>
          <p:nvPr>
            <p:ph type="sldNum" sz="quarter" idx="12"/>
          </p:nvPr>
        </p:nvSpPr>
        <p:spPr/>
        <p:txBody>
          <a:bodyPr/>
          <a:lstStyle/>
          <a:p>
            <a:fld id="{6C21EA8E-8BBA-427F-8E76-5AE09ACA2473}" type="slidenum">
              <a:rPr lang="it-IT" smtClean="0"/>
              <a:t>11</a:t>
            </a:fld>
            <a:endParaRPr lang="it-IT"/>
          </a:p>
        </p:txBody>
      </p:sp>
      <p:sp>
        <p:nvSpPr>
          <p:cNvPr id="8" name="Footer Placeholder 2">
            <a:extLst>
              <a:ext uri="{FF2B5EF4-FFF2-40B4-BE49-F238E27FC236}">
                <a16:creationId xmlns:a16="http://schemas.microsoft.com/office/drawing/2014/main" id="{7096B58A-0EC4-2C7E-653B-E464CF79B3BE}"/>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9" name="Footer Placeholder 3">
            <a:extLst>
              <a:ext uri="{FF2B5EF4-FFF2-40B4-BE49-F238E27FC236}">
                <a16:creationId xmlns:a16="http://schemas.microsoft.com/office/drawing/2014/main" id="{14B2E5C6-DBDF-12A2-790F-3E89FFF257B5}"/>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Tree>
    <p:extLst>
      <p:ext uri="{BB962C8B-B14F-4D97-AF65-F5344CB8AC3E}">
        <p14:creationId xmlns:p14="http://schemas.microsoft.com/office/powerpoint/2010/main" val="2069432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76899-1AD7-AC42-909D-1FBAB40FA54F}"/>
              </a:ext>
            </a:extLst>
          </p:cNvPr>
          <p:cNvSpPr>
            <a:spLocks noGrp="1"/>
          </p:cNvSpPr>
          <p:nvPr>
            <p:ph type="title"/>
          </p:nvPr>
        </p:nvSpPr>
        <p:spPr/>
        <p:txBody>
          <a:bodyPr/>
          <a:lstStyle/>
          <a:p>
            <a:r>
              <a:rPr lang="en-FR" dirty="0"/>
              <a:t>Information or Markov State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6DC144E-E149-F942-B1D2-5949AD9D0B1C}"/>
                  </a:ext>
                </a:extLst>
              </p:cNvPr>
              <p:cNvSpPr>
                <a:spLocks noGrp="1"/>
              </p:cNvSpPr>
              <p:nvPr>
                <p:ph idx="1"/>
              </p:nvPr>
            </p:nvSpPr>
            <p:spPr/>
            <p:txBody>
              <a:bodyPr>
                <a:normAutofit fontScale="85000" lnSpcReduction="20000"/>
              </a:bodyPr>
              <a:lstStyle/>
              <a:p>
                <a:pPr marL="357188" indent="-357188"/>
                <a:r>
                  <a:rPr lang="en-US" dirty="0"/>
                  <a:t>An information state (a.k.a. Markov state) contains all useful information from the history.</a:t>
                </a:r>
              </a:p>
              <a:p>
                <a:pPr marL="357188" indent="-357188"/>
                <a:endParaRPr lang="en-US" dirty="0"/>
              </a:p>
              <a:p>
                <a:pPr marL="357188" indent="-357188"/>
                <a:endParaRPr lang="en-US" dirty="0"/>
              </a:p>
              <a:p>
                <a:pPr marL="357188" indent="-357188"/>
                <a:endParaRPr lang="en-US" dirty="0"/>
              </a:p>
              <a:p>
                <a:pPr marL="357188" indent="-357188"/>
                <a:endParaRPr lang="en-US" dirty="0"/>
              </a:p>
              <a:p>
                <a:pPr marL="357188" indent="-357188"/>
                <a:r>
                  <a:rPr lang="en-US" dirty="0"/>
                  <a:t>“The future is independent of the past given the present”</a:t>
                </a:r>
              </a:p>
              <a:p>
                <a:pPr marL="357188" indent="-357188"/>
                <a:r>
                  <a:rPr lang="en-US" dirty="0"/>
                  <a:t>Doesn’t mean it contains everything, just that adding more history doesn’t help</a:t>
                </a:r>
              </a:p>
              <a:p>
                <a:pPr marL="357188" indent="-357188"/>
                <a:r>
                  <a:rPr lang="en-US" dirty="0"/>
                  <a:t>Once the state is known, the history may be thrown away</a:t>
                </a:r>
              </a:p>
              <a:p>
                <a:pPr marL="357188" indent="-357188"/>
                <a:r>
                  <a:rPr lang="en-US" dirty="0"/>
                  <a:t>The environment state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𝑡</m:t>
                        </m:r>
                      </m:sub>
                    </m:sSub>
                  </m:oMath>
                </a14:m>
                <a:r>
                  <a:rPr lang="en-US" dirty="0"/>
                  <a:t> is Markov</a:t>
                </a:r>
              </a:p>
              <a:p>
                <a:pPr marL="357188" indent="-357188"/>
                <a:r>
                  <a:rPr lang="en-US" dirty="0"/>
                  <a:t>The history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𝑡</m:t>
                        </m:r>
                      </m:sub>
                    </m:sSub>
                  </m:oMath>
                </a14:m>
                <a:r>
                  <a:rPr lang="en-US" dirty="0"/>
                  <a:t> is Markov</a:t>
                </a:r>
                <a:endParaRPr lang="en-FR" dirty="0"/>
              </a:p>
            </p:txBody>
          </p:sp>
        </mc:Choice>
        <mc:Fallback xmlns="">
          <p:sp>
            <p:nvSpPr>
              <p:cNvPr id="3" name="Content Placeholder 2">
                <a:extLst>
                  <a:ext uri="{FF2B5EF4-FFF2-40B4-BE49-F238E27FC236}">
                    <a16:creationId xmlns:a16="http://schemas.microsoft.com/office/drawing/2014/main" id="{36DC144E-E149-F942-B1D2-5949AD9D0B1C}"/>
                  </a:ext>
                </a:extLst>
              </p:cNvPr>
              <p:cNvSpPr>
                <a:spLocks noGrp="1" noRot="1" noChangeAspect="1" noMove="1" noResize="1" noEditPoints="1" noAdjustHandles="1" noChangeArrowheads="1" noChangeShapeType="1" noTextEdit="1"/>
              </p:cNvSpPr>
              <p:nvPr>
                <p:ph idx="1"/>
              </p:nvPr>
            </p:nvSpPr>
            <p:spPr>
              <a:blipFill>
                <a:blip r:embed="rId3"/>
                <a:stretch>
                  <a:fillRect l="-812" t="-3501" r="-1159" b="-2241"/>
                </a:stretch>
              </a:blipFill>
            </p:spPr>
            <p:txBody>
              <a:bodyPr/>
              <a:lstStyle/>
              <a:p>
                <a:r>
                  <a:rPr lang="en-CH">
                    <a:noFill/>
                  </a:rPr>
                  <a:t> </a:t>
                </a:r>
              </a:p>
            </p:txBody>
          </p:sp>
        </mc:Fallback>
      </mc:AlternateContent>
      <p:grpSp>
        <p:nvGrpSpPr>
          <p:cNvPr id="4" name="Group 3">
            <a:extLst>
              <a:ext uri="{FF2B5EF4-FFF2-40B4-BE49-F238E27FC236}">
                <a16:creationId xmlns:a16="http://schemas.microsoft.com/office/drawing/2014/main" id="{F450FF3C-5BE0-EB48-8DB8-91759A520E76}"/>
              </a:ext>
            </a:extLst>
          </p:cNvPr>
          <p:cNvGrpSpPr/>
          <p:nvPr/>
        </p:nvGrpSpPr>
        <p:grpSpPr>
          <a:xfrm>
            <a:off x="1120140" y="2468880"/>
            <a:ext cx="9761220" cy="1428750"/>
            <a:chOff x="1836420" y="5343279"/>
            <a:chExt cx="8519160" cy="1428750"/>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45BA0732-5231-C542-B2EB-7A1A0C10F248}"/>
                    </a:ext>
                  </a:extLst>
                </p:cNvPr>
                <p:cNvSpPr/>
                <p:nvPr/>
              </p:nvSpPr>
              <p:spPr>
                <a:xfrm>
                  <a:off x="1836420" y="5720960"/>
                  <a:ext cx="8519160" cy="10510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latin typeface="Helvetica Light" panose="020B0500000000000000"/>
                    </a:rPr>
                    <a:t>A state </a:t>
                  </a:r>
                  <a14:m>
                    <m:oMath xmlns:m="http://schemas.openxmlformats.org/officeDocument/2006/math">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𝑆</m:t>
                          </m:r>
                        </m:e>
                        <m:sub>
                          <m:r>
                            <a:rPr lang="en-US" i="1">
                              <a:solidFill>
                                <a:schemeClr val="tx1"/>
                              </a:solidFill>
                              <a:latin typeface="Cambria Math" panose="02040503050406030204" pitchFamily="18" charset="0"/>
                              <a:ea typeface="Cambria Math" panose="02040503050406030204" pitchFamily="18" charset="0"/>
                            </a:rPr>
                            <m:t>𝑡</m:t>
                          </m:r>
                        </m:sub>
                      </m:sSub>
                    </m:oMath>
                  </a14:m>
                  <a:r>
                    <a:rPr lang="en-US" i="1" dirty="0">
                      <a:solidFill>
                        <a:schemeClr val="tx1"/>
                      </a:solidFill>
                      <a:latin typeface="Helvetica Light" panose="020B0500000000000000"/>
                    </a:rPr>
                    <a:t> is Markov if and only if:</a:t>
                  </a:r>
                </a:p>
                <a:p>
                  <a:endParaRPr lang="en-US" i="1" dirty="0">
                    <a:solidFill>
                      <a:schemeClr val="tx1"/>
                    </a:solidFill>
                    <a:latin typeface="Helvetica Light" panose="020B0500000000000000"/>
                  </a:endParaRPr>
                </a:p>
                <a:p>
                  <a:pPr/>
                  <a14:m>
                    <m:oMathPara xmlns:m="http://schemas.openxmlformats.org/officeDocument/2006/math">
                      <m:oMathParaPr>
                        <m:jc m:val="centerGroup"/>
                      </m:oMathParaPr>
                      <m:oMath xmlns:m="http://schemas.openxmlformats.org/officeDocument/2006/math">
                        <m:r>
                          <a:rPr lang="en-FR" i="1" smtClean="0">
                            <a:solidFill>
                              <a:schemeClr val="tx1"/>
                            </a:solidFill>
                            <a:latin typeface="Cambria Math" panose="02040503050406030204" pitchFamily="18" charset="0"/>
                            <a:ea typeface="Cambria Math" panose="02040503050406030204" pitchFamily="18" charset="0"/>
                          </a:rPr>
                          <m:t>ℙ</m:t>
                        </m:r>
                        <m:d>
                          <m:dPr>
                            <m:begChr m:val="["/>
                            <m:endChr m:val="]"/>
                            <m:ctrlPr>
                              <a:rPr lang="en-US" b="0" i="1" smtClean="0">
                                <a:solidFill>
                                  <a:schemeClr val="tx1"/>
                                </a:solidFill>
                                <a:latin typeface="Cambria Math" panose="02040503050406030204" pitchFamily="18" charset="0"/>
                                <a:ea typeface="Cambria Math" panose="02040503050406030204" pitchFamily="18" charset="0"/>
                              </a:rPr>
                            </m:ctrlPr>
                          </m:dPr>
                          <m:e>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𝑆</m:t>
                                </m:r>
                              </m:e>
                              <m:sub>
                                <m:r>
                                  <a:rPr lang="en-US" b="0" i="1" smtClean="0">
                                    <a:solidFill>
                                      <a:schemeClr val="tx1"/>
                                    </a:solidFill>
                                    <a:latin typeface="Cambria Math" panose="02040503050406030204" pitchFamily="18" charset="0"/>
                                    <a:ea typeface="Cambria Math" panose="02040503050406030204" pitchFamily="18" charset="0"/>
                                  </a:rPr>
                                  <m:t>𝑡</m:t>
                                </m:r>
                                <m:r>
                                  <a:rPr lang="en-US" b="0" i="1" smtClean="0">
                                    <a:solidFill>
                                      <a:schemeClr val="tx1"/>
                                    </a:solidFill>
                                    <a:latin typeface="Cambria Math" panose="02040503050406030204" pitchFamily="18" charset="0"/>
                                    <a:ea typeface="Cambria Math" panose="02040503050406030204" pitchFamily="18" charset="0"/>
                                  </a:rPr>
                                  <m:t>+1</m:t>
                                </m:r>
                              </m:sub>
                            </m:sSub>
                          </m:e>
                          <m:e>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𝑆</m:t>
                                </m:r>
                              </m:e>
                              <m:sub>
                                <m:r>
                                  <a:rPr lang="en-US" b="0" i="1" smtClean="0">
                                    <a:solidFill>
                                      <a:schemeClr val="tx1"/>
                                    </a:solidFill>
                                    <a:latin typeface="Cambria Math" panose="02040503050406030204" pitchFamily="18" charset="0"/>
                                    <a:ea typeface="Cambria Math" panose="02040503050406030204" pitchFamily="18" charset="0"/>
                                  </a:rPr>
                                  <m:t>𝑡</m:t>
                                </m:r>
                              </m:sub>
                            </m:sSub>
                          </m:e>
                        </m:d>
                        <m:r>
                          <a:rPr lang="en-US" b="0" i="1" smtClean="0">
                            <a:solidFill>
                              <a:schemeClr val="tx1"/>
                            </a:solidFill>
                            <a:latin typeface="Cambria Math" panose="02040503050406030204" pitchFamily="18" charset="0"/>
                            <a:ea typeface="Cambria Math" panose="02040503050406030204" pitchFamily="18" charset="0"/>
                          </a:rPr>
                          <m:t>=</m:t>
                        </m:r>
                        <m:r>
                          <a:rPr lang="en-FR" i="1">
                            <a:solidFill>
                              <a:schemeClr val="tx1"/>
                            </a:solidFill>
                            <a:latin typeface="Cambria Math" panose="02040503050406030204" pitchFamily="18" charset="0"/>
                            <a:ea typeface="Cambria Math" panose="02040503050406030204" pitchFamily="18" charset="0"/>
                          </a:rPr>
                          <m:t>ℙ</m:t>
                        </m:r>
                        <m:d>
                          <m:dPr>
                            <m:begChr m:val="["/>
                            <m:endChr m:val="]"/>
                            <m:ctrlPr>
                              <a:rPr lang="en-US" i="1">
                                <a:solidFill>
                                  <a:schemeClr val="tx1"/>
                                </a:solidFill>
                                <a:latin typeface="Cambria Math" panose="02040503050406030204" pitchFamily="18" charset="0"/>
                                <a:ea typeface="Cambria Math" panose="02040503050406030204" pitchFamily="18" charset="0"/>
                              </a:rPr>
                            </m:ctrlPr>
                          </m:dPr>
                          <m:e>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𝑆</m:t>
                                </m:r>
                              </m:e>
                              <m:sub>
                                <m:r>
                                  <a:rPr lang="en-US" i="1">
                                    <a:solidFill>
                                      <a:schemeClr val="tx1"/>
                                    </a:solidFill>
                                    <a:latin typeface="Cambria Math" panose="02040503050406030204" pitchFamily="18" charset="0"/>
                                    <a:ea typeface="Cambria Math" panose="02040503050406030204" pitchFamily="18" charset="0"/>
                                  </a:rPr>
                                  <m:t>𝑡</m:t>
                                </m:r>
                                <m:r>
                                  <a:rPr lang="en-US" i="1">
                                    <a:solidFill>
                                      <a:schemeClr val="tx1"/>
                                    </a:solidFill>
                                    <a:latin typeface="Cambria Math" panose="02040503050406030204" pitchFamily="18" charset="0"/>
                                    <a:ea typeface="Cambria Math" panose="02040503050406030204" pitchFamily="18" charset="0"/>
                                  </a:rPr>
                                  <m:t>+1</m:t>
                                </m:r>
                              </m:sub>
                            </m:sSub>
                          </m:e>
                          <m:e>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𝑆</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𝑆</m:t>
                                </m:r>
                              </m:e>
                              <m:sub>
                                <m:r>
                                  <a:rPr lang="en-US" b="0" i="1" smtClean="0">
                                    <a:solidFill>
                                      <a:schemeClr val="tx1"/>
                                    </a:solidFill>
                                    <a:latin typeface="Cambria Math" panose="02040503050406030204" pitchFamily="18" charset="0"/>
                                    <a:ea typeface="Cambria Math" panose="02040503050406030204" pitchFamily="18" charset="0"/>
                                  </a:rPr>
                                  <m:t>𝑡</m:t>
                                </m:r>
                              </m:sub>
                            </m:sSub>
                          </m:e>
                        </m:d>
                      </m:oMath>
                    </m:oMathPara>
                  </a14:m>
                  <a:endParaRPr lang="en-FR" i="1" dirty="0">
                    <a:solidFill>
                      <a:schemeClr val="tx1"/>
                    </a:solidFill>
                    <a:latin typeface="Helvetica Light" panose="020B0500000000000000"/>
                  </a:endParaRPr>
                </a:p>
              </p:txBody>
            </p:sp>
          </mc:Choice>
          <mc:Fallback xmlns="">
            <p:sp>
              <p:nvSpPr>
                <p:cNvPr id="5" name="Rectangle 4">
                  <a:extLst>
                    <a:ext uri="{FF2B5EF4-FFF2-40B4-BE49-F238E27FC236}">
                      <a16:creationId xmlns:a16="http://schemas.microsoft.com/office/drawing/2014/main" id="{45BA0732-5231-C542-B2EB-7A1A0C10F248}"/>
                    </a:ext>
                  </a:extLst>
                </p:cNvPr>
                <p:cNvSpPr>
                  <a:spLocks noRot="1" noChangeAspect="1" noMove="1" noResize="1" noEditPoints="1" noAdjustHandles="1" noChangeArrowheads="1" noChangeShapeType="1" noTextEdit="1"/>
                </p:cNvSpPr>
                <p:nvPr/>
              </p:nvSpPr>
              <p:spPr>
                <a:xfrm>
                  <a:off x="1836420" y="5720960"/>
                  <a:ext cx="8519160" cy="1051069"/>
                </a:xfrm>
                <a:prstGeom prst="rect">
                  <a:avLst/>
                </a:prstGeom>
                <a:blipFill>
                  <a:blip r:embed="rId4"/>
                  <a:stretch>
                    <a:fillRect l="-562" t="-2907"/>
                  </a:stretch>
                </a:blipFill>
                <a:ln>
                  <a:noFill/>
                </a:ln>
              </p:spPr>
              <p:txBody>
                <a:bodyPr/>
                <a:lstStyle/>
                <a:p>
                  <a:r>
                    <a:rPr lang="en-CH">
                      <a:noFill/>
                    </a:rPr>
                    <a:t> </a:t>
                  </a:r>
                </a:p>
              </p:txBody>
            </p:sp>
          </mc:Fallback>
        </mc:AlternateContent>
        <p:sp>
          <p:nvSpPr>
            <p:cNvPr id="6" name="Rectangle 5">
              <a:extLst>
                <a:ext uri="{FF2B5EF4-FFF2-40B4-BE49-F238E27FC236}">
                  <a16:creationId xmlns:a16="http://schemas.microsoft.com/office/drawing/2014/main" id="{5AE3057F-3094-A440-A600-EF5BD411EB85}"/>
                </a:ext>
              </a:extLst>
            </p:cNvPr>
            <p:cNvSpPr/>
            <p:nvPr/>
          </p:nvSpPr>
          <p:spPr>
            <a:xfrm>
              <a:off x="1836420" y="5343279"/>
              <a:ext cx="8519160" cy="3776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latin typeface="Helvetica Light" panose="020B0500000000000000"/>
                </a:rPr>
                <a:t>Definition</a:t>
              </a:r>
              <a:endParaRPr lang="en-FR" dirty="0">
                <a:solidFill>
                  <a:schemeClr val="bg1"/>
                </a:solidFill>
                <a:latin typeface="Helvetica Light" panose="020B0500000000000000"/>
              </a:endParaRPr>
            </a:p>
          </p:txBody>
        </p:sp>
      </p:grpSp>
      <p:sp>
        <p:nvSpPr>
          <p:cNvPr id="8" name="Slide Number Placeholder 7">
            <a:extLst>
              <a:ext uri="{FF2B5EF4-FFF2-40B4-BE49-F238E27FC236}">
                <a16:creationId xmlns:a16="http://schemas.microsoft.com/office/drawing/2014/main" id="{E143062A-6560-CFD8-D670-28F59F075EDA}"/>
              </a:ext>
            </a:extLst>
          </p:cNvPr>
          <p:cNvSpPr>
            <a:spLocks noGrp="1"/>
          </p:cNvSpPr>
          <p:nvPr>
            <p:ph type="sldNum" sz="quarter" idx="12"/>
          </p:nvPr>
        </p:nvSpPr>
        <p:spPr/>
        <p:txBody>
          <a:bodyPr/>
          <a:lstStyle/>
          <a:p>
            <a:fld id="{6C21EA8E-8BBA-427F-8E76-5AE09ACA2473}" type="slidenum">
              <a:rPr lang="it-IT" smtClean="0"/>
              <a:t>12</a:t>
            </a:fld>
            <a:endParaRPr lang="it-IT"/>
          </a:p>
        </p:txBody>
      </p:sp>
      <p:sp>
        <p:nvSpPr>
          <p:cNvPr id="9" name="Footer Placeholder 2">
            <a:extLst>
              <a:ext uri="{FF2B5EF4-FFF2-40B4-BE49-F238E27FC236}">
                <a16:creationId xmlns:a16="http://schemas.microsoft.com/office/drawing/2014/main" id="{DFCC4021-771B-C2A9-5549-0568DBCA85EE}"/>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10" name="Footer Placeholder 3">
            <a:extLst>
              <a:ext uri="{FF2B5EF4-FFF2-40B4-BE49-F238E27FC236}">
                <a16:creationId xmlns:a16="http://schemas.microsoft.com/office/drawing/2014/main" id="{762D65CF-48FB-6765-DDEE-3177340C4878}"/>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Tree>
    <p:extLst>
      <p:ext uri="{BB962C8B-B14F-4D97-AF65-F5344CB8AC3E}">
        <p14:creationId xmlns:p14="http://schemas.microsoft.com/office/powerpoint/2010/main" val="1987127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53EB8-C871-7D40-80BC-98C90B7CB3CD}"/>
              </a:ext>
            </a:extLst>
          </p:cNvPr>
          <p:cNvSpPr>
            <a:spLocks noGrp="1"/>
          </p:cNvSpPr>
          <p:nvPr>
            <p:ph type="title"/>
          </p:nvPr>
        </p:nvSpPr>
        <p:spPr/>
        <p:txBody>
          <a:bodyPr/>
          <a:lstStyle/>
          <a:p>
            <a:r>
              <a:rPr lang="en-US" dirty="0"/>
              <a:t>Fully Observable Environments</a:t>
            </a:r>
            <a:endParaRPr lang="en-F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AF87C3-F9D1-1445-B208-FA28D8BB20D7}"/>
                  </a:ext>
                </a:extLst>
              </p:cNvPr>
              <p:cNvSpPr>
                <a:spLocks noGrp="1"/>
              </p:cNvSpPr>
              <p:nvPr>
                <p:ph idx="1"/>
              </p:nvPr>
            </p:nvSpPr>
            <p:spPr>
              <a:xfrm>
                <a:off x="838200" y="4136817"/>
                <a:ext cx="10515600" cy="2040145"/>
              </a:xfrm>
            </p:spPr>
            <p:txBody>
              <a:bodyPr>
                <a:normAutofit fontScale="92500" lnSpcReduction="20000"/>
              </a:bodyPr>
              <a:lstStyle/>
              <a:p>
                <a:pPr marL="0" indent="0">
                  <a:buNone/>
                </a:pPr>
                <a:r>
                  <a:rPr lang="en-US" b="1" dirty="0"/>
                  <a:t>Full observability </a:t>
                </a:r>
              </a:p>
              <a:p>
                <a:pPr marL="357188" indent="-357188"/>
                <a:r>
                  <a:rPr lang="en-US" dirty="0"/>
                  <a:t>Suppose the agent sees the full environment state </a:t>
                </a:r>
              </a:p>
              <a:p>
                <a:pPr lvl="1">
                  <a:buFont typeface="Arial" panose="020B0604020202020204" pitchFamily="34" charset="0"/>
                  <a:buChar char="•"/>
                </a:pPr>
                <a:r>
                  <a:rPr lang="en-US" dirty="0"/>
                  <a:t>Agent state = environment state = information state </a:t>
                </a:r>
              </a:p>
              <a:p>
                <a:pPr lvl="1">
                  <a:buFont typeface="Arial" panose="020B0604020202020204" pitchFamily="34" charset="0"/>
                  <a:buChar char="•"/>
                </a:pPr>
                <a:r>
                  <a:rPr lang="en-US" dirty="0"/>
                  <a:t>Formally, this is a Markov decision process (MDP)</a:t>
                </a:r>
                <a:br>
                  <a:rPr lang="en-US" dirty="0"/>
                </a:br>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𝑆</m:t>
                          </m:r>
                        </m:e>
                        <m:sub>
                          <m:r>
                            <a:rPr lang="en-US" b="0" i="1" smtClean="0">
                              <a:latin typeface="Cambria Math" panose="02040503050406030204" pitchFamily="18" charset="0"/>
                            </a:rPr>
                            <m:t>𝑡</m:t>
                          </m:r>
                        </m:sub>
                        <m:sup>
                          <m:r>
                            <a:rPr lang="en-US" b="0" i="1" smtClean="0">
                              <a:latin typeface="Cambria Math" panose="02040503050406030204" pitchFamily="18" charset="0"/>
                            </a:rPr>
                            <m:t>𝑎</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𝑆</m:t>
                          </m:r>
                        </m:e>
                        <m:sub>
                          <m:r>
                            <a:rPr lang="en-US" i="1">
                              <a:latin typeface="Cambria Math" panose="02040503050406030204" pitchFamily="18" charset="0"/>
                            </a:rPr>
                            <m:t>𝑡</m:t>
                          </m:r>
                        </m:sub>
                        <m:sup>
                          <m:r>
                            <a:rPr lang="en-US" b="0" i="1" smtClean="0">
                              <a:latin typeface="Cambria Math" panose="02040503050406030204" pitchFamily="18" charset="0"/>
                            </a:rPr>
                            <m:t>𝑒</m:t>
                          </m:r>
                        </m:sup>
                      </m:sSubSup>
                      <m:r>
                        <a:rPr lang="en-US" i="1">
                          <a:latin typeface="Cambria Math" panose="02040503050406030204" pitchFamily="18" charset="0"/>
                        </a:rPr>
                        <m:t>=</m:t>
                      </m:r>
                      <m:sSub>
                        <m:sSubPr>
                          <m:ctrlPr>
                            <a:rPr lang="en-FR" i="1">
                              <a:latin typeface="Cambria Math" panose="02040503050406030204" pitchFamily="18" charset="0"/>
                            </a:rPr>
                          </m:ctrlPr>
                        </m:sSubPr>
                        <m:e>
                          <m:r>
                            <a:rPr lang="en-US" b="0" i="1" smtClean="0">
                              <a:latin typeface="Cambria Math" panose="02040503050406030204" pitchFamily="18" charset="0"/>
                            </a:rPr>
                            <m:t>𝑂</m:t>
                          </m:r>
                        </m:e>
                        <m:sub>
                          <m:r>
                            <a:rPr lang="en-US" i="1">
                              <a:latin typeface="Cambria Math" panose="02040503050406030204" pitchFamily="18" charset="0"/>
                            </a:rPr>
                            <m:t>𝑡</m:t>
                          </m:r>
                        </m:sub>
                      </m:sSub>
                    </m:oMath>
                  </m:oMathPara>
                </a14:m>
                <a:endParaRPr lang="en-FR" dirty="0"/>
              </a:p>
            </p:txBody>
          </p:sp>
        </mc:Choice>
        <mc:Fallback xmlns="">
          <p:sp>
            <p:nvSpPr>
              <p:cNvPr id="3" name="Content Placeholder 2">
                <a:extLst>
                  <a:ext uri="{FF2B5EF4-FFF2-40B4-BE49-F238E27FC236}">
                    <a16:creationId xmlns:a16="http://schemas.microsoft.com/office/drawing/2014/main" id="{77AF87C3-F9D1-1445-B208-FA28D8BB20D7}"/>
                  </a:ext>
                </a:extLst>
              </p:cNvPr>
              <p:cNvSpPr>
                <a:spLocks noGrp="1" noRot="1" noChangeAspect="1" noMove="1" noResize="1" noEditPoints="1" noAdjustHandles="1" noChangeArrowheads="1" noChangeShapeType="1" noTextEdit="1"/>
              </p:cNvSpPr>
              <p:nvPr>
                <p:ph idx="1"/>
              </p:nvPr>
            </p:nvSpPr>
            <p:spPr>
              <a:xfrm>
                <a:off x="838200" y="4136817"/>
                <a:ext cx="10515600" cy="2040145"/>
              </a:xfrm>
              <a:blipFill>
                <a:blip r:embed="rId2"/>
                <a:stretch>
                  <a:fillRect l="-1043" t="-8683"/>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387130B6-C20F-F740-8DCA-74DB6EA4A4C2}"/>
              </a:ext>
            </a:extLst>
          </p:cNvPr>
          <p:cNvPicPr>
            <a:picLocks noChangeAspect="1"/>
          </p:cNvPicPr>
          <p:nvPr/>
        </p:nvPicPr>
        <p:blipFill>
          <a:blip r:embed="rId3"/>
          <a:stretch>
            <a:fillRect/>
          </a:stretch>
        </p:blipFill>
        <p:spPr>
          <a:xfrm>
            <a:off x="3769995" y="1981842"/>
            <a:ext cx="4652010" cy="2154975"/>
          </a:xfrm>
          <a:prstGeom prst="rect">
            <a:avLst/>
          </a:prstGeom>
        </p:spPr>
      </p:pic>
      <p:sp>
        <p:nvSpPr>
          <p:cNvPr id="5" name="TextBox 4">
            <a:extLst>
              <a:ext uri="{FF2B5EF4-FFF2-40B4-BE49-F238E27FC236}">
                <a16:creationId xmlns:a16="http://schemas.microsoft.com/office/drawing/2014/main" id="{F7BC8772-D077-B042-9A6F-3E5C365E6212}"/>
              </a:ext>
            </a:extLst>
          </p:cNvPr>
          <p:cNvSpPr txBox="1"/>
          <p:nvPr/>
        </p:nvSpPr>
        <p:spPr>
          <a:xfrm>
            <a:off x="10635163" y="6225262"/>
            <a:ext cx="1556837" cy="246221"/>
          </a:xfrm>
          <a:prstGeom prst="rect">
            <a:avLst/>
          </a:prstGeom>
          <a:noFill/>
        </p:spPr>
        <p:txBody>
          <a:bodyPr wrap="none" rtlCol="0">
            <a:spAutoFit/>
          </a:bodyPr>
          <a:lstStyle/>
          <a:p>
            <a:pPr algn="r"/>
            <a:r>
              <a:rPr lang="en-FR" sz="1000" dirty="0">
                <a:latin typeface="Linux Libertine" panose="02000503000000000000" pitchFamily="2" charset="0"/>
              </a:rPr>
              <a:t>[</a:t>
            </a:r>
            <a:r>
              <a:rPr lang="en-US" sz="1000" dirty="0" err="1">
                <a:latin typeface="Linux Libertine" panose="02000503000000000000" pitchFamily="2" charset="0"/>
              </a:rPr>
              <a:t>Hado</a:t>
            </a:r>
            <a:r>
              <a:rPr lang="en-US" sz="1000" dirty="0">
                <a:latin typeface="Linux Libertine" panose="02000503000000000000" pitchFamily="2" charset="0"/>
              </a:rPr>
              <a:t> van Hasselt</a:t>
            </a:r>
            <a:r>
              <a:rPr lang="en-FR" sz="1000" dirty="0">
                <a:latin typeface="Linux Libertine" panose="02000503000000000000" pitchFamily="2" charset="0"/>
              </a:rPr>
              <a:t>, 2021]</a:t>
            </a:r>
          </a:p>
        </p:txBody>
      </p:sp>
      <p:sp>
        <p:nvSpPr>
          <p:cNvPr id="7" name="Slide Number Placeholder 6">
            <a:extLst>
              <a:ext uri="{FF2B5EF4-FFF2-40B4-BE49-F238E27FC236}">
                <a16:creationId xmlns:a16="http://schemas.microsoft.com/office/drawing/2014/main" id="{BEB2CD8D-4C1B-5C88-3D60-042F0539F6D1}"/>
              </a:ext>
            </a:extLst>
          </p:cNvPr>
          <p:cNvSpPr>
            <a:spLocks noGrp="1"/>
          </p:cNvSpPr>
          <p:nvPr>
            <p:ph type="sldNum" sz="quarter" idx="12"/>
          </p:nvPr>
        </p:nvSpPr>
        <p:spPr/>
        <p:txBody>
          <a:bodyPr/>
          <a:lstStyle/>
          <a:p>
            <a:fld id="{6C21EA8E-8BBA-427F-8E76-5AE09ACA2473}" type="slidenum">
              <a:rPr lang="it-IT" smtClean="0"/>
              <a:t>13</a:t>
            </a:fld>
            <a:endParaRPr lang="it-IT"/>
          </a:p>
        </p:txBody>
      </p:sp>
      <p:sp>
        <p:nvSpPr>
          <p:cNvPr id="8" name="Footer Placeholder 2">
            <a:extLst>
              <a:ext uri="{FF2B5EF4-FFF2-40B4-BE49-F238E27FC236}">
                <a16:creationId xmlns:a16="http://schemas.microsoft.com/office/drawing/2014/main" id="{5DA31958-3DBD-A638-6B20-1E9ACBBAA629}"/>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9" name="Footer Placeholder 3">
            <a:extLst>
              <a:ext uri="{FF2B5EF4-FFF2-40B4-BE49-F238E27FC236}">
                <a16:creationId xmlns:a16="http://schemas.microsoft.com/office/drawing/2014/main" id="{5367B7E1-EC4B-8082-8E92-88C48AFC8631}"/>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Tree>
    <p:extLst>
      <p:ext uri="{BB962C8B-B14F-4D97-AF65-F5344CB8AC3E}">
        <p14:creationId xmlns:p14="http://schemas.microsoft.com/office/powerpoint/2010/main" val="2637859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53EB8-C871-7D40-80BC-98C90B7CB3CD}"/>
              </a:ext>
            </a:extLst>
          </p:cNvPr>
          <p:cNvSpPr>
            <a:spLocks noGrp="1"/>
          </p:cNvSpPr>
          <p:nvPr>
            <p:ph type="title"/>
          </p:nvPr>
        </p:nvSpPr>
        <p:spPr/>
        <p:txBody>
          <a:bodyPr/>
          <a:lstStyle/>
          <a:p>
            <a:r>
              <a:rPr lang="en-US" dirty="0"/>
              <a:t>Partially Observable Environments</a:t>
            </a:r>
            <a:endParaRPr lang="en-F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AF87C3-F9D1-1445-B208-FA28D8BB20D7}"/>
                  </a:ext>
                </a:extLst>
              </p:cNvPr>
              <p:cNvSpPr>
                <a:spLocks noGrp="1"/>
              </p:cNvSpPr>
              <p:nvPr>
                <p:ph idx="1"/>
              </p:nvPr>
            </p:nvSpPr>
            <p:spPr>
              <a:xfrm>
                <a:off x="838200" y="1825624"/>
                <a:ext cx="10515600" cy="4351338"/>
              </a:xfrm>
            </p:spPr>
            <p:txBody>
              <a:bodyPr>
                <a:normAutofit/>
              </a:bodyPr>
              <a:lstStyle/>
              <a:p>
                <a:pPr marL="357188" indent="-357188"/>
                <a:r>
                  <a:rPr lang="en-US" sz="2000" dirty="0"/>
                  <a:t>Partial observability means that agent </a:t>
                </a:r>
                <a:r>
                  <a:rPr lang="en-US" sz="2000" u="sng" dirty="0"/>
                  <a:t>indirectly</a:t>
                </a:r>
                <a:r>
                  <a:rPr lang="en-US" sz="2000" dirty="0"/>
                  <a:t> observes the environment:</a:t>
                </a:r>
              </a:p>
              <a:p>
                <a:pPr marL="814388" lvl="1" indent="-357188"/>
                <a:r>
                  <a:rPr lang="en-US" sz="1600" dirty="0"/>
                  <a:t>A robot with camera vision isn’t told its absolute location</a:t>
                </a:r>
              </a:p>
              <a:p>
                <a:pPr marL="814388" lvl="1" indent="-357188"/>
                <a:r>
                  <a:rPr lang="en-US" sz="1600" dirty="0"/>
                  <a:t>A trading agent only observes current prices</a:t>
                </a:r>
              </a:p>
              <a:p>
                <a:pPr marL="814388" lvl="1" indent="-357188"/>
                <a:r>
                  <a:rPr lang="en-US" sz="1600" dirty="0"/>
                  <a:t>A poker playing agent only observes public cards</a:t>
                </a:r>
              </a:p>
              <a:p>
                <a:pPr marL="357188" indent="-357188"/>
                <a:r>
                  <a:rPr lang="en-US" sz="2000" dirty="0"/>
                  <a:t>Now agent state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oMath>
                </a14:m>
                <a:r>
                  <a:rPr lang="en-US" sz="2000" dirty="0"/>
                  <a:t> environment state</a:t>
                </a:r>
              </a:p>
              <a:p>
                <a:pPr marL="357188" indent="-357188"/>
                <a:r>
                  <a:rPr lang="en-US" sz="2000" dirty="0"/>
                  <a:t>Formally this is a </a:t>
                </a:r>
                <a:r>
                  <a:rPr lang="en-US" sz="2000" dirty="0">
                    <a:solidFill>
                      <a:schemeClr val="accent2"/>
                    </a:solidFill>
                  </a:rPr>
                  <a:t>partially observable Markov decision process </a:t>
                </a:r>
                <a:r>
                  <a:rPr lang="en-US" sz="2000" dirty="0">
                    <a:solidFill>
                      <a:schemeClr val="tx1"/>
                    </a:solidFill>
                  </a:rPr>
                  <a:t>(POMDP)</a:t>
                </a:r>
              </a:p>
              <a:p>
                <a:pPr marL="357188" indent="-357188"/>
                <a:r>
                  <a:rPr lang="en-US" sz="2000" dirty="0"/>
                  <a:t>Agent must construct its own state representation </a:t>
                </a: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𝑆</m:t>
                        </m:r>
                      </m:e>
                      <m:sub>
                        <m:r>
                          <a:rPr lang="en-US" sz="2000" i="1">
                            <a:latin typeface="Cambria Math" panose="02040503050406030204" pitchFamily="18" charset="0"/>
                          </a:rPr>
                          <m:t>𝑡</m:t>
                        </m:r>
                      </m:sub>
                      <m:sup>
                        <m:r>
                          <a:rPr lang="en-US" sz="2000" i="1">
                            <a:latin typeface="Cambria Math" panose="02040503050406030204" pitchFamily="18" charset="0"/>
                          </a:rPr>
                          <m:t>𝑎</m:t>
                        </m:r>
                      </m:sup>
                    </m:sSubSup>
                  </m:oMath>
                </a14:m>
                <a:r>
                  <a:rPr lang="en-US" sz="2000" dirty="0"/>
                  <a:t>, e.g.</a:t>
                </a:r>
              </a:p>
              <a:p>
                <a:pPr lvl="1"/>
                <a:r>
                  <a:rPr lang="en-US" sz="1800" dirty="0"/>
                  <a:t>Complete history: </a:t>
                </a:r>
                <a14:m>
                  <m:oMath xmlns:m="http://schemas.openxmlformats.org/officeDocument/2006/math">
                    <m:sSubSup>
                      <m:sSubSupPr>
                        <m:ctrlPr>
                          <a:rPr lang="en-US" sz="1800" i="1">
                            <a:latin typeface="Cambria Math" panose="02040503050406030204" pitchFamily="18" charset="0"/>
                          </a:rPr>
                        </m:ctrlPr>
                      </m:sSubSupPr>
                      <m:e>
                        <m:r>
                          <a:rPr lang="en-US" sz="1800" i="1">
                            <a:latin typeface="Cambria Math" panose="02040503050406030204" pitchFamily="18" charset="0"/>
                          </a:rPr>
                          <m:t>𝑆</m:t>
                        </m:r>
                      </m:e>
                      <m:sub>
                        <m:r>
                          <a:rPr lang="en-US" sz="1800" i="1">
                            <a:latin typeface="Cambria Math" panose="02040503050406030204" pitchFamily="18" charset="0"/>
                          </a:rPr>
                          <m:t>𝑡</m:t>
                        </m:r>
                      </m:sub>
                      <m:sup>
                        <m:r>
                          <a:rPr lang="en-US" sz="1800" i="1">
                            <a:latin typeface="Cambria Math" panose="02040503050406030204" pitchFamily="18" charset="0"/>
                          </a:rPr>
                          <m:t>𝑎</m:t>
                        </m:r>
                      </m:sup>
                    </m:sSubSup>
                    <m:r>
                      <a:rPr lang="en-US" sz="1800" i="1">
                        <a:latin typeface="Cambria Math" panose="02040503050406030204" pitchFamily="18" charset="0"/>
                      </a:rPr>
                      <m:t>=</m:t>
                    </m:r>
                    <m:sSub>
                      <m:sSubPr>
                        <m:ctrlPr>
                          <a:rPr lang="en-FR" sz="1800" i="1">
                            <a:latin typeface="Cambria Math" panose="02040503050406030204" pitchFamily="18" charset="0"/>
                          </a:rPr>
                        </m:ctrlPr>
                      </m:sSubPr>
                      <m:e>
                        <m:r>
                          <a:rPr lang="en-US" sz="1800" b="0" i="1" smtClean="0">
                            <a:latin typeface="Cambria Math" panose="02040503050406030204" pitchFamily="18" charset="0"/>
                          </a:rPr>
                          <m:t>𝐻</m:t>
                        </m:r>
                      </m:e>
                      <m:sub>
                        <m:r>
                          <a:rPr lang="en-US" sz="1800" i="1">
                            <a:latin typeface="Cambria Math" panose="02040503050406030204" pitchFamily="18" charset="0"/>
                          </a:rPr>
                          <m:t>𝑡</m:t>
                        </m:r>
                      </m:sub>
                    </m:sSub>
                  </m:oMath>
                </a14:m>
                <a:endParaRPr lang="en-US" sz="1800" dirty="0"/>
              </a:p>
              <a:p>
                <a:pPr lvl="1"/>
                <a:r>
                  <a:rPr lang="en-US" sz="1800" dirty="0"/>
                  <a:t>Beliefs of environment state: </a:t>
                </a:r>
                <a14:m>
                  <m:oMath xmlns:m="http://schemas.openxmlformats.org/officeDocument/2006/math">
                    <m:sSubSup>
                      <m:sSubSupPr>
                        <m:ctrlPr>
                          <a:rPr lang="en-US" sz="1800" i="1">
                            <a:latin typeface="Cambria Math" panose="02040503050406030204" pitchFamily="18" charset="0"/>
                          </a:rPr>
                        </m:ctrlPr>
                      </m:sSubSupPr>
                      <m:e>
                        <m:r>
                          <a:rPr lang="en-US" sz="1800" i="1">
                            <a:latin typeface="Cambria Math" panose="02040503050406030204" pitchFamily="18" charset="0"/>
                          </a:rPr>
                          <m:t>𝑆</m:t>
                        </m:r>
                      </m:e>
                      <m:sub>
                        <m:r>
                          <a:rPr lang="en-US" sz="1800" i="1">
                            <a:latin typeface="Cambria Math" panose="02040503050406030204" pitchFamily="18" charset="0"/>
                          </a:rPr>
                          <m:t>𝑡</m:t>
                        </m:r>
                      </m:sub>
                      <m:sup>
                        <m:r>
                          <a:rPr lang="en-US" sz="1800" i="1">
                            <a:latin typeface="Cambria Math" panose="02040503050406030204" pitchFamily="18" charset="0"/>
                          </a:rPr>
                          <m:t>𝑎</m:t>
                        </m:r>
                      </m:sup>
                    </m:sSubSup>
                    <m:r>
                      <a:rPr lang="en-US" sz="1800" i="1">
                        <a:latin typeface="Cambria Math" panose="02040503050406030204" pitchFamily="18" charset="0"/>
                      </a:rPr>
                      <m:t>=</m:t>
                    </m:r>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ℙ</m:t>
                    </m:r>
                    <m:d>
                      <m:dPr>
                        <m:begChr m:val="["/>
                        <m:endChr m:val="]"/>
                        <m:ctrlPr>
                          <a:rPr lang="en-US" sz="1800" b="0" i="1" smtClean="0">
                            <a:latin typeface="Cambria Math" panose="02040503050406030204" pitchFamily="18" charset="0"/>
                            <a:ea typeface="Cambria Math" panose="02040503050406030204" pitchFamily="18" charset="0"/>
                          </a:rPr>
                        </m:ctrlPr>
                      </m:dPr>
                      <m:e>
                        <m:sSubSup>
                          <m:sSubSupPr>
                            <m:ctrlPr>
                              <a:rPr lang="en-US" sz="1800" i="1">
                                <a:latin typeface="Cambria Math" panose="02040503050406030204" pitchFamily="18" charset="0"/>
                              </a:rPr>
                            </m:ctrlPr>
                          </m:sSubSupPr>
                          <m:e>
                            <m:r>
                              <a:rPr lang="en-US" sz="1800" i="1">
                                <a:latin typeface="Cambria Math" panose="02040503050406030204" pitchFamily="18" charset="0"/>
                              </a:rPr>
                              <m:t>𝑆</m:t>
                            </m:r>
                          </m:e>
                          <m:sub>
                            <m:r>
                              <a:rPr lang="en-US" sz="1800" i="1">
                                <a:latin typeface="Cambria Math" panose="02040503050406030204" pitchFamily="18" charset="0"/>
                              </a:rPr>
                              <m:t>𝑡</m:t>
                            </m:r>
                          </m:sub>
                          <m:sup>
                            <m:r>
                              <a:rPr lang="en-US" sz="1800" b="0" i="1" smtClean="0">
                                <a:latin typeface="Cambria Math" panose="02040503050406030204" pitchFamily="18" charset="0"/>
                              </a:rPr>
                              <m:t>𝑒</m:t>
                            </m:r>
                          </m:sup>
                        </m:sSub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𝑠</m:t>
                            </m:r>
                          </m:e>
                          <m:sup>
                            <m:r>
                              <a:rPr lang="en-US" sz="1800" b="0" i="1" smtClean="0">
                                <a:latin typeface="Cambria Math" panose="02040503050406030204" pitchFamily="18" charset="0"/>
                              </a:rPr>
                              <m:t>1</m:t>
                            </m:r>
                          </m:sup>
                        </m:sSup>
                      </m:e>
                    </m:d>
                    <m:r>
                      <a:rPr lang="en-US" sz="1800" b="0" i="1" smtClean="0">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ℙ</m:t>
                    </m:r>
                    <m:d>
                      <m:dPr>
                        <m:begChr m:val="["/>
                        <m:endChr m:val="]"/>
                        <m:ctrlPr>
                          <a:rPr lang="en-US" sz="1800" i="1">
                            <a:latin typeface="Cambria Math" panose="02040503050406030204" pitchFamily="18" charset="0"/>
                            <a:ea typeface="Cambria Math" panose="02040503050406030204" pitchFamily="18" charset="0"/>
                          </a:rPr>
                        </m:ctrlPr>
                      </m:dPr>
                      <m:e>
                        <m:sSubSup>
                          <m:sSubSupPr>
                            <m:ctrlPr>
                              <a:rPr lang="en-US" sz="1800" i="1">
                                <a:latin typeface="Cambria Math" panose="02040503050406030204" pitchFamily="18" charset="0"/>
                              </a:rPr>
                            </m:ctrlPr>
                          </m:sSubSupPr>
                          <m:e>
                            <m:r>
                              <a:rPr lang="en-US" sz="1800" i="1">
                                <a:latin typeface="Cambria Math" panose="02040503050406030204" pitchFamily="18" charset="0"/>
                              </a:rPr>
                              <m:t>𝑆</m:t>
                            </m:r>
                          </m:e>
                          <m:sub>
                            <m:r>
                              <a:rPr lang="en-US" sz="1800" i="1">
                                <a:latin typeface="Cambria Math" panose="02040503050406030204" pitchFamily="18" charset="0"/>
                              </a:rPr>
                              <m:t>𝑡</m:t>
                            </m:r>
                          </m:sub>
                          <m:sup>
                            <m:r>
                              <a:rPr lang="en-US" sz="1800" b="0" i="1" smtClean="0">
                                <a:latin typeface="Cambria Math" panose="02040503050406030204" pitchFamily="18" charset="0"/>
                              </a:rPr>
                              <m:t>𝑒</m:t>
                            </m:r>
                          </m:sup>
                        </m:sSubSup>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𝑠</m:t>
                            </m:r>
                          </m:e>
                          <m:sup>
                            <m:r>
                              <a:rPr lang="en-US" sz="1800" b="0" i="1" smtClean="0">
                                <a:latin typeface="Cambria Math" panose="02040503050406030204" pitchFamily="18" charset="0"/>
                              </a:rPr>
                              <m:t>𝑛</m:t>
                            </m:r>
                          </m:sup>
                        </m:sSup>
                      </m:e>
                    </m:d>
                    <m:r>
                      <a:rPr lang="en-US" sz="1800" b="0" i="1" smtClean="0">
                        <a:latin typeface="Cambria Math" panose="02040503050406030204" pitchFamily="18" charset="0"/>
                      </a:rPr>
                      <m:t>)</m:t>
                    </m:r>
                  </m:oMath>
                </a14:m>
                <a:endParaRPr lang="en-US" sz="1800" dirty="0"/>
              </a:p>
              <a:p>
                <a:pPr lvl="1"/>
                <a:r>
                  <a:rPr lang="en-US" sz="1800" dirty="0"/>
                  <a:t>Recurrent neural network: </a:t>
                </a:r>
                <a14:m>
                  <m:oMath xmlns:m="http://schemas.openxmlformats.org/officeDocument/2006/math">
                    <m:sSubSup>
                      <m:sSubSupPr>
                        <m:ctrlPr>
                          <a:rPr lang="en-US" sz="1800" i="1">
                            <a:latin typeface="Cambria Math" panose="02040503050406030204" pitchFamily="18" charset="0"/>
                          </a:rPr>
                        </m:ctrlPr>
                      </m:sSubSupPr>
                      <m:e>
                        <m:r>
                          <a:rPr lang="en-US" sz="1800" i="1">
                            <a:latin typeface="Cambria Math" panose="02040503050406030204" pitchFamily="18" charset="0"/>
                          </a:rPr>
                          <m:t>𝑆</m:t>
                        </m:r>
                      </m:e>
                      <m:sub>
                        <m:r>
                          <a:rPr lang="en-US" sz="1800" i="1">
                            <a:latin typeface="Cambria Math" panose="02040503050406030204" pitchFamily="18" charset="0"/>
                          </a:rPr>
                          <m:t>𝑡</m:t>
                        </m:r>
                      </m:sub>
                      <m:sup>
                        <m:r>
                          <a:rPr lang="en-US" sz="1800" i="1">
                            <a:latin typeface="Cambria Math" panose="02040503050406030204" pitchFamily="18" charset="0"/>
                          </a:rPr>
                          <m:t>𝑎</m:t>
                        </m:r>
                      </m:sup>
                    </m:sSubSup>
                    <m:r>
                      <a:rPr lang="en-US" sz="1800" b="0" i="1" smtClean="0">
                        <a:latin typeface="Cambria Math" panose="02040503050406030204" pitchFamily="18" charset="0"/>
                      </a:rPr>
                      <m:t>=</m:t>
                    </m:r>
                    <m:r>
                      <a:rPr lang="el-GR" sz="1800" b="0" i="1" smtClean="0">
                        <a:latin typeface="Cambria Math" panose="02040503050406030204" pitchFamily="18" charset="0"/>
                      </a:rPr>
                      <m:t>𝜎</m:t>
                    </m:r>
                    <m:r>
                      <a:rPr lang="el-GR" sz="1800" b="0" i="1" smtClean="0">
                        <a:latin typeface="Cambria Math" panose="02040503050406030204" pitchFamily="18" charset="0"/>
                      </a:rPr>
                      <m:t>(</m:t>
                    </m:r>
                    <m:sSubSup>
                      <m:sSubSupPr>
                        <m:ctrlPr>
                          <a:rPr lang="en-US" sz="1800" i="1">
                            <a:latin typeface="Cambria Math" panose="02040503050406030204" pitchFamily="18" charset="0"/>
                          </a:rPr>
                        </m:ctrlPr>
                      </m:sSubSupPr>
                      <m:e>
                        <m:r>
                          <a:rPr lang="en-US" sz="1800" i="1">
                            <a:latin typeface="Cambria Math" panose="02040503050406030204" pitchFamily="18" charset="0"/>
                          </a:rPr>
                          <m:t>𝑆</m:t>
                        </m:r>
                      </m:e>
                      <m:sub>
                        <m:r>
                          <a:rPr lang="en-US" sz="1800" i="1">
                            <a:latin typeface="Cambria Math" panose="02040503050406030204" pitchFamily="18" charset="0"/>
                          </a:rPr>
                          <m:t>𝑡</m:t>
                        </m:r>
                        <m:r>
                          <a:rPr lang="el-GR" sz="1800" b="0" i="1" smtClean="0">
                            <a:latin typeface="Cambria Math" panose="02040503050406030204" pitchFamily="18" charset="0"/>
                          </a:rPr>
                          <m:t>−1</m:t>
                        </m:r>
                      </m:sub>
                      <m:sup>
                        <m:r>
                          <a:rPr lang="en-US" sz="1800" i="1">
                            <a:latin typeface="Cambria Math" panose="02040503050406030204" pitchFamily="18" charset="0"/>
                          </a:rPr>
                          <m:t>𝑎</m:t>
                        </m:r>
                      </m:sup>
                    </m:sSubSup>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𝑊</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𝑂</m:t>
                        </m:r>
                      </m:e>
                      <m:sub>
                        <m:r>
                          <a:rPr lang="en-US" sz="1800" b="0" i="1" smtClean="0">
                            <a:latin typeface="Cambria Math" panose="02040503050406030204" pitchFamily="18" charset="0"/>
                          </a:rPr>
                          <m:t>𝑡</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𝑊</m:t>
                        </m:r>
                      </m:e>
                      <m:sub>
                        <m:r>
                          <a:rPr lang="en-US" sz="1800" b="0" i="1" smtClean="0">
                            <a:latin typeface="Cambria Math" panose="02040503050406030204" pitchFamily="18" charset="0"/>
                          </a:rPr>
                          <m:t>𝑜</m:t>
                        </m:r>
                      </m:sub>
                    </m:sSub>
                    <m:r>
                      <a:rPr lang="el-GR" sz="1800" b="0" i="1" smtClean="0">
                        <a:latin typeface="Cambria Math" panose="02040503050406030204" pitchFamily="18" charset="0"/>
                      </a:rPr>
                      <m:t>)</m:t>
                    </m:r>
                  </m:oMath>
                </a14:m>
                <a:endParaRPr lang="en-US" sz="1800" dirty="0"/>
              </a:p>
            </p:txBody>
          </p:sp>
        </mc:Choice>
        <mc:Fallback xmlns="">
          <p:sp>
            <p:nvSpPr>
              <p:cNvPr id="3" name="Content Placeholder 2">
                <a:extLst>
                  <a:ext uri="{FF2B5EF4-FFF2-40B4-BE49-F238E27FC236}">
                    <a16:creationId xmlns:a16="http://schemas.microsoft.com/office/drawing/2014/main" id="{77AF87C3-F9D1-1445-B208-FA28D8BB20D7}"/>
                  </a:ext>
                </a:extLst>
              </p:cNvPr>
              <p:cNvSpPr>
                <a:spLocks noGrp="1" noRot="1" noChangeAspect="1" noMove="1" noResize="1" noEditPoints="1" noAdjustHandles="1" noChangeArrowheads="1" noChangeShapeType="1" noTextEdit="1"/>
              </p:cNvSpPr>
              <p:nvPr>
                <p:ph idx="1"/>
              </p:nvPr>
            </p:nvSpPr>
            <p:spPr>
              <a:xfrm>
                <a:off x="838200" y="1825624"/>
                <a:ext cx="10515600" cy="4351338"/>
              </a:xfrm>
              <a:blipFill>
                <a:blip r:embed="rId3"/>
                <a:stretch>
                  <a:fillRect l="-522" t="-1261"/>
                </a:stretch>
              </a:blipFill>
            </p:spPr>
            <p:txBody>
              <a:bodyPr/>
              <a:lstStyle/>
              <a:p>
                <a:r>
                  <a:rPr lang="it-IT">
                    <a:noFill/>
                  </a:rPr>
                  <a:t> </a:t>
                </a:r>
              </a:p>
            </p:txBody>
          </p:sp>
        </mc:Fallback>
      </mc:AlternateContent>
      <p:sp>
        <p:nvSpPr>
          <p:cNvPr id="5" name="Slide Number Placeholder 4">
            <a:extLst>
              <a:ext uri="{FF2B5EF4-FFF2-40B4-BE49-F238E27FC236}">
                <a16:creationId xmlns:a16="http://schemas.microsoft.com/office/drawing/2014/main" id="{70A449EC-0A15-9017-8ACA-16654C5C50A3}"/>
              </a:ext>
            </a:extLst>
          </p:cNvPr>
          <p:cNvSpPr>
            <a:spLocks noGrp="1"/>
          </p:cNvSpPr>
          <p:nvPr>
            <p:ph type="sldNum" sz="quarter" idx="12"/>
          </p:nvPr>
        </p:nvSpPr>
        <p:spPr/>
        <p:txBody>
          <a:bodyPr/>
          <a:lstStyle/>
          <a:p>
            <a:fld id="{6C21EA8E-8BBA-427F-8E76-5AE09ACA2473}" type="slidenum">
              <a:rPr lang="it-IT" smtClean="0"/>
              <a:t>14</a:t>
            </a:fld>
            <a:endParaRPr lang="it-IT"/>
          </a:p>
        </p:txBody>
      </p:sp>
      <p:sp>
        <p:nvSpPr>
          <p:cNvPr id="6" name="Footer Placeholder 2">
            <a:extLst>
              <a:ext uri="{FF2B5EF4-FFF2-40B4-BE49-F238E27FC236}">
                <a16:creationId xmlns:a16="http://schemas.microsoft.com/office/drawing/2014/main" id="{7B4CA75F-29FF-2BB4-59F7-E7DC6D704FA6}"/>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7" name="Footer Placeholder 3">
            <a:extLst>
              <a:ext uri="{FF2B5EF4-FFF2-40B4-BE49-F238E27FC236}">
                <a16:creationId xmlns:a16="http://schemas.microsoft.com/office/drawing/2014/main" id="{1D214099-8D2D-7321-9E43-150DF30C7645}"/>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Tree>
    <p:extLst>
      <p:ext uri="{BB962C8B-B14F-4D97-AF65-F5344CB8AC3E}">
        <p14:creationId xmlns:p14="http://schemas.microsoft.com/office/powerpoint/2010/main" val="3443208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A2A80-C79E-1644-89AD-D0D46327BBAA}"/>
              </a:ext>
            </a:extLst>
          </p:cNvPr>
          <p:cNvSpPr>
            <a:spLocks noGrp="1"/>
          </p:cNvSpPr>
          <p:nvPr>
            <p:ph type="title"/>
          </p:nvPr>
        </p:nvSpPr>
        <p:spPr/>
        <p:txBody>
          <a:bodyPr/>
          <a:lstStyle/>
          <a:p>
            <a:r>
              <a:rPr lang="en-US" dirty="0"/>
              <a:t>Major Components of an RL Agent</a:t>
            </a:r>
            <a:endParaRPr lang="en-FR" dirty="0"/>
          </a:p>
        </p:txBody>
      </p:sp>
      <p:sp>
        <p:nvSpPr>
          <p:cNvPr id="3" name="Content Placeholder 2">
            <a:extLst>
              <a:ext uri="{FF2B5EF4-FFF2-40B4-BE49-F238E27FC236}">
                <a16:creationId xmlns:a16="http://schemas.microsoft.com/office/drawing/2014/main" id="{638832D7-B67E-DD4A-A0A9-78D6F8787734}"/>
              </a:ext>
            </a:extLst>
          </p:cNvPr>
          <p:cNvSpPr>
            <a:spLocks noGrp="1"/>
          </p:cNvSpPr>
          <p:nvPr>
            <p:ph idx="1"/>
          </p:nvPr>
        </p:nvSpPr>
        <p:spPr/>
        <p:txBody>
          <a:bodyPr/>
          <a:lstStyle/>
          <a:p>
            <a:pPr marL="357188" indent="-357188"/>
            <a:r>
              <a:rPr lang="en-US" dirty="0"/>
              <a:t>An RL agent may include one or more of these components:</a:t>
            </a:r>
          </a:p>
          <a:p>
            <a:pPr marL="814388" lvl="1" indent="-357188"/>
            <a:r>
              <a:rPr lang="en-US" dirty="0"/>
              <a:t>Policy: agent’s behavior function</a:t>
            </a:r>
          </a:p>
          <a:p>
            <a:pPr marL="814388" lvl="1" indent="-357188"/>
            <a:r>
              <a:rPr lang="en-US" dirty="0"/>
              <a:t>Value function: how good is each state and/or action</a:t>
            </a:r>
          </a:p>
          <a:p>
            <a:pPr marL="814388" lvl="1" indent="-357188"/>
            <a:r>
              <a:rPr lang="en-US" dirty="0"/>
              <a:t>Model: agent’s representation of the environment</a:t>
            </a:r>
            <a:endParaRPr lang="en-FR" dirty="0"/>
          </a:p>
        </p:txBody>
      </p:sp>
      <p:sp>
        <p:nvSpPr>
          <p:cNvPr id="5" name="Slide Number Placeholder 4">
            <a:extLst>
              <a:ext uri="{FF2B5EF4-FFF2-40B4-BE49-F238E27FC236}">
                <a16:creationId xmlns:a16="http://schemas.microsoft.com/office/drawing/2014/main" id="{09E0D336-3DB2-CB41-BDCC-D1E9739FD323}"/>
              </a:ext>
            </a:extLst>
          </p:cNvPr>
          <p:cNvSpPr>
            <a:spLocks noGrp="1"/>
          </p:cNvSpPr>
          <p:nvPr>
            <p:ph type="sldNum" sz="quarter" idx="12"/>
          </p:nvPr>
        </p:nvSpPr>
        <p:spPr/>
        <p:txBody>
          <a:bodyPr/>
          <a:lstStyle/>
          <a:p>
            <a:fld id="{6C21EA8E-8BBA-427F-8E76-5AE09ACA2473}" type="slidenum">
              <a:rPr lang="it-IT" smtClean="0"/>
              <a:t>15</a:t>
            </a:fld>
            <a:endParaRPr lang="it-IT"/>
          </a:p>
        </p:txBody>
      </p:sp>
      <p:sp>
        <p:nvSpPr>
          <p:cNvPr id="6" name="Footer Placeholder 2">
            <a:extLst>
              <a:ext uri="{FF2B5EF4-FFF2-40B4-BE49-F238E27FC236}">
                <a16:creationId xmlns:a16="http://schemas.microsoft.com/office/drawing/2014/main" id="{D6AF933F-AF5C-090F-321E-CCC348D00587}"/>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7" name="Footer Placeholder 3">
            <a:extLst>
              <a:ext uri="{FF2B5EF4-FFF2-40B4-BE49-F238E27FC236}">
                <a16:creationId xmlns:a16="http://schemas.microsoft.com/office/drawing/2014/main" id="{F4F2569E-5620-BF07-2795-6DF014C89392}"/>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Tree>
    <p:extLst>
      <p:ext uri="{BB962C8B-B14F-4D97-AF65-F5344CB8AC3E}">
        <p14:creationId xmlns:p14="http://schemas.microsoft.com/office/powerpoint/2010/main" val="29453061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2AC34-16E9-C04A-955F-E1BC343A091A}"/>
              </a:ext>
            </a:extLst>
          </p:cNvPr>
          <p:cNvSpPr>
            <a:spLocks noGrp="1"/>
          </p:cNvSpPr>
          <p:nvPr>
            <p:ph type="title"/>
          </p:nvPr>
        </p:nvSpPr>
        <p:spPr/>
        <p:txBody>
          <a:bodyPr/>
          <a:lstStyle/>
          <a:p>
            <a:r>
              <a:rPr lang="en-FR" dirty="0"/>
              <a:t>Policy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56C03B-EBE3-A443-BE25-652F88631096}"/>
                  </a:ext>
                </a:extLst>
              </p:cNvPr>
              <p:cNvSpPr>
                <a:spLocks noGrp="1"/>
              </p:cNvSpPr>
              <p:nvPr>
                <p:ph idx="1"/>
              </p:nvPr>
            </p:nvSpPr>
            <p:spPr/>
            <p:txBody>
              <a:bodyPr/>
              <a:lstStyle/>
              <a:p>
                <a:pPr marL="357188" indent="-357188"/>
                <a:r>
                  <a:rPr lang="en-US" dirty="0"/>
                  <a:t>A policy is the agent’s behavior </a:t>
                </a:r>
              </a:p>
              <a:p>
                <a:pPr marL="357188" indent="-357188"/>
                <a:r>
                  <a:rPr lang="en-US" dirty="0"/>
                  <a:t>It is a map from state to action, e.g. </a:t>
                </a:r>
              </a:p>
              <a:p>
                <a:pPr marL="814388" lvl="1" indent="-357188"/>
                <a:r>
                  <a:rPr lang="en-US" dirty="0"/>
                  <a:t>Deterministic policy: </a:t>
                </a:r>
                <a14:m>
                  <m:oMath xmlns:m="http://schemas.openxmlformats.org/officeDocument/2006/math">
                    <m:r>
                      <a:rPr lang="en-US" i="1" dirty="0">
                        <a:latin typeface="Cambria Math" panose="02040503050406030204" pitchFamily="18" charset="0"/>
                      </a:rPr>
                      <m:t>𝑎</m:t>
                    </m:r>
                    <m:r>
                      <a:rPr lang="en-US" i="1" dirty="0">
                        <a:latin typeface="Cambria Math" panose="02040503050406030204" pitchFamily="18" charset="0"/>
                      </a:rPr>
                      <m:t> = </m:t>
                    </m:r>
                    <m:r>
                      <a:rPr lang="el-GR" i="1" dirty="0">
                        <a:latin typeface="Cambria Math" panose="02040503050406030204" pitchFamily="18" charset="0"/>
                      </a:rPr>
                      <m:t>𝜋</m:t>
                    </m:r>
                    <m:r>
                      <a:rPr lang="el-GR"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 </m:t>
                    </m:r>
                  </m:oMath>
                </a14:m>
                <a:endParaRPr lang="it-IT" dirty="0"/>
              </a:p>
              <a:p>
                <a:pPr marL="814388" lvl="1" indent="-357188"/>
                <a:r>
                  <a:rPr lang="en-US" dirty="0"/>
                  <a:t>Stochastic policy: </a:t>
                </a:r>
                <a14:m>
                  <m:oMath xmlns:m="http://schemas.openxmlformats.org/officeDocument/2006/math">
                    <m:r>
                      <a:rPr lang="el-GR" i="1" dirty="0" smtClean="0">
                        <a:latin typeface="Cambria Math" panose="02040503050406030204" pitchFamily="18" charset="0"/>
                      </a:rPr>
                      <m:t>𝜋</m:t>
                    </m:r>
                    <m:r>
                      <a:rPr lang="el-GR" i="1" dirty="0" smtClean="0">
                        <a:latin typeface="Cambria Math" panose="02040503050406030204" pitchFamily="18" charset="0"/>
                      </a:rPr>
                      <m:t>(</m:t>
                    </m:r>
                    <m:r>
                      <a:rPr lang="en-US" i="1" dirty="0" err="1">
                        <a:latin typeface="Cambria Math" panose="02040503050406030204" pitchFamily="18" charset="0"/>
                      </a:rPr>
                      <m:t>𝑎</m:t>
                    </m:r>
                    <m:r>
                      <a:rPr lang="en-US" i="1" dirty="0" err="1">
                        <a:latin typeface="Cambria Math" panose="02040503050406030204" pitchFamily="18" charset="0"/>
                      </a:rPr>
                      <m:t>|</m:t>
                    </m:r>
                    <m:r>
                      <a:rPr lang="en-US" i="1" dirty="0" err="1">
                        <a:latin typeface="Cambria Math" panose="02040503050406030204" pitchFamily="18" charset="0"/>
                      </a:rPr>
                      <m:t>𝑠</m:t>
                    </m:r>
                    <m:r>
                      <a:rPr lang="en-US" i="1" dirty="0">
                        <a:latin typeface="Cambria Math" panose="02040503050406030204" pitchFamily="18" charset="0"/>
                      </a:rPr>
                      <m:t>) = </m:t>
                    </m:r>
                    <m:r>
                      <a:rPr lang="en-US" i="1" dirty="0" smtClean="0">
                        <a:latin typeface="Cambria Math" panose="02040503050406030204" pitchFamily="18" charset="0"/>
                        <a:ea typeface="Cambria Math" panose="02040503050406030204" pitchFamily="18" charset="0"/>
                      </a:rPr>
                      <m:t>ℙ</m:t>
                    </m:r>
                    <m:r>
                      <a:rPr lang="en-US" i="1" dirty="0">
                        <a:latin typeface="Cambria Math" panose="02040503050406030204" pitchFamily="18" charset="0"/>
                      </a:rPr>
                      <m:t>[</m:t>
                    </m:r>
                    <m:sSub>
                      <m:sSubPr>
                        <m:ctrlPr>
                          <a:rPr lang="en-FR" i="1">
                            <a:latin typeface="Cambria Math" panose="02040503050406030204" pitchFamily="18" charset="0"/>
                          </a:rPr>
                        </m:ctrlPr>
                      </m:sSubPr>
                      <m:e>
                        <m:r>
                          <a:rPr lang="en-US" b="0" i="1" smtClean="0">
                            <a:latin typeface="Cambria Math" panose="02040503050406030204" pitchFamily="18" charset="0"/>
                          </a:rPr>
                          <m:t>𝐴</m:t>
                        </m:r>
                      </m:e>
                      <m:sub>
                        <m:r>
                          <a:rPr lang="en-US" i="1">
                            <a:latin typeface="Cambria Math" panose="02040503050406030204" pitchFamily="18" charset="0"/>
                          </a:rPr>
                          <m:t>𝑡</m:t>
                        </m:r>
                      </m:sub>
                    </m:sSub>
                    <m:r>
                      <a:rPr lang="en-US" i="1" dirty="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 |</m:t>
                    </m:r>
                    <m:sSub>
                      <m:sSubPr>
                        <m:ctrlPr>
                          <a:rPr lang="en-FR" i="1">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𝑆</m:t>
                        </m:r>
                      </m:e>
                      <m:sub>
                        <m:r>
                          <a:rPr lang="en-US" i="1">
                            <a:latin typeface="Cambria Math" panose="02040503050406030204" pitchFamily="18" charset="0"/>
                          </a:rPr>
                          <m:t>𝑡</m:t>
                        </m:r>
                      </m:sub>
                    </m:sSub>
                    <m:r>
                      <a:rPr lang="en-US" i="1" dirty="0">
                        <a:latin typeface="Cambria Math" panose="02040503050406030204" pitchFamily="18" charset="0"/>
                      </a:rPr>
                      <m:t>= </m:t>
                    </m:r>
                    <m:r>
                      <a:rPr lang="en-US" i="1" dirty="0">
                        <a:latin typeface="Cambria Math" panose="02040503050406030204" pitchFamily="18" charset="0"/>
                      </a:rPr>
                      <m:t>𝑠</m:t>
                    </m:r>
                    <m:r>
                      <a:rPr lang="en-US" i="1" dirty="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0756C03B-EBE3-A443-BE25-652F88631096}"/>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it-IT">
                    <a:noFill/>
                  </a:rPr>
                  <a:t> </a:t>
                </a:r>
              </a:p>
            </p:txBody>
          </p:sp>
        </mc:Fallback>
      </mc:AlternateContent>
      <p:sp>
        <p:nvSpPr>
          <p:cNvPr id="5" name="Slide Number Placeholder 4">
            <a:extLst>
              <a:ext uri="{FF2B5EF4-FFF2-40B4-BE49-F238E27FC236}">
                <a16:creationId xmlns:a16="http://schemas.microsoft.com/office/drawing/2014/main" id="{4F8EDBD1-953F-AA0A-05B6-040C38AE137B}"/>
              </a:ext>
            </a:extLst>
          </p:cNvPr>
          <p:cNvSpPr>
            <a:spLocks noGrp="1"/>
          </p:cNvSpPr>
          <p:nvPr>
            <p:ph type="sldNum" sz="quarter" idx="12"/>
          </p:nvPr>
        </p:nvSpPr>
        <p:spPr/>
        <p:txBody>
          <a:bodyPr/>
          <a:lstStyle/>
          <a:p>
            <a:fld id="{6C21EA8E-8BBA-427F-8E76-5AE09ACA2473}" type="slidenum">
              <a:rPr lang="it-IT" smtClean="0"/>
              <a:t>16</a:t>
            </a:fld>
            <a:endParaRPr lang="it-IT"/>
          </a:p>
        </p:txBody>
      </p:sp>
      <p:sp>
        <p:nvSpPr>
          <p:cNvPr id="6" name="Footer Placeholder 2">
            <a:extLst>
              <a:ext uri="{FF2B5EF4-FFF2-40B4-BE49-F238E27FC236}">
                <a16:creationId xmlns:a16="http://schemas.microsoft.com/office/drawing/2014/main" id="{D1F54EFF-BA13-FBE3-58BA-6C3A892AE4AB}"/>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7" name="Footer Placeholder 3">
            <a:extLst>
              <a:ext uri="{FF2B5EF4-FFF2-40B4-BE49-F238E27FC236}">
                <a16:creationId xmlns:a16="http://schemas.microsoft.com/office/drawing/2014/main" id="{8B4FF239-F80A-28DB-7BBF-645D78F4527D}"/>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Tree>
    <p:extLst>
      <p:ext uri="{BB962C8B-B14F-4D97-AF65-F5344CB8AC3E}">
        <p14:creationId xmlns:p14="http://schemas.microsoft.com/office/powerpoint/2010/main" val="2540909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4BBD5-1A2B-AF4C-9633-6281E95EE7EF}"/>
              </a:ext>
            </a:extLst>
          </p:cNvPr>
          <p:cNvSpPr>
            <a:spLocks noGrp="1"/>
          </p:cNvSpPr>
          <p:nvPr>
            <p:ph type="title"/>
          </p:nvPr>
        </p:nvSpPr>
        <p:spPr/>
        <p:txBody>
          <a:bodyPr/>
          <a:lstStyle/>
          <a:p>
            <a:r>
              <a:rPr lang="en-FR" dirty="0"/>
              <a:t>Value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1CA346-767D-6244-9B79-6D75A8ED46B0}"/>
                  </a:ext>
                </a:extLst>
              </p:cNvPr>
              <p:cNvSpPr>
                <a:spLocks noGrp="1"/>
              </p:cNvSpPr>
              <p:nvPr>
                <p:ph idx="1"/>
              </p:nvPr>
            </p:nvSpPr>
            <p:spPr/>
            <p:txBody>
              <a:bodyPr/>
              <a:lstStyle/>
              <a:p>
                <a:pPr marL="357188" indent="-357188"/>
                <a:r>
                  <a:rPr lang="en-US" dirty="0"/>
                  <a:t>Value function is a prediction of future reward </a:t>
                </a:r>
              </a:p>
              <a:p>
                <a:pPr marL="357188" indent="-357188"/>
                <a:r>
                  <a:rPr lang="en-US" dirty="0"/>
                  <a:t>Used to evaluate the goodness/badness of states </a:t>
                </a:r>
              </a:p>
              <a:p>
                <a:pPr marL="357188" indent="-357188"/>
                <a:r>
                  <a:rPr lang="en-US" dirty="0"/>
                  <a:t>And therefore, to select between actions, e.g.</a:t>
                </a:r>
                <a:br>
                  <a:rPr lang="el-GR" dirty="0"/>
                </a:b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FR" i="1" smtClean="0">
                              <a:latin typeface="Cambria Math" panose="02040503050406030204" pitchFamily="18" charset="0"/>
                            </a:rPr>
                          </m:ctrlPr>
                        </m:sSubPr>
                        <m:e>
                          <m:r>
                            <m:rPr>
                              <m:nor/>
                            </m:rPr>
                            <a:rPr lang="en-US" dirty="0"/>
                            <m:t>v</m:t>
                          </m:r>
                        </m:e>
                        <m:sub>
                          <m:r>
                            <a:rPr lang="el-GR" b="0" i="1" smtClean="0">
                              <a:latin typeface="Cambria Math" panose="02040503050406030204" pitchFamily="18" charset="0"/>
                            </a:rPr>
                            <m:t>𝜋</m:t>
                          </m:r>
                        </m:sub>
                      </m:sSub>
                      <m:d>
                        <m:dPr>
                          <m:ctrlPr>
                            <a:rPr lang="el-GR"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𝔼</m:t>
                          </m:r>
                        </m:e>
                        <m:sub>
                          <m:r>
                            <a:rPr lang="el-GR" b="0" i="1" smtClean="0">
                              <a:latin typeface="Cambria Math" panose="02040503050406030204" pitchFamily="18" charset="0"/>
                            </a:rPr>
                            <m:t>𝜋</m:t>
                          </m:r>
                        </m:sub>
                      </m:sSub>
                      <m:d>
                        <m:dPr>
                          <m:begChr m:val="["/>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l-GR" b="0" i="1" smtClean="0">
                                  <a:latin typeface="Cambria Math" panose="02040503050406030204" pitchFamily="18" charset="0"/>
                                </a:rPr>
                                <m:t> </m:t>
                              </m:r>
                              <m:r>
                                <a:rPr lang="el-GR" b="0" i="1" smtClean="0">
                                  <a:latin typeface="Cambria Math" panose="02040503050406030204" pitchFamily="18" charset="0"/>
                                </a:rPr>
                                <m:t>𝛾</m:t>
                              </m:r>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+2</m:t>
                              </m:r>
                            </m:sub>
                          </m:sSub>
                          <m:r>
                            <a:rPr lang="en-US" i="1">
                              <a:latin typeface="Cambria Math" panose="02040503050406030204" pitchFamily="18" charset="0"/>
                            </a:rPr>
                            <m:t>+</m:t>
                          </m:r>
                          <m:sSup>
                            <m:sSupPr>
                              <m:ctrlPr>
                                <a:rPr lang="en-US" i="1" smtClean="0">
                                  <a:latin typeface="Cambria Math" panose="02040503050406030204" pitchFamily="18" charset="0"/>
                                </a:rPr>
                              </m:ctrlPr>
                            </m:sSupPr>
                            <m:e>
                              <m:r>
                                <a:rPr lang="el-GR" b="0" i="1" smtClean="0">
                                  <a:latin typeface="Cambria Math" panose="02040503050406030204" pitchFamily="18" charset="0"/>
                                </a:rPr>
                                <m:t>𝛾</m:t>
                              </m:r>
                            </m:e>
                            <m:sup>
                              <m:r>
                                <a:rPr lang="el-GR" b="0" i="1" smtClean="0">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+3</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r>
                            <m:rPr>
                              <m:nor/>
                            </m:rPr>
                            <a:rPr lang="en-US" dirty="0"/>
                            <m:t> </m:t>
                          </m:r>
                        </m:e>
                        <m:e>
                          <m:sSub>
                            <m:sSubPr>
                              <m:ctrlPr>
                                <a:rPr lang="en-US" i="1" dirty="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e>
                      </m:d>
                    </m:oMath>
                  </m:oMathPara>
                </a14:m>
                <a:endParaRPr lang="en-FR" dirty="0"/>
              </a:p>
            </p:txBody>
          </p:sp>
        </mc:Choice>
        <mc:Fallback xmlns="">
          <p:sp>
            <p:nvSpPr>
              <p:cNvPr id="3" name="Content Placeholder 2">
                <a:extLst>
                  <a:ext uri="{FF2B5EF4-FFF2-40B4-BE49-F238E27FC236}">
                    <a16:creationId xmlns:a16="http://schemas.microsoft.com/office/drawing/2014/main" id="{DB1CA346-767D-6244-9B79-6D75A8ED46B0}"/>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CH">
                    <a:noFill/>
                  </a:rPr>
                  <a:t> </a:t>
                </a:r>
              </a:p>
            </p:txBody>
          </p:sp>
        </mc:Fallback>
      </mc:AlternateContent>
      <p:sp>
        <p:nvSpPr>
          <p:cNvPr id="5" name="Slide Number Placeholder 4">
            <a:extLst>
              <a:ext uri="{FF2B5EF4-FFF2-40B4-BE49-F238E27FC236}">
                <a16:creationId xmlns:a16="http://schemas.microsoft.com/office/drawing/2014/main" id="{446ED1DC-F3B2-C144-C012-1263D030CF82}"/>
              </a:ext>
            </a:extLst>
          </p:cNvPr>
          <p:cNvSpPr>
            <a:spLocks noGrp="1"/>
          </p:cNvSpPr>
          <p:nvPr>
            <p:ph type="sldNum" sz="quarter" idx="12"/>
          </p:nvPr>
        </p:nvSpPr>
        <p:spPr/>
        <p:txBody>
          <a:bodyPr/>
          <a:lstStyle/>
          <a:p>
            <a:fld id="{6C21EA8E-8BBA-427F-8E76-5AE09ACA2473}" type="slidenum">
              <a:rPr lang="it-IT" smtClean="0"/>
              <a:t>17</a:t>
            </a:fld>
            <a:endParaRPr lang="it-IT"/>
          </a:p>
        </p:txBody>
      </p:sp>
      <p:sp>
        <p:nvSpPr>
          <p:cNvPr id="6" name="Footer Placeholder 2">
            <a:extLst>
              <a:ext uri="{FF2B5EF4-FFF2-40B4-BE49-F238E27FC236}">
                <a16:creationId xmlns:a16="http://schemas.microsoft.com/office/drawing/2014/main" id="{B084961C-BEA8-F7EB-C220-AFC6F2271487}"/>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7" name="Footer Placeholder 3">
            <a:extLst>
              <a:ext uri="{FF2B5EF4-FFF2-40B4-BE49-F238E27FC236}">
                <a16:creationId xmlns:a16="http://schemas.microsoft.com/office/drawing/2014/main" id="{FD86F852-2AC8-9EC6-8D5E-C3615500A091}"/>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Tree>
    <p:extLst>
      <p:ext uri="{BB962C8B-B14F-4D97-AF65-F5344CB8AC3E}">
        <p14:creationId xmlns:p14="http://schemas.microsoft.com/office/powerpoint/2010/main" val="604568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83E8B-FC47-6E40-AFE4-CCA7075E90C7}"/>
              </a:ext>
            </a:extLst>
          </p:cNvPr>
          <p:cNvSpPr>
            <a:spLocks noGrp="1"/>
          </p:cNvSpPr>
          <p:nvPr>
            <p:ph type="title"/>
          </p:nvPr>
        </p:nvSpPr>
        <p:spPr/>
        <p:txBody>
          <a:bodyPr/>
          <a:lstStyle/>
          <a:p>
            <a:r>
              <a:rPr lang="en-US" dirty="0"/>
              <a:t>Model</a:t>
            </a:r>
            <a:endParaRPr lang="en-F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9B558E-E0DC-A94B-9C49-B9EE646C35D4}"/>
                  </a:ext>
                </a:extLst>
              </p:cNvPr>
              <p:cNvSpPr>
                <a:spLocks noGrp="1"/>
              </p:cNvSpPr>
              <p:nvPr>
                <p:ph idx="1"/>
              </p:nvPr>
            </p:nvSpPr>
            <p:spPr/>
            <p:txBody>
              <a:bodyPr/>
              <a:lstStyle/>
              <a:p>
                <a:pPr marL="357188" indent="-357188"/>
                <a:r>
                  <a:rPr lang="en-US" dirty="0"/>
                  <a:t>A model predicts what the environment will do next </a:t>
                </a:r>
              </a:p>
              <a:p>
                <a:pPr marL="357188" indent="-357188"/>
                <a14:m>
                  <m:oMath xmlns:m="http://schemas.openxmlformats.org/officeDocument/2006/math">
                    <m:r>
                      <a:rPr lang="en-US" i="1" dirty="0" smtClean="0">
                        <a:latin typeface="Cambria Math" panose="02040503050406030204" pitchFamily="18" charset="0"/>
                        <a:ea typeface="Cambria Math" panose="02040503050406030204" pitchFamily="18" charset="0"/>
                      </a:rPr>
                      <m:t>𝒫</m:t>
                    </m:r>
                  </m:oMath>
                </a14:m>
                <a:r>
                  <a:rPr lang="en-US" dirty="0"/>
                  <a:t> predicts the next state </a:t>
                </a:r>
              </a:p>
              <a:p>
                <a:pPr marL="357188" indent="-357188"/>
                <a14:m>
                  <m:oMath xmlns:m="http://schemas.openxmlformats.org/officeDocument/2006/math">
                    <m:r>
                      <a:rPr lang="en-US" i="1" smtClean="0">
                        <a:latin typeface="Cambria Math" panose="02040503050406030204" pitchFamily="18" charset="0"/>
                        <a:ea typeface="Cambria Math" panose="02040503050406030204" pitchFamily="18" charset="0"/>
                      </a:rPr>
                      <m:t>ℛ</m:t>
                    </m:r>
                  </m:oMath>
                </a14:m>
                <a:r>
                  <a:rPr lang="en-US" dirty="0"/>
                  <a:t> predicts the next (immediate) reward, e.g.</a:t>
                </a:r>
              </a:p>
              <a:p>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FR" i="1" smtClean="0">
                              <a:latin typeface="Cambria Math" panose="02040503050406030204" pitchFamily="18" charset="0"/>
                            </a:rPr>
                          </m:ctrlPr>
                        </m:sSubSupPr>
                        <m:e>
                          <m:r>
                            <a:rPr lang="en-US" i="1" dirty="0">
                              <a:latin typeface="Cambria Math" panose="02040503050406030204" pitchFamily="18" charset="0"/>
                              <a:ea typeface="Cambria Math" panose="02040503050406030204" pitchFamily="18" charset="0"/>
                            </a:rPr>
                            <m:t>𝒫</m:t>
                          </m:r>
                        </m:e>
                        <m:sub>
                          <m:r>
                            <a:rPr lang="en-US" b="0" i="1" smtClean="0">
                              <a:latin typeface="Cambria Math" panose="02040503050406030204" pitchFamily="18" charset="0"/>
                            </a:rPr>
                            <m:t>𝑠</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sub>
                        <m:sup>
                          <m:r>
                            <a:rPr lang="en-US" b="0" i="1" smtClean="0">
                              <a:latin typeface="Cambria Math" panose="02040503050406030204" pitchFamily="18" charset="0"/>
                            </a:rPr>
                            <m:t>𝑎</m:t>
                          </m:r>
                        </m:sup>
                      </m:sSubSup>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ℙ</m:t>
                      </m:r>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 </m:t>
                          </m:r>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𝑆</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𝐴</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oMath>
                  </m:oMathPara>
                </a14:m>
                <a:endParaRPr lang="en-US" b="0" dirty="0">
                  <a:ea typeface="Cambria Math" panose="02040503050406030204" pitchFamily="18" charset="0"/>
                </a:endParaRPr>
              </a:p>
              <a:p>
                <a:pPr marL="0" indent="0">
                  <a:buNone/>
                </a:pPr>
                <a:endParaRPr lang="en-FR" dirty="0"/>
              </a:p>
              <a:p>
                <a:pPr marL="0" indent="0">
                  <a:buNone/>
                </a:pPr>
                <a14:m>
                  <m:oMathPara xmlns:m="http://schemas.openxmlformats.org/officeDocument/2006/math">
                    <m:oMathParaPr>
                      <m:jc m:val="centerGroup"/>
                    </m:oMathParaPr>
                    <m:oMath xmlns:m="http://schemas.openxmlformats.org/officeDocument/2006/math">
                      <m:sSubSup>
                        <m:sSubSupPr>
                          <m:ctrlPr>
                            <a:rPr lang="en-FR"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ℛ</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𝔼</m:t>
                      </m:r>
                      <m:d>
                        <m:dPr>
                          <m:begChr m:val="["/>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e>
                      </m:d>
                      <m:r>
                        <a:rPr lang="en-US" b="0" i="1" smtClean="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𝐴</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m:t>
                      </m:r>
                    </m:oMath>
                  </m:oMathPara>
                </a14:m>
                <a:endParaRPr lang="en-FR" dirty="0"/>
              </a:p>
            </p:txBody>
          </p:sp>
        </mc:Choice>
        <mc:Fallback xmlns="">
          <p:sp>
            <p:nvSpPr>
              <p:cNvPr id="3" name="Content Placeholder 2">
                <a:extLst>
                  <a:ext uri="{FF2B5EF4-FFF2-40B4-BE49-F238E27FC236}">
                    <a16:creationId xmlns:a16="http://schemas.microsoft.com/office/drawing/2014/main" id="{B49B558E-E0DC-A94B-9C49-B9EE646C35D4}"/>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en-CH">
                    <a:noFill/>
                  </a:rPr>
                  <a:t> </a:t>
                </a:r>
              </a:p>
            </p:txBody>
          </p:sp>
        </mc:Fallback>
      </mc:AlternateContent>
      <p:sp>
        <p:nvSpPr>
          <p:cNvPr id="5" name="Slide Number Placeholder 4">
            <a:extLst>
              <a:ext uri="{FF2B5EF4-FFF2-40B4-BE49-F238E27FC236}">
                <a16:creationId xmlns:a16="http://schemas.microsoft.com/office/drawing/2014/main" id="{7D1A807A-F47D-2557-F76D-1173E8666B42}"/>
              </a:ext>
            </a:extLst>
          </p:cNvPr>
          <p:cNvSpPr>
            <a:spLocks noGrp="1"/>
          </p:cNvSpPr>
          <p:nvPr>
            <p:ph type="sldNum" sz="quarter" idx="12"/>
          </p:nvPr>
        </p:nvSpPr>
        <p:spPr/>
        <p:txBody>
          <a:bodyPr/>
          <a:lstStyle/>
          <a:p>
            <a:fld id="{6C21EA8E-8BBA-427F-8E76-5AE09ACA2473}" type="slidenum">
              <a:rPr lang="it-IT" smtClean="0"/>
              <a:t>18</a:t>
            </a:fld>
            <a:endParaRPr lang="it-IT"/>
          </a:p>
        </p:txBody>
      </p:sp>
      <p:sp>
        <p:nvSpPr>
          <p:cNvPr id="6" name="Footer Placeholder 2">
            <a:extLst>
              <a:ext uri="{FF2B5EF4-FFF2-40B4-BE49-F238E27FC236}">
                <a16:creationId xmlns:a16="http://schemas.microsoft.com/office/drawing/2014/main" id="{E9F9E07D-A739-54E8-A48C-67D8730FD507}"/>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7" name="Footer Placeholder 3">
            <a:extLst>
              <a:ext uri="{FF2B5EF4-FFF2-40B4-BE49-F238E27FC236}">
                <a16:creationId xmlns:a16="http://schemas.microsoft.com/office/drawing/2014/main" id="{F620B94C-C472-DBB4-B01B-769883DF5C3F}"/>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Tree>
    <p:extLst>
      <p:ext uri="{BB962C8B-B14F-4D97-AF65-F5344CB8AC3E}">
        <p14:creationId xmlns:p14="http://schemas.microsoft.com/office/powerpoint/2010/main" val="751298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4FA0-34F8-3740-962E-4AC1808D54AE}"/>
              </a:ext>
            </a:extLst>
          </p:cNvPr>
          <p:cNvSpPr>
            <a:spLocks noGrp="1"/>
          </p:cNvSpPr>
          <p:nvPr>
            <p:ph type="title"/>
          </p:nvPr>
        </p:nvSpPr>
        <p:spPr/>
        <p:txBody>
          <a:bodyPr/>
          <a:lstStyle/>
          <a:p>
            <a:r>
              <a:rPr lang="en-FR" dirty="0"/>
              <a:t>Agent Categories (1/2)</a:t>
            </a:r>
          </a:p>
        </p:txBody>
      </p:sp>
      <p:sp>
        <p:nvSpPr>
          <p:cNvPr id="3" name="Content Placeholder 2">
            <a:extLst>
              <a:ext uri="{FF2B5EF4-FFF2-40B4-BE49-F238E27FC236}">
                <a16:creationId xmlns:a16="http://schemas.microsoft.com/office/drawing/2014/main" id="{C5FDC18A-FBCB-BA48-9DDB-ED49BDAFFD9B}"/>
              </a:ext>
            </a:extLst>
          </p:cNvPr>
          <p:cNvSpPr>
            <a:spLocks noGrp="1"/>
          </p:cNvSpPr>
          <p:nvPr>
            <p:ph idx="1"/>
          </p:nvPr>
        </p:nvSpPr>
        <p:spPr/>
        <p:txBody>
          <a:bodyPr/>
          <a:lstStyle/>
          <a:p>
            <a:pPr marL="357188" indent="-357188"/>
            <a:r>
              <a:rPr lang="en-US" dirty="0"/>
              <a:t>Value Based </a:t>
            </a:r>
          </a:p>
          <a:p>
            <a:pPr marL="814388" lvl="1" indent="-357188"/>
            <a:r>
              <a:rPr lang="en-US" dirty="0">
                <a:solidFill>
                  <a:schemeClr val="bg2">
                    <a:lumMod val="75000"/>
                  </a:schemeClr>
                </a:solidFill>
              </a:rPr>
              <a:t>No Policy (Implicit) </a:t>
            </a:r>
          </a:p>
          <a:p>
            <a:pPr marL="814388" lvl="1" indent="-357188"/>
            <a:r>
              <a:rPr lang="en-US" dirty="0"/>
              <a:t>Value Function </a:t>
            </a:r>
          </a:p>
          <a:p>
            <a:pPr marL="357188" indent="-357188"/>
            <a:r>
              <a:rPr lang="en-US" dirty="0"/>
              <a:t>Policy Based </a:t>
            </a:r>
          </a:p>
          <a:p>
            <a:pPr marL="814388" lvl="1" indent="-357188"/>
            <a:r>
              <a:rPr lang="en-US" dirty="0"/>
              <a:t>Policy </a:t>
            </a:r>
          </a:p>
          <a:p>
            <a:pPr marL="814388" lvl="1" indent="-357188"/>
            <a:r>
              <a:rPr lang="en-US" dirty="0">
                <a:solidFill>
                  <a:schemeClr val="bg2">
                    <a:lumMod val="75000"/>
                  </a:schemeClr>
                </a:solidFill>
              </a:rPr>
              <a:t>No Value Function </a:t>
            </a:r>
          </a:p>
          <a:p>
            <a:pPr marL="357188" indent="-357188"/>
            <a:r>
              <a:rPr lang="en-US" dirty="0"/>
              <a:t>Actor Critic </a:t>
            </a:r>
          </a:p>
          <a:p>
            <a:pPr marL="814388" lvl="1" indent="-357188"/>
            <a:r>
              <a:rPr lang="en-US" dirty="0"/>
              <a:t>Policy </a:t>
            </a:r>
          </a:p>
          <a:p>
            <a:pPr marL="814388" lvl="1" indent="-357188"/>
            <a:r>
              <a:rPr lang="en-US" dirty="0"/>
              <a:t>Value Function</a:t>
            </a:r>
            <a:endParaRPr lang="en-FR" dirty="0"/>
          </a:p>
        </p:txBody>
      </p:sp>
      <p:sp>
        <p:nvSpPr>
          <p:cNvPr id="5" name="Slide Number Placeholder 4">
            <a:extLst>
              <a:ext uri="{FF2B5EF4-FFF2-40B4-BE49-F238E27FC236}">
                <a16:creationId xmlns:a16="http://schemas.microsoft.com/office/drawing/2014/main" id="{BE55556E-A234-92D8-76FE-57875267D963}"/>
              </a:ext>
            </a:extLst>
          </p:cNvPr>
          <p:cNvSpPr>
            <a:spLocks noGrp="1"/>
          </p:cNvSpPr>
          <p:nvPr>
            <p:ph type="sldNum" sz="quarter" idx="12"/>
          </p:nvPr>
        </p:nvSpPr>
        <p:spPr/>
        <p:txBody>
          <a:bodyPr/>
          <a:lstStyle/>
          <a:p>
            <a:fld id="{6C21EA8E-8BBA-427F-8E76-5AE09ACA2473}" type="slidenum">
              <a:rPr lang="it-IT" smtClean="0"/>
              <a:t>19</a:t>
            </a:fld>
            <a:endParaRPr lang="it-IT"/>
          </a:p>
        </p:txBody>
      </p:sp>
      <p:sp>
        <p:nvSpPr>
          <p:cNvPr id="6" name="Footer Placeholder 2">
            <a:extLst>
              <a:ext uri="{FF2B5EF4-FFF2-40B4-BE49-F238E27FC236}">
                <a16:creationId xmlns:a16="http://schemas.microsoft.com/office/drawing/2014/main" id="{7DDF9FD5-3722-ECDD-7C7B-C1EDDDE1A855}"/>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7" name="Footer Placeholder 3">
            <a:extLst>
              <a:ext uri="{FF2B5EF4-FFF2-40B4-BE49-F238E27FC236}">
                <a16:creationId xmlns:a16="http://schemas.microsoft.com/office/drawing/2014/main" id="{E3F45C2E-8E8C-E32F-4DF2-0A7C28F73938}"/>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Tree>
    <p:extLst>
      <p:ext uri="{BB962C8B-B14F-4D97-AF65-F5344CB8AC3E}">
        <p14:creationId xmlns:p14="http://schemas.microsoft.com/office/powerpoint/2010/main" val="4180035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D473F-0096-144F-8B42-9C68C436E728}"/>
              </a:ext>
            </a:extLst>
          </p:cNvPr>
          <p:cNvSpPr>
            <a:spLocks noGrp="1"/>
          </p:cNvSpPr>
          <p:nvPr>
            <p:ph type="title"/>
          </p:nvPr>
        </p:nvSpPr>
        <p:spPr/>
        <p:txBody>
          <a:bodyPr/>
          <a:lstStyle/>
          <a:p>
            <a:r>
              <a:rPr lang="en-GB" dirty="0"/>
              <a:t>Outlook</a:t>
            </a:r>
          </a:p>
        </p:txBody>
      </p:sp>
      <p:sp>
        <p:nvSpPr>
          <p:cNvPr id="3" name="Content Placeholder 2">
            <a:extLst>
              <a:ext uri="{FF2B5EF4-FFF2-40B4-BE49-F238E27FC236}">
                <a16:creationId xmlns:a16="http://schemas.microsoft.com/office/drawing/2014/main" id="{7A3435E6-9E8B-D04F-9165-C442D41EFEF2}"/>
              </a:ext>
            </a:extLst>
          </p:cNvPr>
          <p:cNvSpPr>
            <a:spLocks noGrp="1"/>
          </p:cNvSpPr>
          <p:nvPr>
            <p:ph idx="1"/>
          </p:nvPr>
        </p:nvSpPr>
        <p:spPr/>
        <p:txBody>
          <a:bodyPr>
            <a:normAutofit/>
          </a:bodyPr>
          <a:lstStyle/>
          <a:p>
            <a:pPr marL="357188" indent="-357188"/>
            <a:r>
              <a:rPr lang="en-GB" dirty="0"/>
              <a:t>Introducing the RL Problem</a:t>
            </a:r>
            <a:endParaRPr lang="en-GB" dirty="0">
              <a:solidFill>
                <a:srgbClr val="FF0000"/>
              </a:solidFill>
            </a:endParaRPr>
          </a:p>
          <a:p>
            <a:r>
              <a:rPr lang="en-GB" dirty="0"/>
              <a:t> Markov Decision Processes (MDPs)</a:t>
            </a:r>
          </a:p>
          <a:p>
            <a:r>
              <a:rPr lang="en-GB" dirty="0"/>
              <a:t>Prediction</a:t>
            </a:r>
          </a:p>
          <a:p>
            <a:r>
              <a:rPr lang="en-GB" dirty="0"/>
              <a:t>Control</a:t>
            </a:r>
          </a:p>
          <a:p>
            <a:endParaRPr lang="en-GB" dirty="0"/>
          </a:p>
        </p:txBody>
      </p:sp>
      <p:sp>
        <p:nvSpPr>
          <p:cNvPr id="5" name="Slide Number Placeholder 4">
            <a:extLst>
              <a:ext uri="{FF2B5EF4-FFF2-40B4-BE49-F238E27FC236}">
                <a16:creationId xmlns:a16="http://schemas.microsoft.com/office/drawing/2014/main" id="{7B9C753F-08B6-08CA-7AF3-FD5B82DF40F9}"/>
              </a:ext>
            </a:extLst>
          </p:cNvPr>
          <p:cNvSpPr>
            <a:spLocks noGrp="1"/>
          </p:cNvSpPr>
          <p:nvPr>
            <p:ph type="sldNum" sz="quarter" idx="12"/>
          </p:nvPr>
        </p:nvSpPr>
        <p:spPr/>
        <p:txBody>
          <a:bodyPr/>
          <a:lstStyle/>
          <a:p>
            <a:fld id="{6C21EA8E-8BBA-427F-8E76-5AE09ACA2473}" type="slidenum">
              <a:rPr lang="en-GB" smtClean="0"/>
              <a:t>2</a:t>
            </a:fld>
            <a:endParaRPr lang="en-GB" dirty="0"/>
          </a:p>
        </p:txBody>
      </p:sp>
      <p:sp>
        <p:nvSpPr>
          <p:cNvPr id="6" name="Footer Placeholder 2">
            <a:extLst>
              <a:ext uri="{FF2B5EF4-FFF2-40B4-BE49-F238E27FC236}">
                <a16:creationId xmlns:a16="http://schemas.microsoft.com/office/drawing/2014/main" id="{87EA313A-5959-C019-AC08-D2F564309A10}"/>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7" name="Footer Placeholder 3">
            <a:extLst>
              <a:ext uri="{FF2B5EF4-FFF2-40B4-BE49-F238E27FC236}">
                <a16:creationId xmlns:a16="http://schemas.microsoft.com/office/drawing/2014/main" id="{4A5E2B5A-9E87-C165-59A6-C2E5102CD294}"/>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Tree>
    <p:extLst>
      <p:ext uri="{BB962C8B-B14F-4D97-AF65-F5344CB8AC3E}">
        <p14:creationId xmlns:p14="http://schemas.microsoft.com/office/powerpoint/2010/main" val="4641325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4FA0-34F8-3740-962E-4AC1808D54AE}"/>
              </a:ext>
            </a:extLst>
          </p:cNvPr>
          <p:cNvSpPr>
            <a:spLocks noGrp="1"/>
          </p:cNvSpPr>
          <p:nvPr>
            <p:ph type="title"/>
          </p:nvPr>
        </p:nvSpPr>
        <p:spPr/>
        <p:txBody>
          <a:bodyPr/>
          <a:lstStyle/>
          <a:p>
            <a:r>
              <a:rPr lang="en-FR" dirty="0"/>
              <a:t>Agent Categories (2/2)</a:t>
            </a:r>
          </a:p>
        </p:txBody>
      </p:sp>
      <p:sp>
        <p:nvSpPr>
          <p:cNvPr id="3" name="Content Placeholder 2">
            <a:extLst>
              <a:ext uri="{FF2B5EF4-FFF2-40B4-BE49-F238E27FC236}">
                <a16:creationId xmlns:a16="http://schemas.microsoft.com/office/drawing/2014/main" id="{C5FDC18A-FBCB-BA48-9DDB-ED49BDAFFD9B}"/>
              </a:ext>
            </a:extLst>
          </p:cNvPr>
          <p:cNvSpPr>
            <a:spLocks noGrp="1"/>
          </p:cNvSpPr>
          <p:nvPr>
            <p:ph idx="1"/>
          </p:nvPr>
        </p:nvSpPr>
        <p:spPr/>
        <p:txBody>
          <a:bodyPr/>
          <a:lstStyle/>
          <a:p>
            <a:pPr marL="357188" indent="-357188"/>
            <a:r>
              <a:rPr lang="en-US" dirty="0"/>
              <a:t>Model Free </a:t>
            </a:r>
          </a:p>
          <a:p>
            <a:pPr marL="814388" lvl="1" indent="-357188"/>
            <a:r>
              <a:rPr lang="en-US" dirty="0"/>
              <a:t>Policy and/or Value Function </a:t>
            </a:r>
          </a:p>
          <a:p>
            <a:pPr marL="814388" lvl="1" indent="-357188"/>
            <a:r>
              <a:rPr lang="en-US" dirty="0">
                <a:solidFill>
                  <a:schemeClr val="bg2">
                    <a:lumMod val="75000"/>
                  </a:schemeClr>
                </a:solidFill>
              </a:rPr>
              <a:t>No Model </a:t>
            </a:r>
          </a:p>
          <a:p>
            <a:pPr marL="357188" indent="-357188"/>
            <a:r>
              <a:rPr lang="en-US" dirty="0"/>
              <a:t>Model Based </a:t>
            </a:r>
          </a:p>
          <a:p>
            <a:pPr marL="814388" lvl="1" indent="-357188"/>
            <a:r>
              <a:rPr lang="en-US" dirty="0"/>
              <a:t>Optionally Policy and/or Value Function </a:t>
            </a:r>
          </a:p>
          <a:p>
            <a:pPr marL="814388" lvl="1" indent="-357188"/>
            <a:r>
              <a:rPr lang="en-US" dirty="0"/>
              <a:t>Model</a:t>
            </a:r>
            <a:endParaRPr lang="en-FR" dirty="0"/>
          </a:p>
        </p:txBody>
      </p:sp>
      <p:sp>
        <p:nvSpPr>
          <p:cNvPr id="5" name="Slide Number Placeholder 4">
            <a:extLst>
              <a:ext uri="{FF2B5EF4-FFF2-40B4-BE49-F238E27FC236}">
                <a16:creationId xmlns:a16="http://schemas.microsoft.com/office/drawing/2014/main" id="{B0D3E9A1-6CB9-4C5F-3D7C-13F75E6D5F41}"/>
              </a:ext>
            </a:extLst>
          </p:cNvPr>
          <p:cNvSpPr>
            <a:spLocks noGrp="1"/>
          </p:cNvSpPr>
          <p:nvPr>
            <p:ph type="sldNum" sz="quarter" idx="12"/>
          </p:nvPr>
        </p:nvSpPr>
        <p:spPr/>
        <p:txBody>
          <a:bodyPr/>
          <a:lstStyle/>
          <a:p>
            <a:fld id="{6C21EA8E-8BBA-427F-8E76-5AE09ACA2473}" type="slidenum">
              <a:rPr lang="it-IT" smtClean="0"/>
              <a:t>20</a:t>
            </a:fld>
            <a:endParaRPr lang="it-IT"/>
          </a:p>
        </p:txBody>
      </p:sp>
      <p:sp>
        <p:nvSpPr>
          <p:cNvPr id="6" name="Footer Placeholder 2">
            <a:extLst>
              <a:ext uri="{FF2B5EF4-FFF2-40B4-BE49-F238E27FC236}">
                <a16:creationId xmlns:a16="http://schemas.microsoft.com/office/drawing/2014/main" id="{AF933539-EF80-2C0C-69C9-76F471E453C7}"/>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7" name="Footer Placeholder 3">
            <a:extLst>
              <a:ext uri="{FF2B5EF4-FFF2-40B4-BE49-F238E27FC236}">
                <a16:creationId xmlns:a16="http://schemas.microsoft.com/office/drawing/2014/main" id="{881EFD16-FE3C-E788-7A8F-112C69D3EC1D}"/>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Tree>
    <p:extLst>
      <p:ext uri="{BB962C8B-B14F-4D97-AF65-F5344CB8AC3E}">
        <p14:creationId xmlns:p14="http://schemas.microsoft.com/office/powerpoint/2010/main" val="11882608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FA65B-EDE2-2A4B-AB59-F6FD9D7221D7}"/>
              </a:ext>
            </a:extLst>
          </p:cNvPr>
          <p:cNvSpPr>
            <a:spLocks noGrp="1"/>
          </p:cNvSpPr>
          <p:nvPr>
            <p:ph type="title"/>
          </p:nvPr>
        </p:nvSpPr>
        <p:spPr/>
        <p:txBody>
          <a:bodyPr/>
          <a:lstStyle/>
          <a:p>
            <a:r>
              <a:rPr lang="it-IT" dirty="0" err="1"/>
              <a:t>Subproblems</a:t>
            </a:r>
            <a:r>
              <a:rPr lang="it-IT" dirty="0"/>
              <a:t> of the RL </a:t>
            </a:r>
            <a:r>
              <a:rPr lang="it-IT" dirty="0" err="1"/>
              <a:t>problem</a:t>
            </a:r>
            <a:endParaRPr lang="en-FR" dirty="0"/>
          </a:p>
        </p:txBody>
      </p:sp>
      <p:sp>
        <p:nvSpPr>
          <p:cNvPr id="3" name="Content Placeholder 2">
            <a:extLst>
              <a:ext uri="{FF2B5EF4-FFF2-40B4-BE49-F238E27FC236}">
                <a16:creationId xmlns:a16="http://schemas.microsoft.com/office/drawing/2014/main" id="{6073B0DA-019A-D14E-A920-2F1D7FCF648A}"/>
              </a:ext>
            </a:extLst>
          </p:cNvPr>
          <p:cNvSpPr>
            <a:spLocks noGrp="1"/>
          </p:cNvSpPr>
          <p:nvPr>
            <p:ph idx="1"/>
          </p:nvPr>
        </p:nvSpPr>
        <p:spPr/>
        <p:txBody>
          <a:bodyPr/>
          <a:lstStyle/>
          <a:p>
            <a:pPr marL="357188" indent="-357188">
              <a:tabLst>
                <a:tab pos="357188" algn="l"/>
              </a:tabLst>
            </a:pPr>
            <a:r>
              <a:rPr lang="en-US" b="1" dirty="0">
                <a:solidFill>
                  <a:schemeClr val="accent2"/>
                </a:solidFill>
              </a:rPr>
              <a:t>Prediction: </a:t>
            </a:r>
            <a:r>
              <a:rPr lang="en-US" dirty="0"/>
              <a:t>evaluate the future (for a given policy) </a:t>
            </a:r>
          </a:p>
          <a:p>
            <a:pPr marL="357188" indent="-357188">
              <a:tabLst>
                <a:tab pos="357188" algn="l"/>
              </a:tabLst>
            </a:pPr>
            <a:r>
              <a:rPr lang="en-US" b="1" dirty="0">
                <a:solidFill>
                  <a:schemeClr val="accent2"/>
                </a:solidFill>
              </a:rPr>
              <a:t>Control: </a:t>
            </a:r>
            <a:r>
              <a:rPr lang="en-US" dirty="0"/>
              <a:t>optimize the future (find the best policy) </a:t>
            </a:r>
          </a:p>
          <a:p>
            <a:pPr marL="357188" indent="-357188">
              <a:tabLst>
                <a:tab pos="357188" algn="l"/>
              </a:tabLst>
            </a:pPr>
            <a:r>
              <a:rPr lang="en-US" dirty="0"/>
              <a:t>Strongly related</a:t>
            </a:r>
            <a:endParaRPr lang="el-GR" dirty="0"/>
          </a:p>
          <a:p>
            <a:pPr marL="357188" indent="-357188">
              <a:tabLst>
                <a:tab pos="357188" algn="l"/>
              </a:tabLst>
            </a:pPr>
            <a:r>
              <a:rPr lang="en-US" dirty="0"/>
              <a:t>If we could predict everything</a:t>
            </a:r>
            <a:r>
              <a:rPr lang="el-GR" dirty="0"/>
              <a:t>,</a:t>
            </a:r>
            <a:r>
              <a:rPr lang="en-US" dirty="0"/>
              <a:t> do we need anything else?</a:t>
            </a:r>
            <a:endParaRPr lang="en-FR" dirty="0"/>
          </a:p>
        </p:txBody>
      </p:sp>
      <p:sp>
        <p:nvSpPr>
          <p:cNvPr id="5" name="Slide Number Placeholder 4">
            <a:extLst>
              <a:ext uri="{FF2B5EF4-FFF2-40B4-BE49-F238E27FC236}">
                <a16:creationId xmlns:a16="http://schemas.microsoft.com/office/drawing/2014/main" id="{96DC343B-7CF5-6CBB-19F2-34FD75FAAACD}"/>
              </a:ext>
            </a:extLst>
          </p:cNvPr>
          <p:cNvSpPr>
            <a:spLocks noGrp="1"/>
          </p:cNvSpPr>
          <p:nvPr>
            <p:ph type="sldNum" sz="quarter" idx="12"/>
          </p:nvPr>
        </p:nvSpPr>
        <p:spPr/>
        <p:txBody>
          <a:bodyPr/>
          <a:lstStyle/>
          <a:p>
            <a:fld id="{6C21EA8E-8BBA-427F-8E76-5AE09ACA2473}" type="slidenum">
              <a:rPr lang="it-IT" smtClean="0"/>
              <a:t>21</a:t>
            </a:fld>
            <a:endParaRPr lang="it-IT"/>
          </a:p>
        </p:txBody>
      </p:sp>
      <p:sp>
        <p:nvSpPr>
          <p:cNvPr id="6" name="Footer Placeholder 2">
            <a:extLst>
              <a:ext uri="{FF2B5EF4-FFF2-40B4-BE49-F238E27FC236}">
                <a16:creationId xmlns:a16="http://schemas.microsoft.com/office/drawing/2014/main" id="{2D8F6434-63AA-898C-0B1E-694D8A1E3FD5}"/>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7" name="Footer Placeholder 3">
            <a:extLst>
              <a:ext uri="{FF2B5EF4-FFF2-40B4-BE49-F238E27FC236}">
                <a16:creationId xmlns:a16="http://schemas.microsoft.com/office/drawing/2014/main" id="{80B90C87-0F4D-7ED3-C542-CB6B5E1F6F24}"/>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Tree>
    <p:extLst>
      <p:ext uri="{BB962C8B-B14F-4D97-AF65-F5344CB8AC3E}">
        <p14:creationId xmlns:p14="http://schemas.microsoft.com/office/powerpoint/2010/main" val="22788593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ADA94-D34F-5546-A44F-6518CA752AAD}"/>
              </a:ext>
            </a:extLst>
          </p:cNvPr>
          <p:cNvSpPr txBox="1">
            <a:spLocks/>
          </p:cNvSpPr>
          <p:nvPr/>
        </p:nvSpPr>
        <p:spPr>
          <a:xfrm>
            <a:off x="838200" y="2766218"/>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32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stStyle>
          <a:p>
            <a:r>
              <a:rPr lang="en-US" dirty="0">
                <a:latin typeface="Helvetica Light" panose="020B0500000000000000"/>
              </a:rPr>
              <a:t>Markov Decision Processes</a:t>
            </a:r>
          </a:p>
        </p:txBody>
      </p:sp>
      <p:sp>
        <p:nvSpPr>
          <p:cNvPr id="9" name="Footer Placeholder 2">
            <a:extLst>
              <a:ext uri="{FF2B5EF4-FFF2-40B4-BE49-F238E27FC236}">
                <a16:creationId xmlns:a16="http://schemas.microsoft.com/office/drawing/2014/main" id="{0FC88406-ACFD-C521-CC6F-45A2E5847C38}"/>
              </a:ext>
            </a:extLst>
          </p:cNvPr>
          <p:cNvSpPr>
            <a:spLocks noGrp="1"/>
          </p:cNvSpPr>
          <p:nvPr>
            <p:ph type="ftr" sz="quarter" idx="11"/>
          </p:nvPr>
        </p:nvSpPr>
        <p:spPr>
          <a:xfrm>
            <a:off x="4038600" y="6356350"/>
            <a:ext cx="4114800" cy="365125"/>
          </a:xfrm>
        </p:spPr>
        <p:txBody>
          <a:bodyPr/>
          <a:lstStyle/>
          <a:p>
            <a:r>
              <a:rPr lang="it-IT" dirty="0" err="1"/>
              <a:t>Reinforcement</a:t>
            </a:r>
            <a:r>
              <a:rPr lang="it-IT" dirty="0"/>
              <a:t> Learning: </a:t>
            </a:r>
            <a:r>
              <a:rPr lang="it-IT" dirty="0" err="1"/>
              <a:t>Elementary</a:t>
            </a:r>
            <a:r>
              <a:rPr lang="it-IT" dirty="0"/>
              <a:t> RL</a:t>
            </a:r>
          </a:p>
        </p:txBody>
      </p:sp>
      <p:sp>
        <p:nvSpPr>
          <p:cNvPr id="10" name="Slide Number Placeholder 3">
            <a:extLst>
              <a:ext uri="{FF2B5EF4-FFF2-40B4-BE49-F238E27FC236}">
                <a16:creationId xmlns:a16="http://schemas.microsoft.com/office/drawing/2014/main" id="{E67C0758-B614-7AE9-86AE-EE3BDE0844A3}"/>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it-IT"/>
            </a:defPPr>
            <a:lvl1pPr marL="0" algn="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EA8E-8BBA-427F-8E76-5AE09ACA2473}" type="slidenum">
              <a:rPr lang="it-IT" smtClean="0"/>
              <a:pPr/>
              <a:t>22</a:t>
            </a:fld>
            <a:endParaRPr lang="it-IT"/>
          </a:p>
        </p:txBody>
      </p:sp>
    </p:spTree>
    <p:extLst>
      <p:ext uri="{BB962C8B-B14F-4D97-AF65-F5344CB8AC3E}">
        <p14:creationId xmlns:p14="http://schemas.microsoft.com/office/powerpoint/2010/main" val="11960396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9B851-2671-CE41-814E-4D92BFE74ECB}"/>
              </a:ext>
            </a:extLst>
          </p:cNvPr>
          <p:cNvSpPr>
            <a:spLocks noGrp="1"/>
          </p:cNvSpPr>
          <p:nvPr>
            <p:ph type="title"/>
          </p:nvPr>
        </p:nvSpPr>
        <p:spPr/>
        <p:txBody>
          <a:bodyPr/>
          <a:lstStyle/>
          <a:p>
            <a:r>
              <a:rPr lang="en-FR" dirty="0"/>
              <a:t>Introduction to MDPs</a:t>
            </a:r>
          </a:p>
        </p:txBody>
      </p:sp>
      <p:sp>
        <p:nvSpPr>
          <p:cNvPr id="3" name="Content Placeholder 2">
            <a:extLst>
              <a:ext uri="{FF2B5EF4-FFF2-40B4-BE49-F238E27FC236}">
                <a16:creationId xmlns:a16="http://schemas.microsoft.com/office/drawing/2014/main" id="{B3C3FE3F-482B-7041-82E7-26191EC569F0}"/>
              </a:ext>
            </a:extLst>
          </p:cNvPr>
          <p:cNvSpPr>
            <a:spLocks noGrp="1"/>
          </p:cNvSpPr>
          <p:nvPr>
            <p:ph idx="1"/>
          </p:nvPr>
        </p:nvSpPr>
        <p:spPr>
          <a:xfrm>
            <a:off x="838199" y="1825625"/>
            <a:ext cx="10705051" cy="4351338"/>
          </a:xfrm>
        </p:spPr>
        <p:txBody>
          <a:bodyPr/>
          <a:lstStyle/>
          <a:p>
            <a:r>
              <a:rPr lang="en-US" dirty="0"/>
              <a:t>MDPs formally describe an environment for RL</a:t>
            </a:r>
          </a:p>
          <a:p>
            <a:r>
              <a:rPr lang="en-US" dirty="0"/>
              <a:t>Current state completely characterizes the process (fully observability)</a:t>
            </a:r>
          </a:p>
          <a:p>
            <a:r>
              <a:rPr lang="en-US" dirty="0"/>
              <a:t>Almost all RL problems can be formalized as MDPs, e.g. </a:t>
            </a:r>
          </a:p>
          <a:p>
            <a:pPr lvl="1"/>
            <a:r>
              <a:rPr lang="en-US" dirty="0"/>
              <a:t>Optimal control primarily deals with continuous MDPs </a:t>
            </a:r>
          </a:p>
          <a:p>
            <a:pPr lvl="1"/>
            <a:r>
              <a:rPr lang="en-US" dirty="0"/>
              <a:t>Partially observable problems can be converted into MDPs  (POMDPs)</a:t>
            </a:r>
          </a:p>
          <a:p>
            <a:pPr lvl="1"/>
            <a:r>
              <a:rPr lang="en-US" dirty="0"/>
              <a:t>Bandits are MDPs with one state </a:t>
            </a:r>
          </a:p>
          <a:p>
            <a:endParaRPr lang="en-FR" dirty="0"/>
          </a:p>
        </p:txBody>
      </p:sp>
      <p:sp>
        <p:nvSpPr>
          <p:cNvPr id="4" name="Footer Placeholder 2">
            <a:extLst>
              <a:ext uri="{FF2B5EF4-FFF2-40B4-BE49-F238E27FC236}">
                <a16:creationId xmlns:a16="http://schemas.microsoft.com/office/drawing/2014/main" id="{35B2EC9F-A406-8C14-E238-A503C7C588D2}"/>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5" name="Footer Placeholder 3">
            <a:extLst>
              <a:ext uri="{FF2B5EF4-FFF2-40B4-BE49-F238E27FC236}">
                <a16:creationId xmlns:a16="http://schemas.microsoft.com/office/drawing/2014/main" id="{E528DFBE-1E5D-DF29-A9BD-A3614256587F}"/>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
        <p:nvSpPr>
          <p:cNvPr id="6" name="Slide Number Placeholder 4">
            <a:extLst>
              <a:ext uri="{FF2B5EF4-FFF2-40B4-BE49-F238E27FC236}">
                <a16:creationId xmlns:a16="http://schemas.microsoft.com/office/drawing/2014/main" id="{2B2612FA-D0B3-47B5-0977-4243BCC2900C}"/>
              </a:ext>
            </a:extLst>
          </p:cNvPr>
          <p:cNvSpPr>
            <a:spLocks noGrp="1"/>
          </p:cNvSpPr>
          <p:nvPr>
            <p:ph type="sldNum" sz="quarter" idx="12"/>
          </p:nvPr>
        </p:nvSpPr>
        <p:spPr>
          <a:xfrm>
            <a:off x="9445485" y="6485557"/>
            <a:ext cx="2743200" cy="365125"/>
          </a:xfrm>
        </p:spPr>
        <p:txBody>
          <a:bodyPr/>
          <a:lstStyle/>
          <a:p>
            <a:fld id="{6C21EA8E-8BBA-427F-8E76-5AE09ACA2473}" type="slidenum">
              <a:rPr lang="en-GB" smtClean="0"/>
              <a:t>23</a:t>
            </a:fld>
            <a:endParaRPr lang="en-GB" dirty="0"/>
          </a:p>
        </p:txBody>
      </p:sp>
    </p:spTree>
    <p:extLst>
      <p:ext uri="{BB962C8B-B14F-4D97-AF65-F5344CB8AC3E}">
        <p14:creationId xmlns:p14="http://schemas.microsoft.com/office/powerpoint/2010/main" val="37371236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10700-B930-FF46-9D30-63A89952495B}"/>
              </a:ext>
            </a:extLst>
          </p:cNvPr>
          <p:cNvSpPr>
            <a:spLocks noGrp="1"/>
          </p:cNvSpPr>
          <p:nvPr>
            <p:ph type="title"/>
          </p:nvPr>
        </p:nvSpPr>
        <p:spPr/>
        <p:txBody>
          <a:bodyPr/>
          <a:lstStyle/>
          <a:p>
            <a:r>
              <a:rPr lang="en-FR" dirty="0"/>
              <a:t>Markov Decision Process</a:t>
            </a:r>
          </a:p>
        </p:txBody>
      </p:sp>
      <p:sp>
        <p:nvSpPr>
          <p:cNvPr id="3" name="Content Placeholder 2">
            <a:extLst>
              <a:ext uri="{FF2B5EF4-FFF2-40B4-BE49-F238E27FC236}">
                <a16:creationId xmlns:a16="http://schemas.microsoft.com/office/drawing/2014/main" id="{38D281C2-4AF3-B143-AF5F-4A986A66D0F1}"/>
              </a:ext>
            </a:extLst>
          </p:cNvPr>
          <p:cNvSpPr>
            <a:spLocks noGrp="1"/>
          </p:cNvSpPr>
          <p:nvPr>
            <p:ph idx="1"/>
          </p:nvPr>
        </p:nvSpPr>
        <p:spPr>
          <a:xfrm>
            <a:off x="838200" y="1825626"/>
            <a:ext cx="10515600" cy="845004"/>
          </a:xfrm>
        </p:spPr>
        <p:txBody>
          <a:bodyPr>
            <a:normAutofit lnSpcReduction="10000"/>
          </a:bodyPr>
          <a:lstStyle/>
          <a:p>
            <a:r>
              <a:rPr lang="en-US" dirty="0"/>
              <a:t>A Markov decision process (MDP) is an environment in which all states are Markov and defined as follows</a:t>
            </a:r>
            <a:endParaRPr lang="en-US" dirty="0">
              <a:effectLst/>
            </a:endParaRPr>
          </a:p>
        </p:txBody>
      </p:sp>
      <p:grpSp>
        <p:nvGrpSpPr>
          <p:cNvPr id="4" name="Group 3">
            <a:extLst>
              <a:ext uri="{FF2B5EF4-FFF2-40B4-BE49-F238E27FC236}">
                <a16:creationId xmlns:a16="http://schemas.microsoft.com/office/drawing/2014/main" id="{99CF8B91-CB5C-1E42-B835-3469AA4390B2}"/>
              </a:ext>
            </a:extLst>
          </p:cNvPr>
          <p:cNvGrpSpPr/>
          <p:nvPr/>
        </p:nvGrpSpPr>
        <p:grpSpPr>
          <a:xfrm>
            <a:off x="1215390" y="2969260"/>
            <a:ext cx="9761220" cy="2436222"/>
            <a:chOff x="1836420" y="5343279"/>
            <a:chExt cx="8519160" cy="2436222"/>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A98BC0F-7380-6C4B-AC6B-B36CB1B2B8B9}"/>
                    </a:ext>
                  </a:extLst>
                </p:cNvPr>
                <p:cNvSpPr/>
                <p:nvPr/>
              </p:nvSpPr>
              <p:spPr>
                <a:xfrm>
                  <a:off x="1836420" y="5720960"/>
                  <a:ext cx="8519160" cy="205854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latin typeface="Linux Libertine" panose="02000503000000000000" pitchFamily="2" charset="0"/>
                    </a:rPr>
                    <a:t>A Markov Process (or Markov Chain) is a 4-tuple </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&lt;</m:t>
                      </m:r>
                      <m:r>
                        <a:rPr lang="en-US" i="1" smtClean="0">
                          <a:solidFill>
                            <a:schemeClr val="tx1"/>
                          </a:solidFill>
                          <a:latin typeface="Cambria Math" panose="02040503050406030204" pitchFamily="18" charset="0"/>
                          <a:ea typeface="Cambria Math" panose="02040503050406030204" pitchFamily="18" charset="0"/>
                        </a:rPr>
                        <m:t>𝒮</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𝒜</m:t>
                      </m:r>
                      <m:r>
                        <a:rPr lang="en-US" b="0" i="1" smtClean="0">
                          <a:solidFill>
                            <a:schemeClr val="tx1"/>
                          </a:solidFill>
                          <a:latin typeface="Cambria Math" panose="02040503050406030204" pitchFamily="18" charset="0"/>
                          <a:ea typeface="Cambria Math" panose="02040503050406030204" pitchFamily="18" charset="0"/>
                        </a:rPr>
                        <m:t>,</m:t>
                      </m:r>
                      <m:r>
                        <a:rPr lang="en-US" i="1" dirty="0" smtClean="0">
                          <a:solidFill>
                            <a:srgbClr val="000000"/>
                          </a:solidFill>
                          <a:latin typeface="Cambria Math" panose="02040503050406030204" pitchFamily="18" charset="0"/>
                          <a:ea typeface="Cambria Math" panose="02040503050406030204" pitchFamily="18" charset="0"/>
                        </a:rPr>
                        <m:t>𝒫</m:t>
                      </m:r>
                      <m:r>
                        <a:rPr lang="en-US" b="0" i="1" dirty="0" smtClean="0">
                          <a:solidFill>
                            <a:srgbClr val="000000"/>
                          </a:solidFill>
                          <a:latin typeface="Cambria Math" panose="02040503050406030204" pitchFamily="18" charset="0"/>
                          <a:ea typeface="Cambria Math" panose="02040503050406030204" pitchFamily="18" charset="0"/>
                        </a:rPr>
                        <m:t>,</m:t>
                      </m:r>
                      <m:r>
                        <a:rPr lang="en-US" b="0" i="1" dirty="0" smtClean="0">
                          <a:solidFill>
                            <a:srgbClr val="000000"/>
                          </a:solidFill>
                          <a:latin typeface="Cambria Math" panose="02040503050406030204" pitchFamily="18" charset="0"/>
                          <a:ea typeface="Cambria Math" panose="02040503050406030204" pitchFamily="18" charset="0"/>
                        </a:rPr>
                        <m:t>ℛ</m:t>
                      </m:r>
                      <m:r>
                        <a:rPr lang="en-US" b="0" i="1" dirty="0" smtClean="0">
                          <a:solidFill>
                            <a:srgbClr val="000000"/>
                          </a:solidFill>
                          <a:latin typeface="Cambria Math" panose="02040503050406030204" pitchFamily="18" charset="0"/>
                          <a:ea typeface="Cambria Math" panose="02040503050406030204" pitchFamily="18" charset="0"/>
                        </a:rPr>
                        <m:t>, </m:t>
                      </m:r>
                      <m:r>
                        <a:rPr lang="el-GR" b="0" i="1" dirty="0" smtClean="0">
                          <a:solidFill>
                            <a:srgbClr val="000000"/>
                          </a:solidFill>
                          <a:latin typeface="Cambria Math" panose="02040503050406030204" pitchFamily="18" charset="0"/>
                          <a:ea typeface="Cambria Math" panose="02040503050406030204" pitchFamily="18" charset="0"/>
                        </a:rPr>
                        <m:t>𝛾</m:t>
                      </m:r>
                      <m:r>
                        <a:rPr lang="en-US" i="1" smtClean="0">
                          <a:solidFill>
                            <a:srgbClr val="000000"/>
                          </a:solidFill>
                          <a:latin typeface="Cambria Math" panose="02040503050406030204" pitchFamily="18" charset="0"/>
                          <a:ea typeface="Cambria Math" panose="02040503050406030204" pitchFamily="18" charset="0"/>
                        </a:rPr>
                        <m:t>&gt;</m:t>
                      </m:r>
                    </m:oMath>
                  </a14:m>
                  <a:endParaRPr lang="en-US" i="1" dirty="0">
                    <a:solidFill>
                      <a:srgbClr val="000000"/>
                    </a:solidFill>
                    <a:latin typeface="Linux Libertine" panose="02000503000000000000" pitchFamily="2" charset="0"/>
                    <a:ea typeface="Cambria Math" panose="02040503050406030204" pitchFamily="18" charset="0"/>
                  </a:endParaRPr>
                </a:p>
                <a:p>
                  <a:endParaRPr lang="en-US" i="1" dirty="0">
                    <a:solidFill>
                      <a:schemeClr val="tx1"/>
                    </a:solidFill>
                    <a:latin typeface="Linux Libertine" panose="02000503000000000000" pitchFamily="2" charset="0"/>
                  </a:endParaRPr>
                </a:p>
                <a:p>
                  <a:pPr marL="742950" lvl="1" indent="-285750">
                    <a:buFont typeface="Arial" panose="020B0604020202020204" pitchFamily="34" charset="0"/>
                    <a:buChar char="•"/>
                  </a:pP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𝒮</m:t>
                      </m:r>
                    </m:oMath>
                  </a14:m>
                  <a:r>
                    <a:rPr lang="en-US" dirty="0">
                      <a:solidFill>
                        <a:schemeClr val="tx1"/>
                      </a:solidFill>
                      <a:latin typeface="Linux Libertine" panose="02000503000000000000" pitchFamily="2" charset="0"/>
                    </a:rPr>
                    <a:t> is a (finite) set of states</a:t>
                  </a:r>
                </a:p>
                <a:p>
                  <a:pPr marL="742950" lvl="1" indent="-285750">
                    <a:buFont typeface="Arial" panose="020B0604020202020204" pitchFamily="34" charset="0"/>
                    <a:buChar char="•"/>
                  </a:pP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𝒜</m:t>
                      </m:r>
                    </m:oMath>
                  </a14:m>
                  <a:r>
                    <a:rPr lang="en-US" dirty="0">
                      <a:solidFill>
                        <a:schemeClr val="tx1"/>
                      </a:solidFill>
                      <a:latin typeface="Linux Libertine" panose="02000503000000000000" pitchFamily="2" charset="0"/>
                    </a:rPr>
                    <a:t> is a (finite) set of actions</a:t>
                  </a:r>
                </a:p>
                <a:p>
                  <a:pPr marL="742950" lvl="1" indent="-285750">
                    <a:buFont typeface="Arial" panose="020B0604020202020204" pitchFamily="34" charset="0"/>
                    <a:buChar char="•"/>
                  </a:pPr>
                  <a14:m>
                    <m:oMath xmlns:m="http://schemas.openxmlformats.org/officeDocument/2006/math">
                      <m:r>
                        <a:rPr lang="en-US" i="1" dirty="0">
                          <a:solidFill>
                            <a:srgbClr val="000000"/>
                          </a:solidFill>
                          <a:latin typeface="Cambria Math" panose="02040503050406030204" pitchFamily="18" charset="0"/>
                          <a:ea typeface="Cambria Math" panose="02040503050406030204" pitchFamily="18" charset="0"/>
                        </a:rPr>
                        <m:t>𝒫</m:t>
                      </m:r>
                    </m:oMath>
                  </a14:m>
                  <a:r>
                    <a:rPr lang="en-US" dirty="0">
                      <a:solidFill>
                        <a:schemeClr val="tx1"/>
                      </a:solidFill>
                      <a:latin typeface="Linux Libertine" panose="02000503000000000000" pitchFamily="2" charset="0"/>
                    </a:rPr>
                    <a:t> is a state transition matrix, i.e., </a:t>
                  </a:r>
                  <a14:m>
                    <m:oMath xmlns:m="http://schemas.openxmlformats.org/officeDocument/2006/math">
                      <m:sSubSup>
                        <m:sSubSupPr>
                          <m:ctrlPr>
                            <a:rPr lang="en-US" i="1" smtClean="0">
                              <a:solidFill>
                                <a:schemeClr val="tx1"/>
                              </a:solidFill>
                              <a:latin typeface="Cambria Math" panose="02040503050406030204" pitchFamily="18" charset="0"/>
                            </a:rPr>
                          </m:ctrlPr>
                        </m:sSubSupPr>
                        <m:e>
                          <m:r>
                            <a:rPr lang="en-US" i="1" dirty="0">
                              <a:solidFill>
                                <a:srgbClr val="000000"/>
                              </a:solidFill>
                              <a:latin typeface="Cambria Math" panose="02040503050406030204" pitchFamily="18" charset="0"/>
                              <a:ea typeface="Cambria Math" panose="02040503050406030204" pitchFamily="18" charset="0"/>
                            </a:rPr>
                            <m:t>𝒫</m:t>
                          </m:r>
                        </m:e>
                        <m:sub>
                          <m:r>
                            <a:rPr lang="en-US" b="0" i="1" smtClean="0">
                              <a:solidFill>
                                <a:schemeClr val="tx1"/>
                              </a:solidFill>
                              <a:latin typeface="Cambria Math" panose="02040503050406030204" pitchFamily="18" charset="0"/>
                            </a:rPr>
                            <m:t>𝑠</m:t>
                          </m:r>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𝑠</m:t>
                              </m:r>
                            </m:e>
                            <m:sup>
                              <m:r>
                                <a:rPr lang="en-US" b="0" i="1" smtClean="0">
                                  <a:solidFill>
                                    <a:schemeClr val="tx1"/>
                                  </a:solidFill>
                                  <a:latin typeface="Cambria Math" panose="02040503050406030204" pitchFamily="18" charset="0"/>
                                </a:rPr>
                                <m:t>′</m:t>
                              </m:r>
                            </m:sup>
                          </m:sSup>
                        </m:sub>
                        <m:sup>
                          <m:r>
                            <a:rPr lang="en-US" b="0" i="1" smtClean="0">
                              <a:solidFill>
                                <a:schemeClr val="tx1"/>
                              </a:solidFill>
                              <a:latin typeface="Cambria Math" panose="02040503050406030204" pitchFamily="18" charset="0"/>
                            </a:rPr>
                            <m:t>𝑎</m:t>
                          </m:r>
                        </m:sup>
                      </m:sSubSup>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ℙ</m:t>
                      </m:r>
                      <m:d>
                        <m:dPr>
                          <m:begChr m:val="["/>
                          <m:endChr m:val="|"/>
                          <m:ctrlPr>
                            <a:rPr lang="en-US" i="1">
                              <a:solidFill>
                                <a:schemeClr val="tx1"/>
                              </a:solidFill>
                              <a:latin typeface="Cambria Math" panose="02040503050406030204" pitchFamily="18" charset="0"/>
                              <a:ea typeface="Cambria Math" panose="02040503050406030204" pitchFamily="18" charset="0"/>
                            </a:rPr>
                          </m:ctrlPr>
                        </m:dPr>
                        <m:e>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𝑆</m:t>
                              </m:r>
                            </m:e>
                            <m:sub>
                              <m:r>
                                <a:rPr lang="en-US" i="1">
                                  <a:solidFill>
                                    <a:schemeClr val="tx1"/>
                                  </a:solidFill>
                                  <a:latin typeface="Cambria Math" panose="02040503050406030204" pitchFamily="18" charset="0"/>
                                  <a:ea typeface="Cambria Math" panose="02040503050406030204" pitchFamily="18" charset="0"/>
                                </a:rPr>
                                <m:t>𝑡</m:t>
                              </m:r>
                              <m:r>
                                <a:rPr lang="en-US" i="1">
                                  <a:solidFill>
                                    <a:schemeClr val="tx1"/>
                                  </a:solidFill>
                                  <a:latin typeface="Cambria Math" panose="02040503050406030204" pitchFamily="18" charset="0"/>
                                  <a:ea typeface="Cambria Math" panose="02040503050406030204" pitchFamily="18" charset="0"/>
                                </a:rPr>
                                <m:t>+1</m:t>
                              </m:r>
                            </m:sub>
                          </m:sSub>
                          <m:r>
                            <a:rPr lang="en-US" i="1">
                              <a:solidFill>
                                <a:schemeClr val="tx1"/>
                              </a:solidFill>
                              <a:latin typeface="Cambria Math" panose="02040503050406030204" pitchFamily="18" charset="0"/>
                              <a:ea typeface="Cambria Math" panose="02040503050406030204" pitchFamily="18" charset="0"/>
                            </a:rPr>
                            <m:t>=</m:t>
                          </m:r>
                          <m:sSup>
                            <m:sSupPr>
                              <m:ctrlPr>
                                <a:rPr lang="en-US" i="1">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𝑠</m:t>
                              </m:r>
                            </m:e>
                            <m:sup>
                              <m:r>
                                <a:rPr lang="en-US" i="1">
                                  <a:solidFill>
                                    <a:schemeClr val="tx1"/>
                                  </a:solidFill>
                                  <a:latin typeface="Cambria Math" panose="02040503050406030204" pitchFamily="18" charset="0"/>
                                  <a:ea typeface="Cambria Math" panose="02040503050406030204" pitchFamily="18" charset="0"/>
                                </a:rPr>
                                <m:t>′</m:t>
                              </m:r>
                            </m:sup>
                          </m:sSup>
                          <m:r>
                            <a:rPr lang="en-US" i="1">
                              <a:solidFill>
                                <a:schemeClr val="tx1"/>
                              </a:solidFill>
                              <a:latin typeface="Cambria Math" panose="02040503050406030204" pitchFamily="18" charset="0"/>
                              <a:ea typeface="Cambria Math" panose="02040503050406030204" pitchFamily="18" charset="0"/>
                            </a:rPr>
                            <m:t> </m:t>
                          </m:r>
                        </m:e>
                      </m:d>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𝑆</m:t>
                          </m:r>
                        </m:e>
                        <m:sub>
                          <m:r>
                            <a:rPr lang="en-US" i="1">
                              <a:solidFill>
                                <a:schemeClr val="tx1"/>
                              </a:solidFill>
                              <a:latin typeface="Cambria Math" panose="02040503050406030204" pitchFamily="18" charset="0"/>
                              <a:ea typeface="Cambria Math" panose="02040503050406030204" pitchFamily="18" charset="0"/>
                            </a:rPr>
                            <m:t>𝑡</m:t>
                          </m:r>
                        </m:sub>
                      </m:sSub>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𝑠</m:t>
                      </m:r>
                      <m:r>
                        <a:rPr lang="en-US" b="0" i="1" smtClean="0">
                          <a:solidFill>
                            <a:schemeClr val="tx1"/>
                          </a:solidFill>
                          <a:latin typeface="Cambria Math" panose="02040503050406030204" pitchFamily="18" charset="0"/>
                          <a:ea typeface="Cambria Math" panose="02040503050406030204" pitchFamily="18" charset="0"/>
                        </a:rPr>
                        <m:t>,  </m:t>
                      </m:r>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𝐴</m:t>
                          </m:r>
                        </m:e>
                        <m:sub>
                          <m:r>
                            <a:rPr lang="en-US" b="0" i="1" smtClean="0">
                              <a:solidFill>
                                <a:schemeClr val="tx1"/>
                              </a:solidFill>
                              <a:latin typeface="Cambria Math" panose="02040503050406030204" pitchFamily="18" charset="0"/>
                              <a:ea typeface="Cambria Math" panose="02040503050406030204" pitchFamily="18" charset="0"/>
                            </a:rPr>
                            <m:t>𝑡</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i="1">
                          <a:solidFill>
                            <a:schemeClr val="tx1"/>
                          </a:solidFill>
                          <a:latin typeface="Cambria Math" panose="02040503050406030204" pitchFamily="18" charset="0"/>
                          <a:ea typeface="Cambria Math" panose="02040503050406030204" pitchFamily="18" charset="0"/>
                        </a:rPr>
                        <m:t>]</m:t>
                      </m:r>
                    </m:oMath>
                  </a14:m>
                  <a:endParaRPr lang="el-GR" dirty="0">
                    <a:solidFill>
                      <a:schemeClr val="tx1"/>
                    </a:solidFill>
                    <a:latin typeface="Linux Libertine" panose="02000503000000000000" pitchFamily="2"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r>
                        <a:rPr lang="en-US" i="1" dirty="0" smtClean="0">
                          <a:solidFill>
                            <a:srgbClr val="000000"/>
                          </a:solidFill>
                          <a:latin typeface="Cambria Math" panose="02040503050406030204" pitchFamily="18" charset="0"/>
                          <a:ea typeface="Cambria Math" panose="02040503050406030204" pitchFamily="18" charset="0"/>
                        </a:rPr>
                        <m:t>ℛ</m:t>
                      </m:r>
                    </m:oMath>
                  </a14:m>
                  <a:r>
                    <a:rPr lang="el-GR" dirty="0">
                      <a:solidFill>
                        <a:srgbClr val="000000"/>
                      </a:solidFill>
                      <a:latin typeface="Linux Libertine" panose="02000503000000000000" pitchFamily="2" charset="0"/>
                    </a:rPr>
                    <a:t> </a:t>
                  </a:r>
                  <a:r>
                    <a:rPr lang="en-US" dirty="0">
                      <a:solidFill>
                        <a:srgbClr val="000000"/>
                      </a:solidFill>
                      <a:latin typeface="Linux Libertine" panose="02000503000000000000" pitchFamily="2" charset="0"/>
                    </a:rPr>
                    <a:t>is a reward function, </a:t>
                  </a:r>
                  <a14:m>
                    <m:oMath xmlns:m="http://schemas.openxmlformats.org/officeDocument/2006/math">
                      <m:sSubSup>
                        <m:sSubSupPr>
                          <m:ctrlPr>
                            <a:rPr lang="en-US" i="1" smtClean="0">
                              <a:solidFill>
                                <a:srgbClr val="000000"/>
                              </a:solidFill>
                              <a:latin typeface="Cambria Math" panose="02040503050406030204" pitchFamily="18" charset="0"/>
                            </a:rPr>
                          </m:ctrlPr>
                        </m:sSubSupPr>
                        <m:e>
                          <m:r>
                            <a:rPr lang="en-US" i="1" dirty="0">
                              <a:solidFill>
                                <a:srgbClr val="000000"/>
                              </a:solidFill>
                              <a:latin typeface="Cambria Math" panose="02040503050406030204" pitchFamily="18" charset="0"/>
                              <a:ea typeface="Cambria Math" panose="02040503050406030204" pitchFamily="18" charset="0"/>
                            </a:rPr>
                            <m:t>ℛ</m:t>
                          </m:r>
                        </m:e>
                        <m:sub>
                          <m:r>
                            <a:rPr lang="en-US" b="0" i="1" smtClean="0">
                              <a:solidFill>
                                <a:srgbClr val="000000"/>
                              </a:solidFill>
                              <a:latin typeface="Cambria Math" panose="02040503050406030204" pitchFamily="18" charset="0"/>
                            </a:rPr>
                            <m:t>𝑠</m:t>
                          </m:r>
                        </m:sub>
                        <m:sup>
                          <m:r>
                            <a:rPr lang="en-US" b="0" i="1" smtClean="0">
                              <a:solidFill>
                                <a:schemeClr val="tx1"/>
                              </a:solidFill>
                              <a:latin typeface="Cambria Math" panose="02040503050406030204" pitchFamily="18" charset="0"/>
                            </a:rPr>
                            <m:t>𝑎</m:t>
                          </m:r>
                        </m:sup>
                      </m:sSubSup>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𝔼</m:t>
                      </m:r>
                      <m:d>
                        <m:dPr>
                          <m:begChr m:val="["/>
                          <m:endChr m:val="|"/>
                          <m:ctrlPr>
                            <a:rPr lang="en-US" i="1">
                              <a:solidFill>
                                <a:srgbClr val="000000"/>
                              </a:solidFill>
                              <a:latin typeface="Cambria Math" panose="02040503050406030204" pitchFamily="18" charset="0"/>
                              <a:ea typeface="Cambria Math" panose="02040503050406030204" pitchFamily="18" charset="0"/>
                            </a:rPr>
                          </m:ctrlPr>
                        </m:dPr>
                        <m:e>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𝑅</m:t>
                              </m:r>
                            </m:e>
                            <m:sub>
                              <m:r>
                                <a:rPr lang="en-US" i="1">
                                  <a:solidFill>
                                    <a:srgbClr val="000000"/>
                                  </a:solidFill>
                                  <a:latin typeface="Cambria Math" panose="02040503050406030204" pitchFamily="18" charset="0"/>
                                  <a:ea typeface="Cambria Math" panose="02040503050406030204" pitchFamily="18" charset="0"/>
                                </a:rPr>
                                <m:t>𝑡</m:t>
                              </m:r>
                              <m:r>
                                <a:rPr lang="en-US" i="1">
                                  <a:solidFill>
                                    <a:srgbClr val="000000"/>
                                  </a:solidFill>
                                  <a:latin typeface="Cambria Math" panose="02040503050406030204" pitchFamily="18" charset="0"/>
                                  <a:ea typeface="Cambria Math" panose="02040503050406030204" pitchFamily="18" charset="0"/>
                                </a:rPr>
                                <m:t>+1</m:t>
                              </m:r>
                            </m:sub>
                          </m:sSub>
                          <m:r>
                            <a:rPr lang="en-US" i="1">
                              <a:solidFill>
                                <a:srgbClr val="000000"/>
                              </a:solidFill>
                              <a:latin typeface="Cambria Math" panose="02040503050406030204" pitchFamily="18" charset="0"/>
                              <a:ea typeface="Cambria Math" panose="02040503050406030204" pitchFamily="18" charset="0"/>
                            </a:rPr>
                            <m:t> </m:t>
                          </m:r>
                        </m:e>
                      </m:d>
                      <m:r>
                        <a:rPr lang="en-US" i="1">
                          <a:solidFill>
                            <a:srgbClr val="000000"/>
                          </a:solidFill>
                          <a:latin typeface="Cambria Math" panose="02040503050406030204" pitchFamily="18" charset="0"/>
                          <a:ea typeface="Cambria Math" panose="02040503050406030204" pitchFamily="18" charset="0"/>
                        </a:rPr>
                        <m:t> </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𝑆</m:t>
                          </m:r>
                        </m:e>
                        <m:sub>
                          <m:r>
                            <a:rPr lang="en-US" i="1">
                              <a:solidFill>
                                <a:srgbClr val="000000"/>
                              </a:solidFill>
                              <a:latin typeface="Cambria Math" panose="02040503050406030204" pitchFamily="18" charset="0"/>
                              <a:ea typeface="Cambria Math" panose="02040503050406030204" pitchFamily="18" charset="0"/>
                            </a:rPr>
                            <m:t>𝑡</m:t>
                          </m:r>
                        </m:sub>
                      </m:sSub>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𝑠</m:t>
                      </m:r>
                      <m:r>
                        <a:rPr lang="en-US" i="1">
                          <a:solidFill>
                            <a:schemeClr val="tx1"/>
                          </a:solidFill>
                          <a:latin typeface="Cambria Math" panose="02040503050406030204" pitchFamily="18" charset="0"/>
                          <a:ea typeface="Cambria Math" panose="02040503050406030204" pitchFamily="18" charset="0"/>
                        </a:rPr>
                        <m:t>,  </m:t>
                      </m:r>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𝐴</m:t>
                          </m:r>
                        </m:e>
                        <m:sub>
                          <m:r>
                            <a:rPr lang="en-US" i="1">
                              <a:solidFill>
                                <a:schemeClr val="tx1"/>
                              </a:solidFill>
                              <a:latin typeface="Cambria Math" panose="02040503050406030204" pitchFamily="18" charset="0"/>
                              <a:ea typeface="Cambria Math" panose="02040503050406030204" pitchFamily="18" charset="0"/>
                            </a:rPr>
                            <m:t>𝑡</m:t>
                          </m:r>
                        </m:sub>
                      </m:sSub>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𝑎</m:t>
                      </m:r>
                      <m:r>
                        <a:rPr lang="en-US" i="1">
                          <a:solidFill>
                            <a:srgbClr val="000000"/>
                          </a:solidFill>
                          <a:latin typeface="Cambria Math" panose="02040503050406030204" pitchFamily="18" charset="0"/>
                          <a:ea typeface="Cambria Math" panose="02040503050406030204" pitchFamily="18" charset="0"/>
                        </a:rPr>
                        <m:t>]</m:t>
                      </m:r>
                    </m:oMath>
                  </a14:m>
                  <a:endParaRPr lang="en-US" dirty="0">
                    <a:solidFill>
                      <a:srgbClr val="000000"/>
                    </a:solidFill>
                    <a:latin typeface="Linux Libertine" panose="02000503000000000000" pitchFamily="2" charset="0"/>
                  </a:endParaRPr>
                </a:p>
                <a:p>
                  <a:pPr marL="742950" lvl="1" indent="-285750">
                    <a:buFont typeface="Arial" panose="020B0604020202020204" pitchFamily="34" charset="0"/>
                    <a:buChar char="•"/>
                  </a:pPr>
                  <a:r>
                    <a:rPr lang="el-GR" dirty="0">
                      <a:solidFill>
                        <a:srgbClr val="000000"/>
                      </a:solidFill>
                      <a:latin typeface="Linux Libertine" panose="02000503000000000000" pitchFamily="2" charset="0"/>
                    </a:rPr>
                    <a:t>γ </a:t>
                  </a:r>
                  <a:r>
                    <a:rPr lang="en-US" dirty="0">
                      <a:solidFill>
                        <a:srgbClr val="000000"/>
                      </a:solidFill>
                      <a:latin typeface="Linux Libertine" panose="02000503000000000000" pitchFamily="2" charset="0"/>
                    </a:rPr>
                    <a:t>is a discount factor, </a:t>
                  </a:r>
                  <a14:m>
                    <m:oMath xmlns:m="http://schemas.openxmlformats.org/officeDocument/2006/math">
                      <m:r>
                        <a:rPr lang="el-GR" b="0" i="1" smtClean="0">
                          <a:solidFill>
                            <a:srgbClr val="000000"/>
                          </a:solidFill>
                          <a:latin typeface="Cambria Math" panose="02040503050406030204" pitchFamily="18" charset="0"/>
                        </a:rPr>
                        <m:t>𝛾</m:t>
                      </m:r>
                      <m:r>
                        <a:rPr lang="el-GR" b="0" i="1" smtClean="0">
                          <a:solidFill>
                            <a:srgbClr val="000000"/>
                          </a:solidFill>
                          <a:latin typeface="Cambria Math" panose="02040503050406030204" pitchFamily="18" charset="0"/>
                        </a:rPr>
                        <m:t> ∈[0, 1]</m:t>
                      </m:r>
                    </m:oMath>
                  </a14:m>
                  <a:endParaRPr lang="en-US" dirty="0">
                    <a:solidFill>
                      <a:srgbClr val="000000"/>
                    </a:solidFill>
                    <a:latin typeface="Linux Libertine" panose="02000503000000000000" pitchFamily="2" charset="0"/>
                  </a:endParaRPr>
                </a:p>
                <a:p>
                  <a:pPr marL="285750" indent="-285750">
                    <a:buFont typeface="Arial" panose="020B0604020202020204" pitchFamily="34" charset="0"/>
                    <a:buChar char="•"/>
                  </a:pPr>
                  <a:endParaRPr lang="en-US" dirty="0">
                    <a:solidFill>
                      <a:schemeClr val="tx1"/>
                    </a:solidFill>
                    <a:latin typeface="Linux Libertine" panose="02000503000000000000" pitchFamily="2" charset="0"/>
                  </a:endParaRPr>
                </a:p>
              </p:txBody>
            </p:sp>
          </mc:Choice>
          <mc:Fallback xmlns="">
            <p:sp>
              <p:nvSpPr>
                <p:cNvPr id="5" name="Rectangle 4">
                  <a:extLst>
                    <a:ext uri="{FF2B5EF4-FFF2-40B4-BE49-F238E27FC236}">
                      <a16:creationId xmlns:a16="http://schemas.microsoft.com/office/drawing/2014/main" id="{AA98BC0F-7380-6C4B-AC6B-B36CB1B2B8B9}"/>
                    </a:ext>
                  </a:extLst>
                </p:cNvPr>
                <p:cNvSpPr>
                  <a:spLocks noRot="1" noChangeAspect="1" noMove="1" noResize="1" noEditPoints="1" noAdjustHandles="1" noChangeArrowheads="1" noChangeShapeType="1" noTextEdit="1"/>
                </p:cNvSpPr>
                <p:nvPr/>
              </p:nvSpPr>
              <p:spPr>
                <a:xfrm>
                  <a:off x="1836420" y="5720960"/>
                  <a:ext cx="8519160" cy="2058541"/>
                </a:xfrm>
                <a:prstGeom prst="rect">
                  <a:avLst/>
                </a:prstGeom>
                <a:blipFill>
                  <a:blip r:embed="rId2"/>
                  <a:stretch>
                    <a:fillRect l="-499" t="-1775" b="-3254"/>
                  </a:stretch>
                </a:blipFill>
                <a:ln>
                  <a:noFill/>
                </a:ln>
              </p:spPr>
              <p:txBody>
                <a:bodyPr/>
                <a:lstStyle/>
                <a:p>
                  <a:r>
                    <a:rPr lang="it-IT">
                      <a:noFill/>
                    </a:rPr>
                    <a:t> </a:t>
                  </a:r>
                </a:p>
              </p:txBody>
            </p:sp>
          </mc:Fallback>
        </mc:AlternateContent>
        <p:sp>
          <p:nvSpPr>
            <p:cNvPr id="6" name="Rectangle 5">
              <a:extLst>
                <a:ext uri="{FF2B5EF4-FFF2-40B4-BE49-F238E27FC236}">
                  <a16:creationId xmlns:a16="http://schemas.microsoft.com/office/drawing/2014/main" id="{73EA9D8D-8433-E745-AF45-A42445C55979}"/>
                </a:ext>
              </a:extLst>
            </p:cNvPr>
            <p:cNvSpPr/>
            <p:nvPr/>
          </p:nvSpPr>
          <p:spPr>
            <a:xfrm>
              <a:off x="1836420" y="5343279"/>
              <a:ext cx="8519160" cy="3776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latin typeface="Linux Libertine" panose="02000503000000000000" pitchFamily="2" charset="0"/>
                </a:rPr>
                <a:t>Definition</a:t>
              </a:r>
              <a:endParaRPr lang="en-FR" dirty="0">
                <a:solidFill>
                  <a:schemeClr val="bg1"/>
                </a:solidFill>
                <a:latin typeface="Linux Libertine" panose="02000503000000000000" pitchFamily="2" charset="0"/>
              </a:endParaRPr>
            </a:p>
          </p:txBody>
        </p:sp>
      </p:grpSp>
      <p:sp>
        <p:nvSpPr>
          <p:cNvPr id="7" name="Footer Placeholder 2">
            <a:extLst>
              <a:ext uri="{FF2B5EF4-FFF2-40B4-BE49-F238E27FC236}">
                <a16:creationId xmlns:a16="http://schemas.microsoft.com/office/drawing/2014/main" id="{0E0D9706-8415-B30A-6686-3FC350453D0C}"/>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8" name="Footer Placeholder 3">
            <a:extLst>
              <a:ext uri="{FF2B5EF4-FFF2-40B4-BE49-F238E27FC236}">
                <a16:creationId xmlns:a16="http://schemas.microsoft.com/office/drawing/2014/main" id="{6CF286AC-36A9-FDB3-523B-DC93245C0FC4}"/>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
        <p:nvSpPr>
          <p:cNvPr id="9" name="Slide Number Placeholder 4">
            <a:extLst>
              <a:ext uri="{FF2B5EF4-FFF2-40B4-BE49-F238E27FC236}">
                <a16:creationId xmlns:a16="http://schemas.microsoft.com/office/drawing/2014/main" id="{ACE5C9A7-8430-5DC7-43AD-6BB36C9E7961}"/>
              </a:ext>
            </a:extLst>
          </p:cNvPr>
          <p:cNvSpPr>
            <a:spLocks noGrp="1"/>
          </p:cNvSpPr>
          <p:nvPr>
            <p:ph type="sldNum" sz="quarter" idx="12"/>
          </p:nvPr>
        </p:nvSpPr>
        <p:spPr>
          <a:xfrm>
            <a:off x="9445485" y="6485557"/>
            <a:ext cx="2743200" cy="365125"/>
          </a:xfrm>
        </p:spPr>
        <p:txBody>
          <a:bodyPr/>
          <a:lstStyle/>
          <a:p>
            <a:fld id="{6C21EA8E-8BBA-427F-8E76-5AE09ACA2473}" type="slidenum">
              <a:rPr lang="en-GB" smtClean="0"/>
              <a:t>24</a:t>
            </a:fld>
            <a:endParaRPr lang="en-GB" dirty="0"/>
          </a:p>
        </p:txBody>
      </p:sp>
    </p:spTree>
    <p:extLst>
      <p:ext uri="{BB962C8B-B14F-4D97-AF65-F5344CB8AC3E}">
        <p14:creationId xmlns:p14="http://schemas.microsoft.com/office/powerpoint/2010/main" val="22988469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DABBA-92E4-5B42-9ABD-556306E8B51E}"/>
              </a:ext>
            </a:extLst>
          </p:cNvPr>
          <p:cNvSpPr>
            <a:spLocks noGrp="1"/>
          </p:cNvSpPr>
          <p:nvPr>
            <p:ph type="title"/>
          </p:nvPr>
        </p:nvSpPr>
        <p:spPr/>
        <p:txBody>
          <a:bodyPr/>
          <a:lstStyle/>
          <a:p>
            <a:r>
              <a:rPr lang="en-US" dirty="0"/>
              <a:t>State Transition Matrix </a:t>
            </a:r>
            <a:endParaRPr lang="en-FR"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318BB46-8660-F241-B339-8ACB237C26C7}"/>
                  </a:ext>
                </a:extLst>
              </p:cNvPr>
              <p:cNvSpPr>
                <a:spLocks noGrp="1"/>
              </p:cNvSpPr>
              <p:nvPr>
                <p:ph idx="1"/>
              </p:nvPr>
            </p:nvSpPr>
            <p:spPr>
              <a:xfrm>
                <a:off x="838200" y="1825625"/>
                <a:ext cx="10515600" cy="4583564"/>
              </a:xfrm>
            </p:spPr>
            <p:txBody>
              <a:bodyPr>
                <a:normAutofit fontScale="92500" lnSpcReduction="10000"/>
              </a:bodyPr>
              <a:lstStyle/>
              <a:p>
                <a:r>
                  <a:rPr lang="en-US" dirty="0"/>
                  <a:t>For a Markov state s, an action a, and a successor state s′, the state transition probability is defined by </a:t>
                </a:r>
              </a:p>
              <a:p>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i="1" smtClean="0">
                              <a:solidFill>
                                <a:srgbClr val="545050"/>
                              </a:solidFill>
                              <a:latin typeface="Cambria Math" panose="02040503050406030204" pitchFamily="18" charset="0"/>
                              <a:ea typeface="Cambria Math" panose="02040503050406030204" pitchFamily="18" charset="0"/>
                            </a:rPr>
                          </m:ctrlPr>
                        </m:sSubSupPr>
                        <m:e>
                          <m:r>
                            <a:rPr lang="en-US" i="1" dirty="0">
                              <a:solidFill>
                                <a:srgbClr val="545050"/>
                              </a:solidFill>
                              <a:latin typeface="Cambria Math" panose="02040503050406030204" pitchFamily="18" charset="0"/>
                              <a:ea typeface="Cambria Math" panose="02040503050406030204" pitchFamily="18" charset="0"/>
                            </a:rPr>
                            <m:t>𝒫</m:t>
                          </m:r>
                        </m:e>
                        <m:sub>
                          <m:r>
                            <a:rPr lang="en-US" i="1">
                              <a:solidFill>
                                <a:srgbClr val="545050"/>
                              </a:solidFill>
                              <a:latin typeface="Cambria Math" panose="02040503050406030204" pitchFamily="18" charset="0"/>
                              <a:ea typeface="Cambria Math" panose="02040503050406030204" pitchFamily="18" charset="0"/>
                            </a:rPr>
                            <m:t>𝑠</m:t>
                          </m:r>
                          <m:sSup>
                            <m:sSupPr>
                              <m:ctrlPr>
                                <a:rPr lang="en-US" i="1">
                                  <a:solidFill>
                                    <a:srgbClr val="545050"/>
                                  </a:solidFill>
                                  <a:latin typeface="Cambria Math" panose="02040503050406030204" pitchFamily="18" charset="0"/>
                                  <a:ea typeface="Cambria Math" panose="02040503050406030204" pitchFamily="18" charset="0"/>
                                </a:rPr>
                              </m:ctrlPr>
                            </m:sSupPr>
                            <m:e>
                              <m:r>
                                <a:rPr lang="en-US" i="1">
                                  <a:solidFill>
                                    <a:srgbClr val="545050"/>
                                  </a:solidFill>
                                  <a:latin typeface="Cambria Math" panose="02040503050406030204" pitchFamily="18" charset="0"/>
                                  <a:ea typeface="Cambria Math" panose="02040503050406030204" pitchFamily="18" charset="0"/>
                                </a:rPr>
                                <m:t>𝑠</m:t>
                              </m:r>
                            </m:e>
                            <m:sup>
                              <m:r>
                                <a:rPr lang="en-US" i="1">
                                  <a:solidFill>
                                    <a:srgbClr val="545050"/>
                                  </a:solidFill>
                                  <a:latin typeface="Cambria Math" panose="02040503050406030204" pitchFamily="18" charset="0"/>
                                  <a:ea typeface="Cambria Math" panose="02040503050406030204" pitchFamily="18" charset="0"/>
                                </a:rPr>
                                <m:t>′</m:t>
                              </m:r>
                            </m:sup>
                          </m:sSup>
                        </m:sub>
                        <m:sup>
                          <m:r>
                            <a:rPr lang="en-US" i="1">
                              <a:solidFill>
                                <a:srgbClr val="545050"/>
                              </a:solidFill>
                              <a:latin typeface="Cambria Math" panose="02040503050406030204" pitchFamily="18" charset="0"/>
                              <a:ea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𝑠</m:t>
                              </m:r>
                            </m:e>
                            <m:sup>
                              <m:r>
                                <a:rPr lang="en-US" i="1">
                                  <a:latin typeface="Cambria Math" panose="02040503050406030204" pitchFamily="18" charset="0"/>
                                  <a:ea typeface="Cambria Math" panose="02040503050406030204" pitchFamily="18" charset="0"/>
                                </a:rPr>
                                <m:t>′</m:t>
                              </m:r>
                            </m:sup>
                          </m:sSup>
                          <m:r>
                            <a:rPr lang="en-US" i="1">
                              <a:latin typeface="Cambria Math" panose="02040503050406030204" pitchFamily="18" charset="0"/>
                              <a:ea typeface="Cambria Math" panose="02040503050406030204" pitchFamily="18" charset="0"/>
                            </a:rPr>
                            <m:t> </m:t>
                          </m:r>
                        </m:e>
                      </m:d>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it-IT" i="1">
                          <a:latin typeface="Cambria Math" panose="02040503050406030204" pitchFamily="18" charset="0"/>
                          <a:ea typeface="Cambria Math" panose="02040503050406030204" pitchFamily="18" charset="0"/>
                        </a:rPr>
                        <m:t>,</m:t>
                      </m:r>
                      <m:r>
                        <a:rPr lang="it-IT" i="1">
                          <a:latin typeface="Cambria Math" panose="02040503050406030204" pitchFamily="18" charset="0"/>
                          <a:ea typeface="Cambria Math" panose="02040503050406030204" pitchFamily="18" charset="0"/>
                        </a:rPr>
                        <m:t>𝐴𝑡</m:t>
                      </m:r>
                      <m:r>
                        <a:rPr lang="it-IT" i="1">
                          <a:latin typeface="Cambria Math" panose="02040503050406030204" pitchFamily="18" charset="0"/>
                          <a:ea typeface="Cambria Math" panose="02040503050406030204" pitchFamily="18" charset="0"/>
                        </a:rPr>
                        <m:t>=</m:t>
                      </m:r>
                      <m:r>
                        <a:rPr lang="it-IT"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m:t>
                      </m:r>
                    </m:oMath>
                  </m:oMathPara>
                </a14:m>
                <a:endParaRPr lang="en-US" dirty="0">
                  <a:ea typeface="Cambria Math" panose="02040503050406030204" pitchFamily="18" charset="0"/>
                </a:endParaRPr>
              </a:p>
              <a:p>
                <a:pPr marL="0" indent="0">
                  <a:buNone/>
                </a:pPr>
                <a:endParaRPr lang="en-FR" dirty="0"/>
              </a:p>
              <a:p>
                <a:r>
                  <a:rPr lang="en-US" dirty="0"/>
                  <a:t>A State transition matrix </a:t>
                </a:r>
                <a14:m>
                  <m:oMath xmlns:m="http://schemas.openxmlformats.org/officeDocument/2006/math">
                    <m:r>
                      <a:rPr lang="en-US" i="1" dirty="0">
                        <a:latin typeface="Cambria Math" panose="02040503050406030204" pitchFamily="18" charset="0"/>
                        <a:ea typeface="Cambria Math" panose="02040503050406030204" pitchFamily="18" charset="0"/>
                      </a:rPr>
                      <m:t>𝒫</m:t>
                    </m:r>
                  </m:oMath>
                </a14:m>
                <a:r>
                  <a:rPr lang="en-US" dirty="0"/>
                  <a:t> can also be defined that holds the transition probabilities from all state-action couples (s, a) to all successor states s′ </a:t>
                </a:r>
              </a:p>
              <a:p>
                <a:pPr marL="0"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ea typeface="Cambria Math" panose="02040503050406030204" pitchFamily="18" charset="0"/>
                        </a:rPr>
                        <m:t>𝒫</m:t>
                      </m:r>
                      <m:r>
                        <a:rPr lang="en-US" b="0" i="1" dirty="0" smtClean="0">
                          <a:latin typeface="Cambria Math" panose="02040503050406030204" pitchFamily="18" charset="0"/>
                          <a:ea typeface="Cambria Math" panose="02040503050406030204" pitchFamily="18" charset="0"/>
                        </a:rPr>
                        <m:t>= </m:t>
                      </m:r>
                      <m:d>
                        <m:dPr>
                          <m:begChr m:val="["/>
                          <m:endChr m:val="]"/>
                          <m:ctrlPr>
                            <a:rPr lang="en-US" b="0" i="1" dirty="0" smtClean="0">
                              <a:latin typeface="Cambria Math" panose="02040503050406030204" pitchFamily="18" charset="0"/>
                              <a:ea typeface="Cambria Math" panose="02040503050406030204" pitchFamily="18" charset="0"/>
                            </a:rPr>
                          </m:ctrlPr>
                        </m:dPr>
                        <m:e>
                          <m:m>
                            <m:mPr>
                              <m:mcs>
                                <m:mc>
                                  <m:mcPr>
                                    <m:count m:val="3"/>
                                    <m:mcJc m:val="center"/>
                                  </m:mcPr>
                                </m:mc>
                              </m:mcs>
                              <m:ctrlPr>
                                <a:rPr lang="en-US" b="0" i="1" dirty="0" smtClean="0">
                                  <a:latin typeface="Cambria Math" panose="02040503050406030204" pitchFamily="18" charset="0"/>
                                  <a:ea typeface="Cambria Math" panose="02040503050406030204" pitchFamily="18" charset="0"/>
                                </a:rPr>
                              </m:ctrlPr>
                            </m:mPr>
                            <m:mr>
                              <m:e>
                                <m:sSub>
                                  <m:sSubPr>
                                    <m:ctrlPr>
                                      <a:rPr lang="en-US" b="0" i="1" dirty="0" smtClean="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𝒫</m:t>
                                    </m:r>
                                  </m:e>
                                  <m:sub>
                                    <m:r>
                                      <a:rPr lang="en-US" b="0" i="1" dirty="0" smtClean="0">
                                        <a:latin typeface="Cambria Math" panose="02040503050406030204" pitchFamily="18" charset="0"/>
                                        <a:ea typeface="Cambria Math" panose="02040503050406030204" pitchFamily="18" charset="0"/>
                                      </a:rPr>
                                      <m:t>11</m:t>
                                    </m:r>
                                  </m:sub>
                                </m:sSub>
                              </m:e>
                              <m:e>
                                <m:r>
                                  <a:rPr lang="en-US" b="0" i="1" dirty="0" smtClean="0">
                                    <a:latin typeface="Cambria Math" panose="02040503050406030204" pitchFamily="18" charset="0"/>
                                    <a:ea typeface="Cambria Math" panose="02040503050406030204" pitchFamily="18" charset="0"/>
                                  </a:rPr>
                                  <m:t>⋯</m:t>
                                </m:r>
                              </m:e>
                              <m:e>
                                <m:sSub>
                                  <m:sSubPr>
                                    <m:ctrlPr>
                                      <a:rPr lang="en-US" i="1" dirty="0" smtClean="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𝒫</m:t>
                                    </m:r>
                                  </m:e>
                                  <m:sub>
                                    <m:r>
                                      <a:rPr lang="en-US" i="1" dirty="0">
                                        <a:latin typeface="Cambria Math" panose="02040503050406030204" pitchFamily="18" charset="0"/>
                                        <a:ea typeface="Cambria Math" panose="02040503050406030204" pitchFamily="18" charset="0"/>
                                      </a:rPr>
                                      <m:t>1</m:t>
                                    </m:r>
                                    <m:r>
                                      <a:rPr lang="en-US" b="0" i="1" dirty="0" smtClean="0">
                                        <a:latin typeface="Cambria Math" panose="02040503050406030204" pitchFamily="18" charset="0"/>
                                        <a:ea typeface="Cambria Math" panose="02040503050406030204" pitchFamily="18" charset="0"/>
                                      </a:rPr>
                                      <m:t>𝑛</m:t>
                                    </m:r>
                                  </m:sub>
                                </m:sSub>
                              </m:e>
                            </m:mr>
                            <m:mr>
                              <m:e>
                                <m:r>
                                  <a:rPr lang="en-US" b="0" i="1" dirty="0" smtClean="0">
                                    <a:latin typeface="Cambria Math" panose="02040503050406030204" pitchFamily="18" charset="0"/>
                                    <a:ea typeface="Cambria Math" panose="02040503050406030204" pitchFamily="18" charset="0"/>
                                  </a:rPr>
                                  <m:t>⋮</m:t>
                                </m:r>
                              </m:e>
                              <m:e>
                                <m:r>
                                  <a:rPr lang="en-US" b="0" i="1" dirty="0" smtClean="0">
                                    <a:latin typeface="Cambria Math" panose="02040503050406030204" pitchFamily="18" charset="0"/>
                                    <a:ea typeface="Cambria Math" panose="02040503050406030204" pitchFamily="18" charset="0"/>
                                  </a:rPr>
                                  <m:t>⋱</m:t>
                                </m:r>
                              </m:e>
                              <m:e>
                                <m:r>
                                  <a:rPr lang="en-US" b="0" i="1" dirty="0" smtClean="0">
                                    <a:latin typeface="Cambria Math" panose="02040503050406030204" pitchFamily="18" charset="0"/>
                                    <a:ea typeface="Cambria Math" panose="02040503050406030204" pitchFamily="18" charset="0"/>
                                  </a:rPr>
                                  <m:t>⋮</m:t>
                                </m:r>
                              </m:e>
                            </m:mr>
                            <m:m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𝒫</m:t>
                                    </m:r>
                                  </m:e>
                                  <m:sub>
                                    <m:r>
                                      <a:rPr lang="en-US" b="0" i="1" dirty="0" smtClean="0">
                                        <a:latin typeface="Cambria Math" panose="02040503050406030204" pitchFamily="18" charset="0"/>
                                        <a:ea typeface="Cambria Math" panose="02040503050406030204" pitchFamily="18" charset="0"/>
                                      </a:rPr>
                                      <m:t>𝑛</m:t>
                                    </m:r>
                                    <m:r>
                                      <a:rPr lang="en-US" i="1" dirty="0">
                                        <a:latin typeface="Cambria Math" panose="02040503050406030204" pitchFamily="18" charset="0"/>
                                        <a:ea typeface="Cambria Math" panose="02040503050406030204" pitchFamily="18" charset="0"/>
                                      </a:rPr>
                                      <m:t>1</m:t>
                                    </m:r>
                                  </m:sub>
                                </m:sSub>
                              </m:e>
                              <m:e>
                                <m:r>
                                  <a:rPr lang="en-US" b="0" i="1" dirty="0" smtClean="0">
                                    <a:latin typeface="Cambria Math" panose="02040503050406030204" pitchFamily="18" charset="0"/>
                                    <a:ea typeface="Cambria Math" panose="02040503050406030204" pitchFamily="18" charset="0"/>
                                  </a:rPr>
                                  <m:t>⋯</m:t>
                                </m:r>
                              </m:e>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𝒫</m:t>
                                    </m:r>
                                  </m:e>
                                  <m:sub>
                                    <m:r>
                                      <a:rPr lang="en-US" b="0" i="1" dirty="0" smtClean="0">
                                        <a:latin typeface="Cambria Math" panose="02040503050406030204" pitchFamily="18" charset="0"/>
                                        <a:ea typeface="Cambria Math" panose="02040503050406030204" pitchFamily="18" charset="0"/>
                                      </a:rPr>
                                      <m:t>𝑛𝑛</m:t>
                                    </m:r>
                                  </m:sub>
                                </m:sSub>
                              </m:e>
                            </m:mr>
                          </m:m>
                        </m:e>
                      </m:d>
                    </m:oMath>
                  </m:oMathPara>
                </a14:m>
                <a:endParaRPr lang="en-US" dirty="0"/>
              </a:p>
              <a:p>
                <a:pPr marL="0" indent="0">
                  <a:buNone/>
                </a:pPr>
                <a:r>
                  <a:rPr lang="en-US" dirty="0"/>
                  <a:t>each row of the matrix sums to 1. </a:t>
                </a:r>
              </a:p>
              <a:p>
                <a:endParaRPr lang="en-FR" dirty="0"/>
              </a:p>
            </p:txBody>
          </p:sp>
        </mc:Choice>
        <mc:Fallback>
          <p:sp>
            <p:nvSpPr>
              <p:cNvPr id="3" name="Content Placeholder 2">
                <a:extLst>
                  <a:ext uri="{FF2B5EF4-FFF2-40B4-BE49-F238E27FC236}">
                    <a16:creationId xmlns:a16="http://schemas.microsoft.com/office/drawing/2014/main" id="{3318BB46-8660-F241-B339-8ACB237C26C7}"/>
                  </a:ext>
                </a:extLst>
              </p:cNvPr>
              <p:cNvSpPr>
                <a:spLocks noGrp="1" noRot="1" noChangeAspect="1" noMove="1" noResize="1" noEditPoints="1" noAdjustHandles="1" noChangeArrowheads="1" noChangeShapeType="1" noTextEdit="1"/>
              </p:cNvSpPr>
              <p:nvPr>
                <p:ph idx="1"/>
              </p:nvPr>
            </p:nvSpPr>
            <p:spPr>
              <a:xfrm>
                <a:off x="838200" y="1825625"/>
                <a:ext cx="10515600" cy="4583564"/>
              </a:xfrm>
              <a:blipFill>
                <a:blip r:embed="rId2"/>
                <a:stretch>
                  <a:fillRect l="-1101" t="-2793"/>
                </a:stretch>
              </a:blipFill>
            </p:spPr>
            <p:txBody>
              <a:bodyPr/>
              <a:lstStyle/>
              <a:p>
                <a:r>
                  <a:rPr lang="it-IT">
                    <a:noFill/>
                  </a:rPr>
                  <a:t> </a:t>
                </a:r>
              </a:p>
            </p:txBody>
          </p:sp>
        </mc:Fallback>
      </mc:AlternateContent>
      <p:sp>
        <p:nvSpPr>
          <p:cNvPr id="4" name="Footer Placeholder 2">
            <a:extLst>
              <a:ext uri="{FF2B5EF4-FFF2-40B4-BE49-F238E27FC236}">
                <a16:creationId xmlns:a16="http://schemas.microsoft.com/office/drawing/2014/main" id="{9B6CBBA8-EA47-869F-A512-74601071C79B}"/>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5" name="Footer Placeholder 3">
            <a:extLst>
              <a:ext uri="{FF2B5EF4-FFF2-40B4-BE49-F238E27FC236}">
                <a16:creationId xmlns:a16="http://schemas.microsoft.com/office/drawing/2014/main" id="{77B90B87-EE7D-30B5-4A07-15176F29FBD6}"/>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
        <p:nvSpPr>
          <p:cNvPr id="6" name="Slide Number Placeholder 4">
            <a:extLst>
              <a:ext uri="{FF2B5EF4-FFF2-40B4-BE49-F238E27FC236}">
                <a16:creationId xmlns:a16="http://schemas.microsoft.com/office/drawing/2014/main" id="{2CAB53B3-2F67-8B40-AA36-1BE0D08B5EDD}"/>
              </a:ext>
            </a:extLst>
          </p:cNvPr>
          <p:cNvSpPr>
            <a:spLocks noGrp="1"/>
          </p:cNvSpPr>
          <p:nvPr>
            <p:ph type="sldNum" sz="quarter" idx="12"/>
          </p:nvPr>
        </p:nvSpPr>
        <p:spPr>
          <a:xfrm>
            <a:off x="9445485" y="6485557"/>
            <a:ext cx="2743200" cy="365125"/>
          </a:xfrm>
        </p:spPr>
        <p:txBody>
          <a:bodyPr/>
          <a:lstStyle/>
          <a:p>
            <a:fld id="{6C21EA8E-8BBA-427F-8E76-5AE09ACA2473}" type="slidenum">
              <a:rPr lang="en-GB" smtClean="0"/>
              <a:t>25</a:t>
            </a:fld>
            <a:endParaRPr lang="en-GB" dirty="0"/>
          </a:p>
        </p:txBody>
      </p:sp>
    </p:spTree>
    <p:extLst>
      <p:ext uri="{BB962C8B-B14F-4D97-AF65-F5344CB8AC3E}">
        <p14:creationId xmlns:p14="http://schemas.microsoft.com/office/powerpoint/2010/main" val="23905797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76899-1AD7-AC42-909D-1FBAB40FA54F}"/>
              </a:ext>
            </a:extLst>
          </p:cNvPr>
          <p:cNvSpPr>
            <a:spLocks noGrp="1"/>
          </p:cNvSpPr>
          <p:nvPr>
            <p:ph type="title"/>
          </p:nvPr>
        </p:nvSpPr>
        <p:spPr/>
        <p:txBody>
          <a:bodyPr/>
          <a:lstStyle/>
          <a:p>
            <a:r>
              <a:rPr lang="en-FR" dirty="0"/>
              <a:t>Return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6DC144E-E149-F942-B1D2-5949AD9D0B1C}"/>
                  </a:ext>
                </a:extLst>
              </p:cNvPr>
              <p:cNvSpPr>
                <a:spLocks noGrp="1"/>
              </p:cNvSpPr>
              <p:nvPr>
                <p:ph idx="1"/>
              </p:nvPr>
            </p:nvSpPr>
            <p:spPr>
              <a:xfrm>
                <a:off x="838200" y="4149090"/>
                <a:ext cx="10515600" cy="2027872"/>
              </a:xfrm>
            </p:spPr>
            <p:txBody>
              <a:bodyPr>
                <a:normAutofit fontScale="92500" lnSpcReduction="10000"/>
              </a:bodyPr>
              <a:lstStyle/>
              <a:p>
                <a:r>
                  <a:rPr lang="en-US" dirty="0"/>
                  <a:t>The discount </a:t>
                </a:r>
                <a14:m>
                  <m:oMath xmlns:m="http://schemas.openxmlformats.org/officeDocument/2006/math">
                    <m:r>
                      <a:rPr lang="el-GR" i="1" dirty="0" smtClean="0">
                        <a:latin typeface="Cambria Math" panose="02040503050406030204" pitchFamily="18" charset="0"/>
                      </a:rPr>
                      <m:t>𝛾</m:t>
                    </m:r>
                    <m:r>
                      <a:rPr lang="el-GR" i="1" dirty="0" smtClean="0">
                        <a:latin typeface="Cambria Math" panose="02040503050406030204" pitchFamily="18" charset="0"/>
                      </a:rPr>
                      <m:t> ∈ [0, 1] </m:t>
                    </m:r>
                  </m:oMath>
                </a14:m>
                <a:r>
                  <a:rPr lang="en-US" dirty="0"/>
                  <a:t>is the present value of future rewards</a:t>
                </a:r>
              </a:p>
              <a:p>
                <a:r>
                  <a:rPr lang="en-US" dirty="0"/>
                  <a:t>The value of receiving reward </a:t>
                </a:r>
                <a14:m>
                  <m:oMath xmlns:m="http://schemas.openxmlformats.org/officeDocument/2006/math">
                    <m:r>
                      <a:rPr lang="en-US" i="1" dirty="0" smtClean="0">
                        <a:latin typeface="Cambria Math" panose="02040503050406030204" pitchFamily="18" charset="0"/>
                      </a:rPr>
                      <m:t>𝑅</m:t>
                    </m:r>
                  </m:oMath>
                </a14:m>
                <a:r>
                  <a:rPr lang="en-US" dirty="0"/>
                  <a:t> after </a:t>
                </a:r>
                <a14:m>
                  <m:oMath xmlns:m="http://schemas.openxmlformats.org/officeDocument/2006/math">
                    <m:r>
                      <a:rPr lang="en-US" i="1" dirty="0" smtClean="0">
                        <a:latin typeface="Cambria Math" panose="02040503050406030204" pitchFamily="18" charset="0"/>
                      </a:rPr>
                      <m:t>𝑘</m:t>
                    </m:r>
                    <m:r>
                      <a:rPr lang="en-US" i="1" dirty="0" smtClean="0">
                        <a:latin typeface="Cambria Math" panose="02040503050406030204" pitchFamily="18" charset="0"/>
                      </a:rPr>
                      <m:t> + 1 </m:t>
                    </m:r>
                  </m:oMath>
                </a14:m>
                <a:r>
                  <a:rPr lang="en-US" dirty="0"/>
                  <a:t>time-steps is </a:t>
                </a:r>
                <a14:m>
                  <m:oMath xmlns:m="http://schemas.openxmlformats.org/officeDocument/2006/math">
                    <m:sSup>
                      <m:sSupPr>
                        <m:ctrlPr>
                          <a:rPr lang="en-US" i="1" smtClean="0">
                            <a:latin typeface="Cambria Math" panose="02040503050406030204" pitchFamily="18" charset="0"/>
                          </a:rPr>
                        </m:ctrlPr>
                      </m:sSupPr>
                      <m:e>
                        <m:r>
                          <a:rPr lang="el-GR" b="0" i="1" smtClean="0">
                            <a:latin typeface="Cambria Math" panose="02040503050406030204" pitchFamily="18" charset="0"/>
                          </a:rPr>
                          <m:t>𝛾</m:t>
                        </m:r>
                      </m:e>
                      <m:sup>
                        <m:r>
                          <a:rPr lang="en-US" b="0" i="1" smtClean="0">
                            <a:latin typeface="Cambria Math" panose="02040503050406030204" pitchFamily="18" charset="0"/>
                          </a:rPr>
                          <m:t>𝑘</m:t>
                        </m:r>
                      </m:sup>
                    </m:sSup>
                    <m:r>
                      <a:rPr lang="en-US" b="0" i="1" smtClean="0">
                        <a:latin typeface="Cambria Math" panose="02040503050406030204" pitchFamily="18" charset="0"/>
                      </a:rPr>
                      <m:t>𝑅</m:t>
                    </m:r>
                  </m:oMath>
                </a14:m>
                <a:r>
                  <a:rPr lang="en-US" dirty="0"/>
                  <a:t>. </a:t>
                </a:r>
              </a:p>
              <a:p>
                <a:r>
                  <a:rPr lang="en-US" dirty="0"/>
                  <a:t>This values immediate reward above delayed reward. </a:t>
                </a:r>
              </a:p>
              <a:p>
                <a:pPr lvl="1"/>
                <a:r>
                  <a:rPr lang="el-GR" dirty="0"/>
                  <a:t>γ </a:t>
                </a:r>
                <a:r>
                  <a:rPr lang="en-US" dirty="0"/>
                  <a:t>close to 0 leads to “myopic” evaluation</a:t>
                </a:r>
              </a:p>
              <a:p>
                <a:pPr lvl="1"/>
                <a:r>
                  <a:rPr lang="el-GR" dirty="0"/>
                  <a:t>γ </a:t>
                </a:r>
                <a:r>
                  <a:rPr lang="en-US" dirty="0"/>
                  <a:t>close to 1 leads to “far-sighted” evaluation  </a:t>
                </a:r>
                <a:endParaRPr lang="en-US" dirty="0">
                  <a:effectLst/>
                </a:endParaRPr>
              </a:p>
            </p:txBody>
          </p:sp>
        </mc:Choice>
        <mc:Fallback xmlns="">
          <p:sp>
            <p:nvSpPr>
              <p:cNvPr id="3" name="Content Placeholder 2">
                <a:extLst>
                  <a:ext uri="{FF2B5EF4-FFF2-40B4-BE49-F238E27FC236}">
                    <a16:creationId xmlns:a16="http://schemas.microsoft.com/office/drawing/2014/main" id="{36DC144E-E149-F942-B1D2-5949AD9D0B1C}"/>
                  </a:ext>
                </a:extLst>
              </p:cNvPr>
              <p:cNvSpPr>
                <a:spLocks noGrp="1" noRot="1" noChangeAspect="1" noMove="1" noResize="1" noEditPoints="1" noAdjustHandles="1" noChangeArrowheads="1" noChangeShapeType="1" noTextEdit="1"/>
              </p:cNvSpPr>
              <p:nvPr>
                <p:ph idx="1"/>
              </p:nvPr>
            </p:nvSpPr>
            <p:spPr>
              <a:xfrm>
                <a:off x="838200" y="4149090"/>
                <a:ext cx="10515600" cy="2027872"/>
              </a:xfrm>
              <a:blipFill>
                <a:blip r:embed="rId2"/>
                <a:stretch>
                  <a:fillRect l="-1101" t="-6627" b="-3614"/>
                </a:stretch>
              </a:blipFill>
            </p:spPr>
            <p:txBody>
              <a:bodyPr/>
              <a:lstStyle/>
              <a:p>
                <a:r>
                  <a:rPr lang="it-IT">
                    <a:noFill/>
                  </a:rPr>
                  <a:t> </a:t>
                </a:r>
              </a:p>
            </p:txBody>
          </p:sp>
        </mc:Fallback>
      </mc:AlternateContent>
      <p:grpSp>
        <p:nvGrpSpPr>
          <p:cNvPr id="4" name="Group 3">
            <a:extLst>
              <a:ext uri="{FF2B5EF4-FFF2-40B4-BE49-F238E27FC236}">
                <a16:creationId xmlns:a16="http://schemas.microsoft.com/office/drawing/2014/main" id="{F450FF3C-5BE0-EB48-8DB8-91759A520E76}"/>
              </a:ext>
            </a:extLst>
          </p:cNvPr>
          <p:cNvGrpSpPr/>
          <p:nvPr/>
        </p:nvGrpSpPr>
        <p:grpSpPr>
          <a:xfrm>
            <a:off x="1215390" y="1945481"/>
            <a:ext cx="9761220" cy="1948815"/>
            <a:chOff x="1836420" y="5343279"/>
            <a:chExt cx="8519160" cy="1948815"/>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45BA0732-5231-C542-B2EB-7A1A0C10F248}"/>
                    </a:ext>
                  </a:extLst>
                </p:cNvPr>
                <p:cNvSpPr/>
                <p:nvPr/>
              </p:nvSpPr>
              <p:spPr>
                <a:xfrm>
                  <a:off x="1836420" y="5720960"/>
                  <a:ext cx="8519160" cy="15711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latin typeface="Linux Libertine" panose="02000503000000000000" pitchFamily="2" charset="0"/>
                    </a:rPr>
                    <a:t>The return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𝑡</m:t>
                          </m:r>
                        </m:sub>
                      </m:sSub>
                    </m:oMath>
                  </a14:m>
                  <a:r>
                    <a:rPr lang="en-US" i="1" dirty="0">
                      <a:solidFill>
                        <a:schemeClr val="tx1"/>
                      </a:solidFill>
                      <a:latin typeface="Linux Libertine" panose="02000503000000000000" pitchFamily="2" charset="0"/>
                    </a:rPr>
                    <a:t> is the total discounted reward from time-step </a:t>
                  </a:r>
                  <a14:m>
                    <m:oMath xmlns:m="http://schemas.openxmlformats.org/officeDocument/2006/math">
                      <m:r>
                        <a:rPr lang="en-US" i="1" dirty="0" smtClean="0">
                          <a:solidFill>
                            <a:schemeClr val="tx1"/>
                          </a:solidFill>
                          <a:latin typeface="Cambria Math" panose="02040503050406030204" pitchFamily="18" charset="0"/>
                        </a:rPr>
                        <m:t>𝑡</m:t>
                      </m:r>
                    </m:oMath>
                  </a14:m>
                  <a:r>
                    <a:rPr lang="en-US" i="1" dirty="0">
                      <a:solidFill>
                        <a:schemeClr val="tx1"/>
                      </a:solidFill>
                      <a:latin typeface="Linux Libertine" panose="02000503000000000000" pitchFamily="2" charset="0"/>
                    </a:rPr>
                    <a:t>:</a:t>
                  </a:r>
                </a:p>
                <a:p>
                  <a:endParaRPr lang="en-US" i="1" dirty="0">
                    <a:solidFill>
                      <a:schemeClr val="tx1"/>
                    </a:solidFill>
                    <a:latin typeface="Linux Libertine" panose="02000503000000000000" pitchFamily="2" charset="0"/>
                  </a:endParaRPr>
                </a:p>
                <a:p>
                  <a:pPr/>
                  <a14:m>
                    <m:oMathPara xmlns:m="http://schemas.openxmlformats.org/officeDocument/2006/math">
                      <m:oMathParaPr>
                        <m:jc m:val="centerGroup"/>
                      </m:oMathParaPr>
                      <m:oMath xmlns:m="http://schemas.openxmlformats.org/officeDocument/2006/math">
                        <m:sSub>
                          <m:sSubPr>
                            <m:ctrlPr>
                              <a:rPr lang="en-FR"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l-GR" i="1">
                                <a:solidFill>
                                  <a:schemeClr val="tx1"/>
                                </a:solidFill>
                                <a:latin typeface="Cambria Math" panose="02040503050406030204" pitchFamily="18" charset="0"/>
                              </a:rPr>
                              <m:t> </m:t>
                            </m:r>
                            <m:r>
                              <a:rPr lang="el-GR"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+2</m:t>
                            </m:r>
                          </m:sub>
                        </m:sSub>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l-GR" i="1">
                                <a:solidFill>
                                  <a:schemeClr val="tx1"/>
                                </a:solidFill>
                                <a:latin typeface="Cambria Math" panose="02040503050406030204" pitchFamily="18" charset="0"/>
                              </a:rPr>
                              <m:t>𝛾</m:t>
                            </m:r>
                          </m:e>
                          <m:sup>
                            <m:r>
                              <a:rPr lang="el-GR" i="1">
                                <a:solidFill>
                                  <a:schemeClr val="tx1"/>
                                </a:solidFill>
                                <a:latin typeface="Cambria Math" panose="02040503050406030204" pitchFamily="18" charset="0"/>
                              </a:rPr>
                              <m:t>2</m:t>
                            </m:r>
                          </m:sup>
                        </m:sSup>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+3</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m:t>
                        </m:r>
                        <m:r>
                          <a:rPr lang="el-GR" b="0" i="1" smtClean="0">
                            <a:solidFill>
                              <a:schemeClr val="tx1"/>
                            </a:solidFill>
                            <a:latin typeface="Cambria Math" panose="02040503050406030204" pitchFamily="18" charset="0"/>
                            <a:ea typeface="Cambria Math" panose="02040503050406030204" pitchFamily="18" charset="0"/>
                          </a:rPr>
                          <m:t>= </m:t>
                        </m:r>
                        <m:nary>
                          <m:naryPr>
                            <m:chr m:val="∑"/>
                            <m:ctrlPr>
                              <a:rPr lang="el-GR" b="0" i="1" smtClean="0">
                                <a:solidFill>
                                  <a:schemeClr val="tx1"/>
                                </a:solidFill>
                                <a:latin typeface="Cambria Math" panose="02040503050406030204" pitchFamily="18" charset="0"/>
                                <a:ea typeface="Cambria Math" panose="02040503050406030204" pitchFamily="18" charset="0"/>
                              </a:rPr>
                            </m:ctrlPr>
                          </m:naryPr>
                          <m:sub>
                            <m:r>
                              <m:rPr>
                                <m:brk m:alnAt="23"/>
                              </m:rPr>
                              <a:rPr lang="en-US" b="0" i="1" smtClean="0">
                                <a:solidFill>
                                  <a:schemeClr val="tx1"/>
                                </a:solidFill>
                                <a:latin typeface="Cambria Math" panose="02040503050406030204" pitchFamily="18" charset="0"/>
                                <a:ea typeface="Cambria Math" panose="02040503050406030204" pitchFamily="18" charset="0"/>
                              </a:rPr>
                              <m:t>𝑘</m:t>
                            </m:r>
                            <m:r>
                              <a:rPr lang="en-US" b="0" i="1" smtClean="0">
                                <a:solidFill>
                                  <a:schemeClr val="tx1"/>
                                </a:solidFill>
                                <a:latin typeface="Cambria Math" panose="02040503050406030204" pitchFamily="18" charset="0"/>
                                <a:ea typeface="Cambria Math" panose="02040503050406030204" pitchFamily="18" charset="0"/>
                              </a:rPr>
                              <m:t>=0</m:t>
                            </m:r>
                          </m:sub>
                          <m:sup>
                            <m:r>
                              <a:rPr lang="el-GR" b="0" i="1" smtClean="0">
                                <a:solidFill>
                                  <a:schemeClr val="tx1"/>
                                </a:solidFill>
                                <a:latin typeface="Cambria Math" panose="02040503050406030204" pitchFamily="18" charset="0"/>
                                <a:ea typeface="Cambria Math" panose="02040503050406030204" pitchFamily="18" charset="0"/>
                              </a:rPr>
                              <m:t>∞</m:t>
                            </m:r>
                          </m:sup>
                          <m:e>
                            <m:sSup>
                              <m:sSupPr>
                                <m:ctrlPr>
                                  <a:rPr lang="el-GR" b="0" i="1" smtClean="0">
                                    <a:solidFill>
                                      <a:schemeClr val="tx1"/>
                                    </a:solidFill>
                                    <a:latin typeface="Cambria Math" panose="02040503050406030204" pitchFamily="18" charset="0"/>
                                    <a:ea typeface="Cambria Math" panose="02040503050406030204" pitchFamily="18" charset="0"/>
                                  </a:rPr>
                                </m:ctrlPr>
                              </m:sSupPr>
                              <m:e>
                                <m:r>
                                  <a:rPr lang="el-GR" b="0" i="1" smtClean="0">
                                    <a:solidFill>
                                      <a:schemeClr val="tx1"/>
                                    </a:solidFill>
                                    <a:latin typeface="Cambria Math" panose="02040503050406030204" pitchFamily="18" charset="0"/>
                                    <a:ea typeface="Cambria Math" panose="02040503050406030204" pitchFamily="18" charset="0"/>
                                  </a:rPr>
                                  <m:t>𝛾</m:t>
                                </m:r>
                              </m:e>
                              <m:sup>
                                <m:r>
                                  <a:rPr lang="en-US" b="0" i="1" smtClean="0">
                                    <a:solidFill>
                                      <a:schemeClr val="tx1"/>
                                    </a:solidFill>
                                    <a:latin typeface="Cambria Math" panose="02040503050406030204" pitchFamily="18" charset="0"/>
                                    <a:ea typeface="Cambria Math" panose="02040503050406030204" pitchFamily="18" charset="0"/>
                                  </a:rPr>
                                  <m:t>𝑘</m:t>
                                </m:r>
                              </m:sup>
                            </m:sSup>
                            <m:sSub>
                              <m:sSubPr>
                                <m:ctrlPr>
                                  <a:rPr lang="el-GR"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𝑅</m:t>
                                </m:r>
                              </m:e>
                              <m:sub>
                                <m:r>
                                  <a:rPr lang="en-US" b="0" i="1" smtClean="0">
                                    <a:solidFill>
                                      <a:schemeClr val="tx1"/>
                                    </a:solidFill>
                                    <a:latin typeface="Cambria Math" panose="02040503050406030204" pitchFamily="18" charset="0"/>
                                    <a:ea typeface="Cambria Math" panose="02040503050406030204" pitchFamily="18" charset="0"/>
                                  </a:rPr>
                                  <m:t>𝑡</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𝑘</m:t>
                                </m:r>
                                <m:r>
                                  <a:rPr lang="en-US" b="0" i="1" smtClean="0">
                                    <a:solidFill>
                                      <a:schemeClr val="tx1"/>
                                    </a:solidFill>
                                    <a:latin typeface="Cambria Math" panose="02040503050406030204" pitchFamily="18" charset="0"/>
                                    <a:ea typeface="Cambria Math" panose="02040503050406030204" pitchFamily="18" charset="0"/>
                                  </a:rPr>
                                  <m:t>+1</m:t>
                                </m:r>
                              </m:sub>
                            </m:sSub>
                          </m:e>
                        </m:nary>
                      </m:oMath>
                    </m:oMathPara>
                  </a14:m>
                  <a:endParaRPr lang="en-FR" i="1" dirty="0">
                    <a:solidFill>
                      <a:schemeClr val="tx1"/>
                    </a:solidFill>
                    <a:latin typeface="Linux Libertine" panose="02000503000000000000" pitchFamily="2" charset="0"/>
                  </a:endParaRPr>
                </a:p>
              </p:txBody>
            </p:sp>
          </mc:Choice>
          <mc:Fallback xmlns="">
            <p:sp>
              <p:nvSpPr>
                <p:cNvPr id="5" name="Rectangle 4">
                  <a:extLst>
                    <a:ext uri="{FF2B5EF4-FFF2-40B4-BE49-F238E27FC236}">
                      <a16:creationId xmlns:a16="http://schemas.microsoft.com/office/drawing/2014/main" id="{45BA0732-5231-C542-B2EB-7A1A0C10F248}"/>
                    </a:ext>
                  </a:extLst>
                </p:cNvPr>
                <p:cNvSpPr>
                  <a:spLocks noRot="1" noChangeAspect="1" noMove="1" noResize="1" noEditPoints="1" noAdjustHandles="1" noChangeArrowheads="1" noChangeShapeType="1" noTextEdit="1"/>
                </p:cNvSpPr>
                <p:nvPr/>
              </p:nvSpPr>
              <p:spPr>
                <a:xfrm>
                  <a:off x="1836420" y="5720960"/>
                  <a:ext cx="8519160" cy="1571134"/>
                </a:xfrm>
                <a:prstGeom prst="rect">
                  <a:avLst/>
                </a:prstGeom>
                <a:blipFill>
                  <a:blip r:embed="rId3"/>
                  <a:stretch>
                    <a:fillRect l="-519" t="-19200" b="-72000"/>
                  </a:stretch>
                </a:blipFill>
                <a:ln>
                  <a:noFill/>
                </a:ln>
              </p:spPr>
              <p:txBody>
                <a:bodyPr/>
                <a:lstStyle/>
                <a:p>
                  <a:r>
                    <a:rPr lang="en-FR">
                      <a:noFill/>
                    </a:rPr>
                    <a:t> </a:t>
                  </a:r>
                </a:p>
              </p:txBody>
            </p:sp>
          </mc:Fallback>
        </mc:AlternateContent>
        <p:sp>
          <p:nvSpPr>
            <p:cNvPr id="6" name="Rectangle 5">
              <a:extLst>
                <a:ext uri="{FF2B5EF4-FFF2-40B4-BE49-F238E27FC236}">
                  <a16:creationId xmlns:a16="http://schemas.microsoft.com/office/drawing/2014/main" id="{5AE3057F-3094-A440-A600-EF5BD411EB85}"/>
                </a:ext>
              </a:extLst>
            </p:cNvPr>
            <p:cNvSpPr/>
            <p:nvPr/>
          </p:nvSpPr>
          <p:spPr>
            <a:xfrm>
              <a:off x="1836420" y="5343279"/>
              <a:ext cx="8519160" cy="3776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latin typeface="Linux Libertine" panose="02000503000000000000" pitchFamily="2" charset="0"/>
                </a:rPr>
                <a:t>Definition</a:t>
              </a:r>
              <a:endParaRPr lang="en-FR" dirty="0">
                <a:solidFill>
                  <a:schemeClr val="bg1"/>
                </a:solidFill>
                <a:latin typeface="Linux Libertine" panose="02000503000000000000" pitchFamily="2" charset="0"/>
              </a:endParaRPr>
            </a:p>
          </p:txBody>
        </p:sp>
      </p:grpSp>
      <p:sp>
        <p:nvSpPr>
          <p:cNvPr id="7" name="Footer Placeholder 2">
            <a:extLst>
              <a:ext uri="{FF2B5EF4-FFF2-40B4-BE49-F238E27FC236}">
                <a16:creationId xmlns:a16="http://schemas.microsoft.com/office/drawing/2014/main" id="{F0494DA4-3E62-178B-F4DF-9BE73FB7586A}"/>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8" name="Footer Placeholder 3">
            <a:extLst>
              <a:ext uri="{FF2B5EF4-FFF2-40B4-BE49-F238E27FC236}">
                <a16:creationId xmlns:a16="http://schemas.microsoft.com/office/drawing/2014/main" id="{FF63FA83-F84B-09ED-8F6E-DA317EB34C94}"/>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
        <p:nvSpPr>
          <p:cNvPr id="9" name="Slide Number Placeholder 4">
            <a:extLst>
              <a:ext uri="{FF2B5EF4-FFF2-40B4-BE49-F238E27FC236}">
                <a16:creationId xmlns:a16="http://schemas.microsoft.com/office/drawing/2014/main" id="{C9121435-AA87-A627-A062-E133B5B1F555}"/>
              </a:ext>
            </a:extLst>
          </p:cNvPr>
          <p:cNvSpPr>
            <a:spLocks noGrp="1"/>
          </p:cNvSpPr>
          <p:nvPr>
            <p:ph type="sldNum" sz="quarter" idx="12"/>
          </p:nvPr>
        </p:nvSpPr>
        <p:spPr>
          <a:xfrm>
            <a:off x="9445485" y="6485557"/>
            <a:ext cx="2743200" cy="365125"/>
          </a:xfrm>
        </p:spPr>
        <p:txBody>
          <a:bodyPr/>
          <a:lstStyle/>
          <a:p>
            <a:fld id="{6C21EA8E-8BBA-427F-8E76-5AE09ACA2473}" type="slidenum">
              <a:rPr lang="en-GB" smtClean="0"/>
              <a:t>26</a:t>
            </a:fld>
            <a:endParaRPr lang="en-GB" dirty="0"/>
          </a:p>
        </p:txBody>
      </p:sp>
    </p:spTree>
    <p:extLst>
      <p:ext uri="{BB962C8B-B14F-4D97-AF65-F5344CB8AC3E}">
        <p14:creationId xmlns:p14="http://schemas.microsoft.com/office/powerpoint/2010/main" val="33612736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4D9D2-A1F4-D64D-A2D0-7808DD63BF78}"/>
              </a:ext>
            </a:extLst>
          </p:cNvPr>
          <p:cNvSpPr>
            <a:spLocks noGrp="1"/>
          </p:cNvSpPr>
          <p:nvPr>
            <p:ph type="title"/>
          </p:nvPr>
        </p:nvSpPr>
        <p:spPr/>
        <p:txBody>
          <a:bodyPr/>
          <a:lstStyle/>
          <a:p>
            <a:r>
              <a:rPr lang="en-FR" dirty="0"/>
              <a:t>Policies (1/2)</a:t>
            </a:r>
          </a:p>
        </p:txBody>
      </p:sp>
      <p:sp>
        <p:nvSpPr>
          <p:cNvPr id="3" name="Content Placeholder 2">
            <a:extLst>
              <a:ext uri="{FF2B5EF4-FFF2-40B4-BE49-F238E27FC236}">
                <a16:creationId xmlns:a16="http://schemas.microsoft.com/office/drawing/2014/main" id="{0178DBA7-E1AB-3347-9454-475AD7C5E69E}"/>
              </a:ext>
            </a:extLst>
          </p:cNvPr>
          <p:cNvSpPr>
            <a:spLocks noGrp="1"/>
          </p:cNvSpPr>
          <p:nvPr>
            <p:ph idx="1"/>
          </p:nvPr>
        </p:nvSpPr>
        <p:spPr>
          <a:xfrm>
            <a:off x="838200" y="4097437"/>
            <a:ext cx="10515600" cy="2079525"/>
          </a:xfrm>
        </p:spPr>
        <p:txBody>
          <a:bodyPr/>
          <a:lstStyle/>
          <a:p>
            <a:r>
              <a:rPr lang="en-FR" dirty="0"/>
              <a:t>A policy fully defines the behaviour of an agent</a:t>
            </a:r>
          </a:p>
          <a:p>
            <a:r>
              <a:rPr lang="en-FR" dirty="0"/>
              <a:t>MDP policies depend on the current state (not the history)</a:t>
            </a:r>
          </a:p>
        </p:txBody>
      </p:sp>
      <p:grpSp>
        <p:nvGrpSpPr>
          <p:cNvPr id="4" name="Group 3">
            <a:extLst>
              <a:ext uri="{FF2B5EF4-FFF2-40B4-BE49-F238E27FC236}">
                <a16:creationId xmlns:a16="http://schemas.microsoft.com/office/drawing/2014/main" id="{B8782559-9A85-A044-B773-5F18C866D1E4}"/>
              </a:ext>
            </a:extLst>
          </p:cNvPr>
          <p:cNvGrpSpPr/>
          <p:nvPr/>
        </p:nvGrpSpPr>
        <p:grpSpPr>
          <a:xfrm>
            <a:off x="1215390" y="1897598"/>
            <a:ext cx="9761220" cy="1725930"/>
            <a:chOff x="1836420" y="5343279"/>
            <a:chExt cx="8519160" cy="1725930"/>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38E4D1FB-CF06-CB4A-AFC6-E4F70B26DC49}"/>
                    </a:ext>
                  </a:extLst>
                </p:cNvPr>
                <p:cNvSpPr/>
                <p:nvPr/>
              </p:nvSpPr>
              <p:spPr>
                <a:xfrm>
                  <a:off x="1836420" y="5720961"/>
                  <a:ext cx="8519160" cy="13482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latin typeface="Linux Libertine" panose="02000503000000000000" pitchFamily="2" charset="0"/>
                    </a:rPr>
                    <a:t>A policy </a:t>
                  </a:r>
                  <a14:m>
                    <m:oMath xmlns:m="http://schemas.openxmlformats.org/officeDocument/2006/math">
                      <m:r>
                        <a:rPr lang="el-GR" i="1" dirty="0" smtClean="0">
                          <a:solidFill>
                            <a:schemeClr val="tx1"/>
                          </a:solidFill>
                          <a:latin typeface="Cambria Math" panose="02040503050406030204" pitchFamily="18" charset="0"/>
                        </a:rPr>
                        <m:t>𝜋</m:t>
                      </m:r>
                    </m:oMath>
                  </a14:m>
                  <a:r>
                    <a:rPr lang="en-US" i="1" dirty="0">
                      <a:solidFill>
                        <a:schemeClr val="tx1"/>
                      </a:solidFill>
                      <a:latin typeface="Linux Libertine" panose="02000503000000000000" pitchFamily="2" charset="0"/>
                    </a:rPr>
                    <a:t> is a distribution over actions given states:</a:t>
                  </a:r>
                  <a:endParaRPr lang="en-US" i="1" dirty="0">
                    <a:solidFill>
                      <a:schemeClr val="tx1"/>
                    </a:solidFill>
                    <a:latin typeface="Linux Libertine" panose="02000503000000000000" pitchFamily="2" charset="0"/>
                    <a:ea typeface="Cambria Math" panose="02040503050406030204" pitchFamily="18" charset="0"/>
                  </a:endParaRPr>
                </a:p>
                <a:p>
                  <a:endParaRPr lang="en-US"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nor/>
                          </m:rPr>
                          <a:rPr lang="el-GR" dirty="0">
                            <a:solidFill>
                              <a:schemeClr val="tx1"/>
                            </a:solidFill>
                            <a:latin typeface="Cambria Math" panose="02040503050406030204" pitchFamily="18" charset="0"/>
                          </a:rPr>
                          <m:t>π</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ea typeface="Cambria Math" panose="02040503050406030204" pitchFamily="18" charset="0"/>
                          </a:rPr>
                          <m:t>ℙ</m:t>
                        </m:r>
                        <m:d>
                          <m:dPr>
                            <m:begChr m:val="["/>
                            <m:endChr m:val="|"/>
                            <m:ctrlPr>
                              <a:rPr lang="en-US" i="1">
                                <a:solidFill>
                                  <a:schemeClr val="tx1"/>
                                </a:solidFill>
                                <a:latin typeface="Cambria Math" panose="02040503050406030204" pitchFamily="18" charset="0"/>
                                <a:ea typeface="Cambria Math" panose="02040503050406030204" pitchFamily="18" charset="0"/>
                              </a:rPr>
                            </m:ctrlPr>
                          </m:dPr>
                          <m:e>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𝐴</m:t>
                                </m:r>
                              </m:e>
                              <m:sub>
                                <m:r>
                                  <a:rPr lang="en-US" i="1">
                                    <a:solidFill>
                                      <a:schemeClr val="tx1"/>
                                    </a:solidFill>
                                    <a:latin typeface="Cambria Math" panose="02040503050406030204" pitchFamily="18" charset="0"/>
                                    <a:ea typeface="Cambria Math" panose="02040503050406030204" pitchFamily="18" charset="0"/>
                                  </a:rPr>
                                  <m:t>𝑡</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i="1">
                                <a:solidFill>
                                  <a:schemeClr val="tx1"/>
                                </a:solidFill>
                                <a:latin typeface="Cambria Math" panose="02040503050406030204" pitchFamily="18" charset="0"/>
                                <a:ea typeface="Cambria Math" panose="02040503050406030204" pitchFamily="18" charset="0"/>
                              </a:rPr>
                              <m:t> </m:t>
                            </m:r>
                          </m:e>
                        </m:d>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𝑆</m:t>
                            </m:r>
                          </m:e>
                          <m:sub>
                            <m:r>
                              <a:rPr lang="en-US" i="1">
                                <a:solidFill>
                                  <a:schemeClr val="tx1"/>
                                </a:solidFill>
                                <a:latin typeface="Cambria Math" panose="02040503050406030204" pitchFamily="18" charset="0"/>
                                <a:ea typeface="Cambria Math" panose="02040503050406030204" pitchFamily="18" charset="0"/>
                              </a:rPr>
                              <m:t>𝑡</m:t>
                            </m:r>
                          </m:sub>
                        </m:sSub>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𝑠</m:t>
                        </m:r>
                        <m:r>
                          <a:rPr lang="en-US" i="1">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latin typeface="Linux Libertine" panose="02000503000000000000" pitchFamily="2" charset="0"/>
                  </a:endParaRPr>
                </a:p>
                <a:p>
                  <a:pPr marL="285750" indent="-285750">
                    <a:buFont typeface="Arial" panose="020B0604020202020204" pitchFamily="34" charset="0"/>
                    <a:buChar char="•"/>
                  </a:pPr>
                  <a:endParaRPr lang="en-US" dirty="0">
                    <a:solidFill>
                      <a:schemeClr val="tx1"/>
                    </a:solidFill>
                    <a:latin typeface="Linux Libertine" panose="02000503000000000000" pitchFamily="2" charset="0"/>
                  </a:endParaRPr>
                </a:p>
              </p:txBody>
            </p:sp>
          </mc:Choice>
          <mc:Fallback xmlns="">
            <p:sp>
              <p:nvSpPr>
                <p:cNvPr id="5" name="Rectangle 4">
                  <a:extLst>
                    <a:ext uri="{FF2B5EF4-FFF2-40B4-BE49-F238E27FC236}">
                      <a16:creationId xmlns:a16="http://schemas.microsoft.com/office/drawing/2014/main" id="{38E4D1FB-CF06-CB4A-AFC6-E4F70B26DC49}"/>
                    </a:ext>
                  </a:extLst>
                </p:cNvPr>
                <p:cNvSpPr>
                  <a:spLocks noRot="1" noChangeAspect="1" noMove="1" noResize="1" noEditPoints="1" noAdjustHandles="1" noChangeArrowheads="1" noChangeShapeType="1" noTextEdit="1"/>
                </p:cNvSpPr>
                <p:nvPr/>
              </p:nvSpPr>
              <p:spPr>
                <a:xfrm>
                  <a:off x="1836420" y="5720961"/>
                  <a:ext cx="8519160" cy="1348248"/>
                </a:xfrm>
                <a:prstGeom prst="rect">
                  <a:avLst/>
                </a:prstGeom>
                <a:blipFill>
                  <a:blip r:embed="rId2"/>
                  <a:stretch>
                    <a:fillRect l="-519" t="-1869"/>
                  </a:stretch>
                </a:blipFill>
                <a:ln>
                  <a:noFill/>
                </a:ln>
              </p:spPr>
              <p:txBody>
                <a:bodyPr/>
                <a:lstStyle/>
                <a:p>
                  <a:r>
                    <a:rPr lang="en-FR">
                      <a:noFill/>
                    </a:rPr>
                    <a:t> </a:t>
                  </a:r>
                </a:p>
              </p:txBody>
            </p:sp>
          </mc:Fallback>
        </mc:AlternateContent>
        <p:sp>
          <p:nvSpPr>
            <p:cNvPr id="6" name="Rectangle 5">
              <a:extLst>
                <a:ext uri="{FF2B5EF4-FFF2-40B4-BE49-F238E27FC236}">
                  <a16:creationId xmlns:a16="http://schemas.microsoft.com/office/drawing/2014/main" id="{7F8AB019-35EA-0F45-81B2-6FF6AA2BE10B}"/>
                </a:ext>
              </a:extLst>
            </p:cNvPr>
            <p:cNvSpPr/>
            <p:nvPr/>
          </p:nvSpPr>
          <p:spPr>
            <a:xfrm>
              <a:off x="1836420" y="5343279"/>
              <a:ext cx="8519160" cy="3776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latin typeface="Linux Libertine" panose="02000503000000000000" pitchFamily="2" charset="0"/>
                </a:rPr>
                <a:t>Definition</a:t>
              </a:r>
              <a:endParaRPr lang="en-FR" dirty="0">
                <a:solidFill>
                  <a:schemeClr val="bg1"/>
                </a:solidFill>
                <a:latin typeface="Linux Libertine" panose="02000503000000000000" pitchFamily="2" charset="0"/>
              </a:endParaRPr>
            </a:p>
          </p:txBody>
        </p:sp>
      </p:grpSp>
      <p:sp>
        <p:nvSpPr>
          <p:cNvPr id="7" name="Footer Placeholder 2">
            <a:extLst>
              <a:ext uri="{FF2B5EF4-FFF2-40B4-BE49-F238E27FC236}">
                <a16:creationId xmlns:a16="http://schemas.microsoft.com/office/drawing/2014/main" id="{602688A4-4991-95D7-7B60-409F4090E45F}"/>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8" name="Footer Placeholder 3">
            <a:extLst>
              <a:ext uri="{FF2B5EF4-FFF2-40B4-BE49-F238E27FC236}">
                <a16:creationId xmlns:a16="http://schemas.microsoft.com/office/drawing/2014/main" id="{DC98F950-58B4-CAE7-CF6E-CC7A1099560C}"/>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
        <p:nvSpPr>
          <p:cNvPr id="9" name="Slide Number Placeholder 4">
            <a:extLst>
              <a:ext uri="{FF2B5EF4-FFF2-40B4-BE49-F238E27FC236}">
                <a16:creationId xmlns:a16="http://schemas.microsoft.com/office/drawing/2014/main" id="{C761C7BA-F427-5E81-AF10-BE14B8DC7524}"/>
              </a:ext>
            </a:extLst>
          </p:cNvPr>
          <p:cNvSpPr>
            <a:spLocks noGrp="1"/>
          </p:cNvSpPr>
          <p:nvPr>
            <p:ph type="sldNum" sz="quarter" idx="12"/>
          </p:nvPr>
        </p:nvSpPr>
        <p:spPr>
          <a:xfrm>
            <a:off x="9445485" y="6485557"/>
            <a:ext cx="2743200" cy="365125"/>
          </a:xfrm>
        </p:spPr>
        <p:txBody>
          <a:bodyPr/>
          <a:lstStyle/>
          <a:p>
            <a:fld id="{6C21EA8E-8BBA-427F-8E76-5AE09ACA2473}" type="slidenum">
              <a:rPr lang="en-GB" smtClean="0"/>
              <a:t>27</a:t>
            </a:fld>
            <a:endParaRPr lang="en-GB" dirty="0"/>
          </a:p>
        </p:txBody>
      </p:sp>
    </p:spTree>
    <p:extLst>
      <p:ext uri="{BB962C8B-B14F-4D97-AF65-F5344CB8AC3E}">
        <p14:creationId xmlns:p14="http://schemas.microsoft.com/office/powerpoint/2010/main" val="23792919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57A27-F8F1-994C-B9E1-358DA38721B5}"/>
              </a:ext>
            </a:extLst>
          </p:cNvPr>
          <p:cNvSpPr>
            <a:spLocks noGrp="1"/>
          </p:cNvSpPr>
          <p:nvPr>
            <p:ph type="title"/>
          </p:nvPr>
        </p:nvSpPr>
        <p:spPr/>
        <p:txBody>
          <a:bodyPr/>
          <a:lstStyle/>
          <a:p>
            <a:r>
              <a:rPr lang="en-FR" dirty="0"/>
              <a:t>Policies (2/2)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08B14D-F45A-834B-AC2F-0584218C39C6}"/>
                  </a:ext>
                </a:extLst>
              </p:cNvPr>
              <p:cNvSpPr>
                <a:spLocks noGrp="1"/>
              </p:cNvSpPr>
              <p:nvPr>
                <p:ph idx="1"/>
              </p:nvPr>
            </p:nvSpPr>
            <p:spPr/>
            <p:txBody>
              <a:bodyPr>
                <a:normAutofit fontScale="92500" lnSpcReduction="10000"/>
              </a:bodyPr>
              <a:lstStyle/>
              <a:p>
                <a:r>
                  <a:rPr lang="en-FR" dirty="0">
                    <a:solidFill>
                      <a:srgbClr val="545050"/>
                    </a:solidFill>
                  </a:rPr>
                  <a:t>Given and MDP </a:t>
                </a:r>
                <a14:m>
                  <m:oMath xmlns:m="http://schemas.openxmlformats.org/officeDocument/2006/math">
                    <m:r>
                      <a:rPr lang="en-FR" i="1" smtClean="0">
                        <a:solidFill>
                          <a:srgbClr val="545050"/>
                        </a:solidFill>
                        <a:latin typeface="Cambria Math" panose="02040503050406030204" pitchFamily="18" charset="0"/>
                        <a:ea typeface="Cambria Math" panose="02040503050406030204" pitchFamily="18" charset="0"/>
                      </a:rPr>
                      <m:t>ℳ</m:t>
                    </m:r>
                    <m:r>
                      <a:rPr lang="en-US" b="0" i="1" smtClean="0">
                        <a:solidFill>
                          <a:srgbClr val="545050"/>
                        </a:solidFill>
                        <a:latin typeface="Cambria Math" panose="02040503050406030204" pitchFamily="18" charset="0"/>
                        <a:ea typeface="Cambria Math" panose="02040503050406030204" pitchFamily="18" charset="0"/>
                      </a:rPr>
                      <m:t>=</m:t>
                    </m:r>
                    <m:r>
                      <a:rPr lang="en-US" i="1">
                        <a:solidFill>
                          <a:srgbClr val="545050"/>
                        </a:solidFill>
                        <a:latin typeface="Cambria Math" panose="02040503050406030204" pitchFamily="18" charset="0"/>
                        <a:ea typeface="Cambria Math" panose="02040503050406030204" pitchFamily="18" charset="0"/>
                      </a:rPr>
                      <m:t>&lt;</m:t>
                    </m:r>
                    <m:r>
                      <a:rPr lang="en-US" i="1">
                        <a:solidFill>
                          <a:srgbClr val="545050"/>
                        </a:solidFill>
                        <a:latin typeface="Cambria Math" panose="02040503050406030204" pitchFamily="18" charset="0"/>
                        <a:ea typeface="Cambria Math" panose="02040503050406030204" pitchFamily="18" charset="0"/>
                      </a:rPr>
                      <m:t>𝒮</m:t>
                    </m:r>
                    <m:r>
                      <a:rPr lang="en-US" i="1" smtClean="0">
                        <a:solidFill>
                          <a:srgbClr val="545050"/>
                        </a:solidFill>
                        <a:latin typeface="Cambria Math" panose="02040503050406030204" pitchFamily="18" charset="0"/>
                        <a:ea typeface="Cambria Math" panose="02040503050406030204" pitchFamily="18" charset="0"/>
                      </a:rPr>
                      <m:t>, </m:t>
                    </m:r>
                    <m:r>
                      <a:rPr lang="en-US" i="1" smtClean="0">
                        <a:solidFill>
                          <a:srgbClr val="545050"/>
                        </a:solidFill>
                        <a:latin typeface="Cambria Math" panose="02040503050406030204" pitchFamily="18" charset="0"/>
                        <a:ea typeface="Cambria Math" panose="02040503050406030204" pitchFamily="18" charset="0"/>
                      </a:rPr>
                      <m:t>𝒜</m:t>
                    </m:r>
                    <m:r>
                      <a:rPr lang="en-US" i="1" smtClean="0">
                        <a:solidFill>
                          <a:srgbClr val="545050"/>
                        </a:solidFill>
                        <a:latin typeface="Cambria Math" panose="02040503050406030204" pitchFamily="18" charset="0"/>
                        <a:ea typeface="Cambria Math" panose="02040503050406030204" pitchFamily="18" charset="0"/>
                      </a:rPr>
                      <m:t>,</m:t>
                    </m:r>
                    <m:r>
                      <a:rPr lang="en-US" i="1" dirty="0">
                        <a:solidFill>
                          <a:srgbClr val="545050"/>
                        </a:solidFill>
                        <a:latin typeface="Cambria Math" panose="02040503050406030204" pitchFamily="18" charset="0"/>
                        <a:ea typeface="Cambria Math" panose="02040503050406030204" pitchFamily="18" charset="0"/>
                      </a:rPr>
                      <m:t>𝒫</m:t>
                    </m:r>
                    <m:r>
                      <a:rPr lang="en-US" i="1" dirty="0">
                        <a:solidFill>
                          <a:srgbClr val="545050"/>
                        </a:solidFill>
                        <a:latin typeface="Cambria Math" panose="02040503050406030204" pitchFamily="18" charset="0"/>
                        <a:ea typeface="Cambria Math" panose="02040503050406030204" pitchFamily="18" charset="0"/>
                      </a:rPr>
                      <m:t>,</m:t>
                    </m:r>
                    <m:r>
                      <a:rPr lang="en-US" i="1" dirty="0">
                        <a:solidFill>
                          <a:srgbClr val="545050"/>
                        </a:solidFill>
                        <a:latin typeface="Cambria Math" panose="02040503050406030204" pitchFamily="18" charset="0"/>
                        <a:ea typeface="Cambria Math" panose="02040503050406030204" pitchFamily="18" charset="0"/>
                      </a:rPr>
                      <m:t>ℛ</m:t>
                    </m:r>
                    <m:r>
                      <a:rPr lang="en-US" i="1" dirty="0">
                        <a:solidFill>
                          <a:srgbClr val="545050"/>
                        </a:solidFill>
                        <a:latin typeface="Cambria Math" panose="02040503050406030204" pitchFamily="18" charset="0"/>
                        <a:ea typeface="Cambria Math" panose="02040503050406030204" pitchFamily="18" charset="0"/>
                      </a:rPr>
                      <m:t>, </m:t>
                    </m:r>
                    <m:r>
                      <a:rPr lang="el-GR" i="1" dirty="0">
                        <a:solidFill>
                          <a:srgbClr val="545050"/>
                        </a:solidFill>
                        <a:latin typeface="Cambria Math" panose="02040503050406030204" pitchFamily="18" charset="0"/>
                        <a:ea typeface="Cambria Math" panose="02040503050406030204" pitchFamily="18" charset="0"/>
                      </a:rPr>
                      <m:t>𝛾</m:t>
                    </m:r>
                    <m:r>
                      <a:rPr lang="en-US" i="1">
                        <a:solidFill>
                          <a:srgbClr val="545050"/>
                        </a:solidFill>
                        <a:latin typeface="Cambria Math" panose="02040503050406030204" pitchFamily="18" charset="0"/>
                        <a:ea typeface="Cambria Math" panose="02040503050406030204" pitchFamily="18" charset="0"/>
                      </a:rPr>
                      <m:t>&gt;</m:t>
                    </m:r>
                  </m:oMath>
                </a14:m>
                <a:r>
                  <a:rPr lang="en-US" i="1" dirty="0">
                    <a:solidFill>
                      <a:srgbClr val="545050"/>
                    </a:solidFill>
                    <a:ea typeface="Cambria Math" panose="02040503050406030204" pitchFamily="18" charset="0"/>
                  </a:rPr>
                  <a:t> </a:t>
                </a:r>
                <a:r>
                  <a:rPr lang="en-US" dirty="0">
                    <a:solidFill>
                      <a:srgbClr val="545050"/>
                    </a:solidFill>
                    <a:ea typeface="Cambria Math" panose="02040503050406030204" pitchFamily="18" charset="0"/>
                  </a:rPr>
                  <a:t>and a policy </a:t>
                </a:r>
                <a14:m>
                  <m:oMath xmlns:m="http://schemas.openxmlformats.org/officeDocument/2006/math">
                    <m:r>
                      <a:rPr lang="el-GR" i="1" dirty="0" smtClean="0">
                        <a:solidFill>
                          <a:srgbClr val="545050"/>
                        </a:solidFill>
                        <a:latin typeface="Cambria Math" panose="02040503050406030204" pitchFamily="18" charset="0"/>
                        <a:ea typeface="Cambria Math" panose="02040503050406030204" pitchFamily="18" charset="0"/>
                      </a:rPr>
                      <m:t>𝜋</m:t>
                    </m:r>
                  </m:oMath>
                </a14:m>
                <a:endParaRPr lang="el-GR" dirty="0">
                  <a:solidFill>
                    <a:srgbClr val="545050"/>
                  </a:solidFill>
                  <a:ea typeface="Cambria Math" panose="02040503050406030204" pitchFamily="18" charset="0"/>
                </a:endParaRPr>
              </a:p>
              <a:p>
                <a:r>
                  <a:rPr lang="en-US" dirty="0">
                    <a:solidFill>
                      <a:srgbClr val="545050"/>
                    </a:solidFill>
                    <a:ea typeface="Cambria Math" panose="02040503050406030204" pitchFamily="18" charset="0"/>
                  </a:rPr>
                  <a:t>The state sequence </a:t>
                </a:r>
                <a14:m>
                  <m:oMath xmlns:m="http://schemas.openxmlformats.org/officeDocument/2006/math">
                    <m:sSub>
                      <m:sSubPr>
                        <m:ctrlPr>
                          <a:rPr lang="en-US" i="1" smtClean="0">
                            <a:solidFill>
                              <a:srgbClr val="545050"/>
                            </a:solidFill>
                            <a:latin typeface="Cambria Math" panose="02040503050406030204" pitchFamily="18" charset="0"/>
                            <a:ea typeface="Cambria Math" panose="02040503050406030204" pitchFamily="18" charset="0"/>
                          </a:rPr>
                        </m:ctrlPr>
                      </m:sSubPr>
                      <m:e>
                        <m:r>
                          <m:rPr>
                            <m:sty m:val="p"/>
                          </m:rPr>
                          <a:rPr lang="en-US" b="0" i="0" smtClean="0">
                            <a:solidFill>
                              <a:srgbClr val="545050"/>
                            </a:solidFill>
                            <a:latin typeface="Cambria Math" panose="02040503050406030204" pitchFamily="18" charset="0"/>
                            <a:ea typeface="Cambria Math" panose="02040503050406030204" pitchFamily="18" charset="0"/>
                          </a:rPr>
                          <m:t>S</m:t>
                        </m:r>
                      </m:e>
                      <m:sub>
                        <m:r>
                          <a:rPr lang="en-US" b="0" i="0" smtClean="0">
                            <a:solidFill>
                              <a:srgbClr val="545050"/>
                            </a:solidFill>
                            <a:latin typeface="Cambria Math" panose="02040503050406030204" pitchFamily="18" charset="0"/>
                            <a:ea typeface="Cambria Math" panose="02040503050406030204" pitchFamily="18" charset="0"/>
                          </a:rPr>
                          <m:t>1</m:t>
                        </m:r>
                      </m:sub>
                    </m:sSub>
                    <m:r>
                      <a:rPr lang="en-US" b="0" i="0" smtClean="0">
                        <a:solidFill>
                          <a:srgbClr val="545050"/>
                        </a:solidFill>
                        <a:latin typeface="Cambria Math" panose="02040503050406030204" pitchFamily="18" charset="0"/>
                        <a:ea typeface="Cambria Math" panose="02040503050406030204" pitchFamily="18" charset="0"/>
                      </a:rPr>
                      <m:t>, </m:t>
                    </m:r>
                    <m:sSub>
                      <m:sSubPr>
                        <m:ctrlPr>
                          <a:rPr lang="en-US" b="0" i="1" smtClean="0">
                            <a:solidFill>
                              <a:srgbClr val="545050"/>
                            </a:solidFill>
                            <a:latin typeface="Cambria Math" panose="02040503050406030204" pitchFamily="18" charset="0"/>
                            <a:ea typeface="Cambria Math" panose="02040503050406030204" pitchFamily="18" charset="0"/>
                          </a:rPr>
                        </m:ctrlPr>
                      </m:sSubPr>
                      <m:e>
                        <m:r>
                          <m:rPr>
                            <m:sty m:val="p"/>
                          </m:rPr>
                          <a:rPr lang="en-US" b="0" i="0" smtClean="0">
                            <a:solidFill>
                              <a:srgbClr val="545050"/>
                            </a:solidFill>
                            <a:latin typeface="Cambria Math" panose="02040503050406030204" pitchFamily="18" charset="0"/>
                            <a:ea typeface="Cambria Math" panose="02040503050406030204" pitchFamily="18" charset="0"/>
                          </a:rPr>
                          <m:t>S</m:t>
                        </m:r>
                      </m:e>
                      <m:sub>
                        <m:r>
                          <a:rPr lang="en-US" b="0" i="0" smtClean="0">
                            <a:solidFill>
                              <a:srgbClr val="545050"/>
                            </a:solidFill>
                            <a:latin typeface="Cambria Math" panose="02040503050406030204" pitchFamily="18" charset="0"/>
                            <a:ea typeface="Cambria Math" panose="02040503050406030204" pitchFamily="18" charset="0"/>
                          </a:rPr>
                          <m:t>2</m:t>
                        </m:r>
                      </m:sub>
                    </m:sSub>
                    <m:r>
                      <a:rPr lang="en-US" b="0" i="0" smtClean="0">
                        <a:solidFill>
                          <a:srgbClr val="545050"/>
                        </a:solidFill>
                        <a:latin typeface="Cambria Math" panose="02040503050406030204" pitchFamily="18" charset="0"/>
                        <a:ea typeface="Cambria Math" panose="02040503050406030204" pitchFamily="18" charset="0"/>
                      </a:rPr>
                      <m:t>, …</m:t>
                    </m:r>
                  </m:oMath>
                </a14:m>
                <a:r>
                  <a:rPr lang="en-US" dirty="0">
                    <a:solidFill>
                      <a:srgbClr val="545050"/>
                    </a:solidFill>
                    <a:ea typeface="Cambria Math" panose="02040503050406030204" pitchFamily="18" charset="0"/>
                  </a:rPr>
                  <a:t> is a Markov Chain/Process </a:t>
                </a:r>
                <a14:m>
                  <m:oMath xmlns:m="http://schemas.openxmlformats.org/officeDocument/2006/math">
                    <m:r>
                      <a:rPr lang="en-US" i="1">
                        <a:solidFill>
                          <a:srgbClr val="545050"/>
                        </a:solidFill>
                        <a:latin typeface="Cambria Math" panose="02040503050406030204" pitchFamily="18" charset="0"/>
                        <a:ea typeface="Cambria Math" panose="02040503050406030204" pitchFamily="18" charset="0"/>
                      </a:rPr>
                      <m:t>&lt;</m:t>
                    </m:r>
                    <m:r>
                      <a:rPr lang="en-US" i="1">
                        <a:solidFill>
                          <a:srgbClr val="545050"/>
                        </a:solidFill>
                        <a:latin typeface="Cambria Math" panose="02040503050406030204" pitchFamily="18" charset="0"/>
                        <a:ea typeface="Cambria Math" panose="02040503050406030204" pitchFamily="18" charset="0"/>
                      </a:rPr>
                      <m:t>𝒮</m:t>
                    </m:r>
                    <m:r>
                      <a:rPr lang="en-US" i="1">
                        <a:solidFill>
                          <a:srgbClr val="545050"/>
                        </a:solidFill>
                        <a:latin typeface="Cambria Math" panose="02040503050406030204" pitchFamily="18" charset="0"/>
                        <a:ea typeface="Cambria Math" panose="02040503050406030204" pitchFamily="18" charset="0"/>
                      </a:rPr>
                      <m:t>,</m:t>
                    </m:r>
                    <m:sSup>
                      <m:sSupPr>
                        <m:ctrlPr>
                          <a:rPr lang="en-US" i="1" smtClean="0">
                            <a:solidFill>
                              <a:srgbClr val="545050"/>
                            </a:solidFill>
                            <a:latin typeface="Cambria Math" panose="02040503050406030204" pitchFamily="18" charset="0"/>
                            <a:ea typeface="Cambria Math" panose="02040503050406030204" pitchFamily="18" charset="0"/>
                          </a:rPr>
                        </m:ctrlPr>
                      </m:sSupPr>
                      <m:e>
                        <m:r>
                          <a:rPr lang="en-US" i="1" dirty="0">
                            <a:solidFill>
                              <a:srgbClr val="545050"/>
                            </a:solidFill>
                            <a:latin typeface="Cambria Math" panose="02040503050406030204" pitchFamily="18" charset="0"/>
                            <a:ea typeface="Cambria Math" panose="02040503050406030204" pitchFamily="18" charset="0"/>
                          </a:rPr>
                          <m:t>𝒫</m:t>
                        </m:r>
                      </m:e>
                      <m:sup>
                        <m:r>
                          <a:rPr lang="el-GR" b="0" i="1" smtClean="0">
                            <a:solidFill>
                              <a:srgbClr val="545050"/>
                            </a:solidFill>
                            <a:latin typeface="Cambria Math" panose="02040503050406030204" pitchFamily="18" charset="0"/>
                            <a:ea typeface="Cambria Math" panose="02040503050406030204" pitchFamily="18" charset="0"/>
                          </a:rPr>
                          <m:t>𝜋</m:t>
                        </m:r>
                      </m:sup>
                    </m:sSup>
                    <m:r>
                      <a:rPr lang="en-US" i="1">
                        <a:solidFill>
                          <a:srgbClr val="545050"/>
                        </a:solidFill>
                        <a:latin typeface="Cambria Math" panose="02040503050406030204" pitchFamily="18" charset="0"/>
                        <a:ea typeface="Cambria Math" panose="02040503050406030204" pitchFamily="18" charset="0"/>
                      </a:rPr>
                      <m:t>&gt;</m:t>
                    </m:r>
                  </m:oMath>
                </a14:m>
                <a:r>
                  <a:rPr lang="en-US" dirty="0">
                    <a:solidFill>
                      <a:srgbClr val="545050"/>
                    </a:solidFill>
                    <a:ea typeface="Cambria Math" panose="02040503050406030204" pitchFamily="18" charset="0"/>
                  </a:rPr>
                  <a:t> </a:t>
                </a:r>
              </a:p>
              <a:p>
                <a:r>
                  <a:rPr lang="en-US" dirty="0">
                    <a:solidFill>
                      <a:srgbClr val="545050"/>
                    </a:solidFill>
                    <a:ea typeface="Cambria Math" panose="02040503050406030204" pitchFamily="18" charset="0"/>
                  </a:rPr>
                  <a:t>The state and reward sequence </a:t>
                </a:r>
                <a14:m>
                  <m:oMath xmlns:m="http://schemas.openxmlformats.org/officeDocument/2006/math">
                    <m:sSub>
                      <m:sSubPr>
                        <m:ctrlPr>
                          <a:rPr lang="en-US" i="1">
                            <a:solidFill>
                              <a:srgbClr val="545050"/>
                            </a:solidFill>
                            <a:latin typeface="Cambria Math" panose="02040503050406030204" pitchFamily="18" charset="0"/>
                            <a:ea typeface="Cambria Math" panose="02040503050406030204" pitchFamily="18" charset="0"/>
                          </a:rPr>
                        </m:ctrlPr>
                      </m:sSubPr>
                      <m:e>
                        <m:r>
                          <m:rPr>
                            <m:sty m:val="p"/>
                          </m:rPr>
                          <a:rPr lang="en-US">
                            <a:solidFill>
                              <a:srgbClr val="545050"/>
                            </a:solidFill>
                            <a:latin typeface="Cambria Math" panose="02040503050406030204" pitchFamily="18" charset="0"/>
                            <a:ea typeface="Cambria Math" panose="02040503050406030204" pitchFamily="18" charset="0"/>
                          </a:rPr>
                          <m:t>S</m:t>
                        </m:r>
                      </m:e>
                      <m:sub>
                        <m:r>
                          <a:rPr lang="en-US">
                            <a:solidFill>
                              <a:srgbClr val="545050"/>
                            </a:solidFill>
                            <a:latin typeface="Cambria Math" panose="02040503050406030204" pitchFamily="18" charset="0"/>
                            <a:ea typeface="Cambria Math" panose="02040503050406030204" pitchFamily="18" charset="0"/>
                          </a:rPr>
                          <m:t>1</m:t>
                        </m:r>
                      </m:sub>
                    </m:sSub>
                    <m:r>
                      <a:rPr lang="en-US" b="0" i="0" smtClean="0">
                        <a:solidFill>
                          <a:srgbClr val="545050"/>
                        </a:solidFill>
                        <a:latin typeface="Cambria Math" panose="02040503050406030204" pitchFamily="18" charset="0"/>
                        <a:ea typeface="Cambria Math" panose="02040503050406030204" pitchFamily="18" charset="0"/>
                      </a:rPr>
                      <m:t>,</m:t>
                    </m:r>
                    <m:sSub>
                      <m:sSubPr>
                        <m:ctrlPr>
                          <a:rPr lang="en-US" b="0" i="1" smtClean="0">
                            <a:solidFill>
                              <a:srgbClr val="545050"/>
                            </a:solidFill>
                            <a:latin typeface="Cambria Math" panose="02040503050406030204" pitchFamily="18" charset="0"/>
                            <a:ea typeface="Cambria Math" panose="02040503050406030204" pitchFamily="18" charset="0"/>
                          </a:rPr>
                        </m:ctrlPr>
                      </m:sSubPr>
                      <m:e>
                        <m:r>
                          <a:rPr lang="en-US" b="0" i="1" smtClean="0">
                            <a:solidFill>
                              <a:srgbClr val="545050"/>
                            </a:solidFill>
                            <a:latin typeface="Cambria Math" panose="02040503050406030204" pitchFamily="18" charset="0"/>
                            <a:ea typeface="Cambria Math" panose="02040503050406030204" pitchFamily="18" charset="0"/>
                          </a:rPr>
                          <m:t>𝑅</m:t>
                        </m:r>
                      </m:e>
                      <m:sub>
                        <m:r>
                          <a:rPr lang="en-US" b="0" i="1" smtClean="0">
                            <a:solidFill>
                              <a:srgbClr val="545050"/>
                            </a:solidFill>
                            <a:latin typeface="Cambria Math" panose="02040503050406030204" pitchFamily="18" charset="0"/>
                            <a:ea typeface="Cambria Math" panose="02040503050406030204" pitchFamily="18" charset="0"/>
                          </a:rPr>
                          <m:t>1</m:t>
                        </m:r>
                      </m:sub>
                    </m:sSub>
                    <m:r>
                      <a:rPr lang="en-US">
                        <a:solidFill>
                          <a:srgbClr val="545050"/>
                        </a:solidFill>
                        <a:latin typeface="Cambria Math" panose="02040503050406030204" pitchFamily="18" charset="0"/>
                        <a:ea typeface="Cambria Math" panose="02040503050406030204" pitchFamily="18" charset="0"/>
                      </a:rPr>
                      <m:t>, </m:t>
                    </m:r>
                    <m:sSub>
                      <m:sSubPr>
                        <m:ctrlPr>
                          <a:rPr lang="en-US" i="1">
                            <a:solidFill>
                              <a:srgbClr val="545050"/>
                            </a:solidFill>
                            <a:latin typeface="Cambria Math" panose="02040503050406030204" pitchFamily="18" charset="0"/>
                            <a:ea typeface="Cambria Math" panose="02040503050406030204" pitchFamily="18" charset="0"/>
                          </a:rPr>
                        </m:ctrlPr>
                      </m:sSubPr>
                      <m:e>
                        <m:r>
                          <m:rPr>
                            <m:sty m:val="p"/>
                          </m:rPr>
                          <a:rPr lang="en-US">
                            <a:solidFill>
                              <a:srgbClr val="545050"/>
                            </a:solidFill>
                            <a:latin typeface="Cambria Math" panose="02040503050406030204" pitchFamily="18" charset="0"/>
                            <a:ea typeface="Cambria Math" panose="02040503050406030204" pitchFamily="18" charset="0"/>
                          </a:rPr>
                          <m:t>S</m:t>
                        </m:r>
                      </m:e>
                      <m:sub>
                        <m:r>
                          <a:rPr lang="en-US">
                            <a:solidFill>
                              <a:srgbClr val="545050"/>
                            </a:solidFill>
                            <a:latin typeface="Cambria Math" panose="02040503050406030204" pitchFamily="18" charset="0"/>
                            <a:ea typeface="Cambria Math" panose="02040503050406030204" pitchFamily="18" charset="0"/>
                          </a:rPr>
                          <m:t>2</m:t>
                        </m:r>
                      </m:sub>
                    </m:sSub>
                    <m:r>
                      <a:rPr lang="en-US">
                        <a:solidFill>
                          <a:srgbClr val="545050"/>
                        </a:solidFill>
                        <a:latin typeface="Cambria Math" panose="02040503050406030204" pitchFamily="18" charset="0"/>
                        <a:ea typeface="Cambria Math" panose="02040503050406030204" pitchFamily="18" charset="0"/>
                      </a:rPr>
                      <m:t>, </m:t>
                    </m:r>
                    <m:sSub>
                      <m:sSubPr>
                        <m:ctrlPr>
                          <a:rPr lang="en-US" i="1" smtClean="0">
                            <a:solidFill>
                              <a:srgbClr val="545050"/>
                            </a:solidFill>
                            <a:latin typeface="Cambria Math" panose="02040503050406030204" pitchFamily="18" charset="0"/>
                            <a:ea typeface="Cambria Math" panose="02040503050406030204" pitchFamily="18" charset="0"/>
                          </a:rPr>
                        </m:ctrlPr>
                      </m:sSubPr>
                      <m:e>
                        <m:r>
                          <a:rPr lang="en-US" b="0" i="1" smtClean="0">
                            <a:solidFill>
                              <a:srgbClr val="545050"/>
                            </a:solidFill>
                            <a:latin typeface="Cambria Math" panose="02040503050406030204" pitchFamily="18" charset="0"/>
                            <a:ea typeface="Cambria Math" panose="02040503050406030204" pitchFamily="18" charset="0"/>
                          </a:rPr>
                          <m:t>𝑅</m:t>
                        </m:r>
                      </m:e>
                      <m:sub>
                        <m:r>
                          <a:rPr lang="en-US" b="0" i="1" smtClean="0">
                            <a:solidFill>
                              <a:srgbClr val="545050"/>
                            </a:solidFill>
                            <a:latin typeface="Cambria Math" panose="02040503050406030204" pitchFamily="18" charset="0"/>
                            <a:ea typeface="Cambria Math" panose="02040503050406030204" pitchFamily="18" charset="0"/>
                          </a:rPr>
                          <m:t>2</m:t>
                        </m:r>
                      </m:sub>
                    </m:sSub>
                    <m:r>
                      <a:rPr lang="en-US">
                        <a:solidFill>
                          <a:srgbClr val="545050"/>
                        </a:solidFill>
                        <a:latin typeface="Cambria Math" panose="02040503050406030204" pitchFamily="18" charset="0"/>
                        <a:ea typeface="Cambria Math" panose="02040503050406030204" pitchFamily="18" charset="0"/>
                      </a:rPr>
                      <m:t>…</m:t>
                    </m:r>
                  </m:oMath>
                </a14:m>
                <a:r>
                  <a:rPr lang="en-US" dirty="0">
                    <a:solidFill>
                      <a:srgbClr val="545050"/>
                    </a:solidFill>
                    <a:ea typeface="Cambria Math" panose="02040503050406030204" pitchFamily="18" charset="0"/>
                  </a:rPr>
                  <a:t> is a Markov Reward Process </a:t>
                </a:r>
                <a14:m>
                  <m:oMath xmlns:m="http://schemas.openxmlformats.org/officeDocument/2006/math">
                    <m:r>
                      <a:rPr lang="en-US" i="1">
                        <a:solidFill>
                          <a:srgbClr val="545050"/>
                        </a:solidFill>
                        <a:latin typeface="Cambria Math" panose="02040503050406030204" pitchFamily="18" charset="0"/>
                        <a:ea typeface="Cambria Math" panose="02040503050406030204" pitchFamily="18" charset="0"/>
                      </a:rPr>
                      <m:t>&lt;</m:t>
                    </m:r>
                    <m:r>
                      <a:rPr lang="en-US" i="1">
                        <a:solidFill>
                          <a:srgbClr val="545050"/>
                        </a:solidFill>
                        <a:latin typeface="Cambria Math" panose="02040503050406030204" pitchFamily="18" charset="0"/>
                        <a:ea typeface="Cambria Math" panose="02040503050406030204" pitchFamily="18" charset="0"/>
                      </a:rPr>
                      <m:t>𝒮</m:t>
                    </m:r>
                    <m:r>
                      <a:rPr lang="en-US" i="1">
                        <a:solidFill>
                          <a:srgbClr val="545050"/>
                        </a:solidFill>
                        <a:latin typeface="Cambria Math" panose="02040503050406030204" pitchFamily="18" charset="0"/>
                        <a:ea typeface="Cambria Math" panose="02040503050406030204" pitchFamily="18" charset="0"/>
                      </a:rPr>
                      <m:t>,</m:t>
                    </m:r>
                    <m:sSup>
                      <m:sSupPr>
                        <m:ctrlPr>
                          <a:rPr lang="en-US" i="1">
                            <a:solidFill>
                              <a:srgbClr val="545050"/>
                            </a:solidFill>
                            <a:latin typeface="Cambria Math" panose="02040503050406030204" pitchFamily="18" charset="0"/>
                            <a:ea typeface="Cambria Math" panose="02040503050406030204" pitchFamily="18" charset="0"/>
                          </a:rPr>
                        </m:ctrlPr>
                      </m:sSupPr>
                      <m:e>
                        <m:r>
                          <a:rPr lang="en-US" i="1" dirty="0">
                            <a:solidFill>
                              <a:srgbClr val="545050"/>
                            </a:solidFill>
                            <a:latin typeface="Cambria Math" panose="02040503050406030204" pitchFamily="18" charset="0"/>
                            <a:ea typeface="Cambria Math" panose="02040503050406030204" pitchFamily="18" charset="0"/>
                          </a:rPr>
                          <m:t>𝒫</m:t>
                        </m:r>
                      </m:e>
                      <m:sup>
                        <m:r>
                          <a:rPr lang="el-GR" i="1">
                            <a:solidFill>
                              <a:srgbClr val="545050"/>
                            </a:solidFill>
                            <a:latin typeface="Cambria Math" panose="02040503050406030204" pitchFamily="18" charset="0"/>
                            <a:ea typeface="Cambria Math" panose="02040503050406030204" pitchFamily="18" charset="0"/>
                          </a:rPr>
                          <m:t>𝜋</m:t>
                        </m:r>
                      </m:sup>
                    </m:sSup>
                    <m:r>
                      <a:rPr lang="en-US" i="1" dirty="0">
                        <a:solidFill>
                          <a:srgbClr val="545050"/>
                        </a:solidFill>
                        <a:latin typeface="Cambria Math" panose="02040503050406030204" pitchFamily="18" charset="0"/>
                        <a:ea typeface="Cambria Math" panose="02040503050406030204" pitchFamily="18" charset="0"/>
                      </a:rPr>
                      <m:t>,</m:t>
                    </m:r>
                    <m:sSup>
                      <m:sSupPr>
                        <m:ctrlPr>
                          <a:rPr lang="en-US" i="1" dirty="0" smtClean="0">
                            <a:solidFill>
                              <a:srgbClr val="545050"/>
                            </a:solidFill>
                            <a:latin typeface="Cambria Math" panose="02040503050406030204" pitchFamily="18" charset="0"/>
                            <a:ea typeface="Cambria Math" panose="02040503050406030204" pitchFamily="18" charset="0"/>
                          </a:rPr>
                        </m:ctrlPr>
                      </m:sSupPr>
                      <m:e>
                        <m:r>
                          <a:rPr lang="en-US" i="1" dirty="0">
                            <a:solidFill>
                              <a:srgbClr val="545050"/>
                            </a:solidFill>
                            <a:latin typeface="Cambria Math" panose="02040503050406030204" pitchFamily="18" charset="0"/>
                            <a:ea typeface="Cambria Math" panose="02040503050406030204" pitchFamily="18" charset="0"/>
                          </a:rPr>
                          <m:t>ℛ</m:t>
                        </m:r>
                      </m:e>
                      <m:sup>
                        <m:r>
                          <a:rPr lang="el-GR" b="0" i="1" dirty="0" smtClean="0">
                            <a:solidFill>
                              <a:srgbClr val="545050"/>
                            </a:solidFill>
                            <a:latin typeface="Cambria Math" panose="02040503050406030204" pitchFamily="18" charset="0"/>
                            <a:ea typeface="Cambria Math" panose="02040503050406030204" pitchFamily="18" charset="0"/>
                          </a:rPr>
                          <m:t>𝜋</m:t>
                        </m:r>
                      </m:sup>
                    </m:sSup>
                    <m:r>
                      <a:rPr lang="en-US" i="1" dirty="0">
                        <a:solidFill>
                          <a:srgbClr val="545050"/>
                        </a:solidFill>
                        <a:latin typeface="Cambria Math" panose="02040503050406030204" pitchFamily="18" charset="0"/>
                        <a:ea typeface="Cambria Math" panose="02040503050406030204" pitchFamily="18" charset="0"/>
                      </a:rPr>
                      <m:t>, </m:t>
                    </m:r>
                    <m:r>
                      <a:rPr lang="el-GR" i="1" dirty="0">
                        <a:solidFill>
                          <a:srgbClr val="545050"/>
                        </a:solidFill>
                        <a:latin typeface="Cambria Math" panose="02040503050406030204" pitchFamily="18" charset="0"/>
                        <a:ea typeface="Cambria Math" panose="02040503050406030204" pitchFamily="18" charset="0"/>
                      </a:rPr>
                      <m:t>𝛾</m:t>
                    </m:r>
                    <m:r>
                      <a:rPr lang="en-US" i="1">
                        <a:solidFill>
                          <a:srgbClr val="545050"/>
                        </a:solidFill>
                        <a:latin typeface="Cambria Math" panose="02040503050406030204" pitchFamily="18" charset="0"/>
                        <a:ea typeface="Cambria Math" panose="02040503050406030204" pitchFamily="18" charset="0"/>
                      </a:rPr>
                      <m:t>&gt;</m:t>
                    </m:r>
                  </m:oMath>
                </a14:m>
                <a:endParaRPr lang="en-US" dirty="0">
                  <a:solidFill>
                    <a:srgbClr val="545050"/>
                  </a:solidFill>
                  <a:ea typeface="Cambria Math" panose="02040503050406030204" pitchFamily="18" charset="0"/>
                </a:endParaRPr>
              </a:p>
              <a:p>
                <a:endParaRPr lang="en-US" dirty="0">
                  <a:solidFill>
                    <a:srgbClr val="545050"/>
                  </a:solidFill>
                  <a:ea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sSubSup>
                        <m:sSubSupPr>
                          <m:ctrlPr>
                            <a:rPr lang="en-US" i="1" smtClean="0">
                              <a:solidFill>
                                <a:srgbClr val="545050"/>
                              </a:solidFill>
                              <a:latin typeface="Cambria Math" panose="02040503050406030204" pitchFamily="18" charset="0"/>
                              <a:ea typeface="Cambria Math" panose="02040503050406030204" pitchFamily="18" charset="0"/>
                            </a:rPr>
                          </m:ctrlPr>
                        </m:sSubSupPr>
                        <m:e>
                          <m:r>
                            <a:rPr lang="en-US" i="1" dirty="0">
                              <a:solidFill>
                                <a:srgbClr val="545050"/>
                              </a:solidFill>
                              <a:latin typeface="Cambria Math" panose="02040503050406030204" pitchFamily="18" charset="0"/>
                              <a:ea typeface="Cambria Math" panose="02040503050406030204" pitchFamily="18" charset="0"/>
                            </a:rPr>
                            <m:t>𝒫</m:t>
                          </m:r>
                        </m:e>
                        <m:sub>
                          <m:r>
                            <a:rPr lang="en-US" b="0" i="1" smtClean="0">
                              <a:solidFill>
                                <a:srgbClr val="545050"/>
                              </a:solidFill>
                              <a:latin typeface="Cambria Math" panose="02040503050406030204" pitchFamily="18" charset="0"/>
                              <a:ea typeface="Cambria Math" panose="02040503050406030204" pitchFamily="18" charset="0"/>
                            </a:rPr>
                            <m:t>𝑠</m:t>
                          </m:r>
                          <m:sSup>
                            <m:sSupPr>
                              <m:ctrlPr>
                                <a:rPr lang="en-US" i="1" smtClean="0">
                                  <a:solidFill>
                                    <a:srgbClr val="545050"/>
                                  </a:solidFill>
                                  <a:latin typeface="Cambria Math" panose="02040503050406030204" pitchFamily="18" charset="0"/>
                                  <a:ea typeface="Cambria Math" panose="02040503050406030204" pitchFamily="18" charset="0"/>
                                </a:rPr>
                              </m:ctrlPr>
                            </m:sSupPr>
                            <m:e>
                              <m:r>
                                <a:rPr lang="en-US" b="0" i="1" smtClean="0">
                                  <a:solidFill>
                                    <a:srgbClr val="545050"/>
                                  </a:solidFill>
                                  <a:latin typeface="Cambria Math" panose="02040503050406030204" pitchFamily="18" charset="0"/>
                                  <a:ea typeface="Cambria Math" panose="02040503050406030204" pitchFamily="18" charset="0"/>
                                </a:rPr>
                                <m:t>𝑠</m:t>
                              </m:r>
                            </m:e>
                            <m:sup>
                              <m:r>
                                <a:rPr lang="en-US" b="0" i="1" smtClean="0">
                                  <a:solidFill>
                                    <a:srgbClr val="545050"/>
                                  </a:solidFill>
                                  <a:latin typeface="Cambria Math" panose="02040503050406030204" pitchFamily="18" charset="0"/>
                                  <a:ea typeface="Cambria Math" panose="02040503050406030204" pitchFamily="18" charset="0"/>
                                </a:rPr>
                                <m:t>′</m:t>
                              </m:r>
                            </m:sup>
                          </m:sSup>
                        </m:sub>
                        <m:sup>
                          <m:r>
                            <a:rPr lang="el-GR" b="0" i="1" smtClean="0">
                              <a:solidFill>
                                <a:srgbClr val="545050"/>
                              </a:solidFill>
                              <a:latin typeface="Cambria Math" panose="02040503050406030204" pitchFamily="18" charset="0"/>
                              <a:ea typeface="Cambria Math" panose="02040503050406030204" pitchFamily="18" charset="0"/>
                            </a:rPr>
                            <m:t>𝜋</m:t>
                          </m:r>
                        </m:sup>
                      </m:sSubSup>
                      <m:r>
                        <a:rPr lang="en-US" b="0" i="1" smtClean="0">
                          <a:solidFill>
                            <a:srgbClr val="545050"/>
                          </a:solidFill>
                          <a:latin typeface="Cambria Math" panose="02040503050406030204" pitchFamily="18" charset="0"/>
                          <a:ea typeface="Cambria Math" panose="02040503050406030204" pitchFamily="18" charset="0"/>
                        </a:rPr>
                        <m:t>=</m:t>
                      </m:r>
                      <m:nary>
                        <m:naryPr>
                          <m:chr m:val="∑"/>
                          <m:supHide m:val="on"/>
                          <m:ctrlPr>
                            <a:rPr lang="el-GR" i="1">
                              <a:solidFill>
                                <a:srgbClr val="545050"/>
                              </a:solidFill>
                              <a:latin typeface="Cambria Math" panose="02040503050406030204" pitchFamily="18" charset="0"/>
                            </a:rPr>
                          </m:ctrlPr>
                        </m:naryPr>
                        <m:sub>
                          <m:r>
                            <a:rPr lang="en-US" b="0" i="1" smtClean="0">
                              <a:solidFill>
                                <a:srgbClr val="545050"/>
                              </a:solidFill>
                              <a:latin typeface="Cambria Math" panose="02040503050406030204" pitchFamily="18" charset="0"/>
                            </a:rPr>
                            <m:t>𝑎</m:t>
                          </m:r>
                          <m:r>
                            <m:rPr>
                              <m:brk m:alnAt="7"/>
                            </m:rPr>
                            <a:rPr lang="el-GR" i="1">
                              <a:solidFill>
                                <a:srgbClr val="545050"/>
                              </a:solidFill>
                              <a:latin typeface="Cambria Math" panose="02040503050406030204" pitchFamily="18" charset="0"/>
                              <a:ea typeface="Cambria Math" panose="02040503050406030204" pitchFamily="18" charset="0"/>
                            </a:rPr>
                            <m:t>∈</m:t>
                          </m:r>
                          <m:r>
                            <a:rPr lang="en-US" i="1">
                              <a:solidFill>
                                <a:srgbClr val="545050"/>
                              </a:solidFill>
                              <a:latin typeface="Cambria Math" panose="02040503050406030204" pitchFamily="18" charset="0"/>
                              <a:ea typeface="Cambria Math" panose="02040503050406030204" pitchFamily="18" charset="0"/>
                            </a:rPr>
                            <m:t>𝒜</m:t>
                          </m:r>
                        </m:sub>
                        <m:sup/>
                        <m:e>
                          <m:r>
                            <a:rPr lang="el-GR" b="0" i="1" smtClean="0">
                              <a:solidFill>
                                <a:srgbClr val="545050"/>
                              </a:solidFill>
                              <a:latin typeface="Cambria Math" panose="02040503050406030204" pitchFamily="18" charset="0"/>
                              <a:ea typeface="Cambria Math" panose="02040503050406030204" pitchFamily="18" charset="0"/>
                            </a:rPr>
                            <m:t>𝜋</m:t>
                          </m:r>
                          <m:r>
                            <a:rPr lang="el-GR" b="0" i="1" smtClean="0">
                              <a:solidFill>
                                <a:srgbClr val="545050"/>
                              </a:solidFill>
                              <a:latin typeface="Cambria Math" panose="02040503050406030204" pitchFamily="18" charset="0"/>
                              <a:ea typeface="Cambria Math" panose="02040503050406030204" pitchFamily="18" charset="0"/>
                            </a:rPr>
                            <m:t>(</m:t>
                          </m:r>
                          <m:r>
                            <a:rPr lang="en-US" b="0" i="1" smtClean="0">
                              <a:solidFill>
                                <a:srgbClr val="545050"/>
                              </a:solidFill>
                              <a:latin typeface="Cambria Math" panose="02040503050406030204" pitchFamily="18" charset="0"/>
                              <a:ea typeface="Cambria Math" panose="02040503050406030204" pitchFamily="18" charset="0"/>
                            </a:rPr>
                            <m:t>𝑎</m:t>
                          </m:r>
                          <m:r>
                            <a:rPr lang="en-US" b="0" i="1" smtClean="0">
                              <a:solidFill>
                                <a:srgbClr val="545050"/>
                              </a:solidFill>
                              <a:latin typeface="Cambria Math" panose="02040503050406030204" pitchFamily="18" charset="0"/>
                              <a:ea typeface="Cambria Math" panose="02040503050406030204" pitchFamily="18" charset="0"/>
                            </a:rPr>
                            <m:t>|</m:t>
                          </m:r>
                          <m:r>
                            <a:rPr lang="en-US" b="0" i="1" smtClean="0">
                              <a:solidFill>
                                <a:srgbClr val="545050"/>
                              </a:solidFill>
                              <a:latin typeface="Cambria Math" panose="02040503050406030204" pitchFamily="18" charset="0"/>
                              <a:ea typeface="Cambria Math" panose="02040503050406030204" pitchFamily="18" charset="0"/>
                            </a:rPr>
                            <m:t>𝑠</m:t>
                          </m:r>
                          <m:r>
                            <a:rPr lang="el-GR" b="0" i="1" smtClean="0">
                              <a:solidFill>
                                <a:srgbClr val="545050"/>
                              </a:solidFill>
                              <a:latin typeface="Cambria Math" panose="02040503050406030204" pitchFamily="18" charset="0"/>
                              <a:ea typeface="Cambria Math" panose="02040503050406030204" pitchFamily="18" charset="0"/>
                            </a:rPr>
                            <m:t>)</m:t>
                          </m:r>
                          <m:sSubSup>
                            <m:sSubSupPr>
                              <m:ctrlPr>
                                <a:rPr lang="en-US" i="1">
                                  <a:solidFill>
                                    <a:srgbClr val="545050"/>
                                  </a:solidFill>
                                  <a:latin typeface="Cambria Math" panose="02040503050406030204" pitchFamily="18" charset="0"/>
                                  <a:ea typeface="Cambria Math" panose="02040503050406030204" pitchFamily="18" charset="0"/>
                                </a:rPr>
                              </m:ctrlPr>
                            </m:sSubSupPr>
                            <m:e>
                              <m:r>
                                <a:rPr lang="en-US" i="1" dirty="0">
                                  <a:solidFill>
                                    <a:srgbClr val="545050"/>
                                  </a:solidFill>
                                  <a:latin typeface="Cambria Math" panose="02040503050406030204" pitchFamily="18" charset="0"/>
                                  <a:ea typeface="Cambria Math" panose="02040503050406030204" pitchFamily="18" charset="0"/>
                                </a:rPr>
                                <m:t>𝒫</m:t>
                              </m:r>
                            </m:e>
                            <m:sub>
                              <m:r>
                                <a:rPr lang="en-US" i="1">
                                  <a:solidFill>
                                    <a:srgbClr val="545050"/>
                                  </a:solidFill>
                                  <a:latin typeface="Cambria Math" panose="02040503050406030204" pitchFamily="18" charset="0"/>
                                  <a:ea typeface="Cambria Math" panose="02040503050406030204" pitchFamily="18" charset="0"/>
                                </a:rPr>
                                <m:t>𝑠</m:t>
                              </m:r>
                              <m:sSup>
                                <m:sSupPr>
                                  <m:ctrlPr>
                                    <a:rPr lang="en-US" i="1">
                                      <a:solidFill>
                                        <a:srgbClr val="545050"/>
                                      </a:solidFill>
                                      <a:latin typeface="Cambria Math" panose="02040503050406030204" pitchFamily="18" charset="0"/>
                                      <a:ea typeface="Cambria Math" panose="02040503050406030204" pitchFamily="18" charset="0"/>
                                    </a:rPr>
                                  </m:ctrlPr>
                                </m:sSupPr>
                                <m:e>
                                  <m:r>
                                    <a:rPr lang="en-US" i="1">
                                      <a:solidFill>
                                        <a:srgbClr val="545050"/>
                                      </a:solidFill>
                                      <a:latin typeface="Cambria Math" panose="02040503050406030204" pitchFamily="18" charset="0"/>
                                      <a:ea typeface="Cambria Math" panose="02040503050406030204" pitchFamily="18" charset="0"/>
                                    </a:rPr>
                                    <m:t>𝑠</m:t>
                                  </m:r>
                                </m:e>
                                <m:sup>
                                  <m:r>
                                    <a:rPr lang="en-US" i="1">
                                      <a:solidFill>
                                        <a:srgbClr val="545050"/>
                                      </a:solidFill>
                                      <a:latin typeface="Cambria Math" panose="02040503050406030204" pitchFamily="18" charset="0"/>
                                      <a:ea typeface="Cambria Math" panose="02040503050406030204" pitchFamily="18" charset="0"/>
                                    </a:rPr>
                                    <m:t>′</m:t>
                                  </m:r>
                                </m:sup>
                              </m:sSup>
                            </m:sub>
                            <m:sup>
                              <m:r>
                                <a:rPr lang="en-US" b="0" i="1" smtClean="0">
                                  <a:solidFill>
                                    <a:srgbClr val="545050"/>
                                  </a:solidFill>
                                  <a:latin typeface="Cambria Math" panose="02040503050406030204" pitchFamily="18" charset="0"/>
                                  <a:ea typeface="Cambria Math" panose="02040503050406030204" pitchFamily="18" charset="0"/>
                                </a:rPr>
                                <m:t>𝑎</m:t>
                              </m:r>
                            </m:sup>
                          </m:sSubSup>
                        </m:e>
                      </m:nary>
                    </m:oMath>
                  </m:oMathPara>
                </a14:m>
                <a:endParaRPr lang="en-US" dirty="0">
                  <a:solidFill>
                    <a:srgbClr val="545050"/>
                  </a:solidFill>
                  <a:ea typeface="Cambria Math" panose="02040503050406030204" pitchFamily="18" charset="0"/>
                </a:endParaRPr>
              </a:p>
              <a:p>
                <a:pPr marL="0" indent="0" algn="ctr">
                  <a:buNone/>
                </a:pPr>
                <a:endParaRPr lang="en-US" dirty="0">
                  <a:solidFill>
                    <a:srgbClr val="545050"/>
                  </a:solidFill>
                  <a:ea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sSubSup>
                        <m:sSubSupPr>
                          <m:ctrlPr>
                            <a:rPr lang="en-US" i="1">
                              <a:solidFill>
                                <a:srgbClr val="545050"/>
                              </a:solidFill>
                              <a:latin typeface="Cambria Math" panose="02040503050406030204" pitchFamily="18" charset="0"/>
                              <a:ea typeface="Cambria Math" panose="02040503050406030204" pitchFamily="18" charset="0"/>
                            </a:rPr>
                          </m:ctrlPr>
                        </m:sSubSupPr>
                        <m:e>
                          <m:r>
                            <a:rPr lang="en-US" i="1" dirty="0">
                              <a:solidFill>
                                <a:srgbClr val="545050"/>
                              </a:solidFill>
                              <a:latin typeface="Cambria Math" panose="02040503050406030204" pitchFamily="18" charset="0"/>
                              <a:ea typeface="Cambria Math" panose="02040503050406030204" pitchFamily="18" charset="0"/>
                            </a:rPr>
                            <m:t>ℛ</m:t>
                          </m:r>
                        </m:e>
                        <m:sub>
                          <m:r>
                            <a:rPr lang="en-US" i="1">
                              <a:solidFill>
                                <a:srgbClr val="545050"/>
                              </a:solidFill>
                              <a:latin typeface="Cambria Math" panose="02040503050406030204" pitchFamily="18" charset="0"/>
                              <a:ea typeface="Cambria Math" panose="02040503050406030204" pitchFamily="18" charset="0"/>
                            </a:rPr>
                            <m:t>𝑠</m:t>
                          </m:r>
                        </m:sub>
                        <m:sup>
                          <m:r>
                            <a:rPr lang="el-GR" i="1">
                              <a:solidFill>
                                <a:srgbClr val="545050"/>
                              </a:solidFill>
                              <a:latin typeface="Cambria Math" panose="02040503050406030204" pitchFamily="18" charset="0"/>
                              <a:ea typeface="Cambria Math" panose="02040503050406030204" pitchFamily="18" charset="0"/>
                            </a:rPr>
                            <m:t>𝜋</m:t>
                          </m:r>
                        </m:sup>
                      </m:sSubSup>
                      <m:r>
                        <a:rPr lang="en-US" i="1">
                          <a:solidFill>
                            <a:srgbClr val="545050"/>
                          </a:solidFill>
                          <a:latin typeface="Cambria Math" panose="02040503050406030204" pitchFamily="18" charset="0"/>
                          <a:ea typeface="Cambria Math" panose="02040503050406030204" pitchFamily="18" charset="0"/>
                        </a:rPr>
                        <m:t>=</m:t>
                      </m:r>
                      <m:nary>
                        <m:naryPr>
                          <m:chr m:val="∑"/>
                          <m:supHide m:val="on"/>
                          <m:ctrlPr>
                            <a:rPr lang="el-GR" i="1">
                              <a:solidFill>
                                <a:srgbClr val="545050"/>
                              </a:solidFill>
                              <a:latin typeface="Cambria Math" panose="02040503050406030204" pitchFamily="18" charset="0"/>
                            </a:rPr>
                          </m:ctrlPr>
                        </m:naryPr>
                        <m:sub>
                          <m:r>
                            <a:rPr lang="en-US" i="1">
                              <a:solidFill>
                                <a:srgbClr val="545050"/>
                              </a:solidFill>
                              <a:latin typeface="Cambria Math" panose="02040503050406030204" pitchFamily="18" charset="0"/>
                            </a:rPr>
                            <m:t>𝑎</m:t>
                          </m:r>
                          <m:r>
                            <m:rPr>
                              <m:brk m:alnAt="7"/>
                            </m:rPr>
                            <a:rPr lang="el-GR" i="1">
                              <a:solidFill>
                                <a:srgbClr val="545050"/>
                              </a:solidFill>
                              <a:latin typeface="Cambria Math" panose="02040503050406030204" pitchFamily="18" charset="0"/>
                              <a:ea typeface="Cambria Math" panose="02040503050406030204" pitchFamily="18" charset="0"/>
                            </a:rPr>
                            <m:t>∈</m:t>
                          </m:r>
                          <m:r>
                            <a:rPr lang="en-US" i="1">
                              <a:solidFill>
                                <a:srgbClr val="545050"/>
                              </a:solidFill>
                              <a:latin typeface="Cambria Math" panose="02040503050406030204" pitchFamily="18" charset="0"/>
                              <a:ea typeface="Cambria Math" panose="02040503050406030204" pitchFamily="18" charset="0"/>
                            </a:rPr>
                            <m:t>𝒜</m:t>
                          </m:r>
                        </m:sub>
                        <m:sup/>
                        <m:e>
                          <m:r>
                            <a:rPr lang="el-GR" i="1">
                              <a:solidFill>
                                <a:srgbClr val="545050"/>
                              </a:solidFill>
                              <a:latin typeface="Cambria Math" panose="02040503050406030204" pitchFamily="18" charset="0"/>
                              <a:ea typeface="Cambria Math" panose="02040503050406030204" pitchFamily="18" charset="0"/>
                            </a:rPr>
                            <m:t>𝜋</m:t>
                          </m:r>
                          <m:r>
                            <a:rPr lang="el-GR" i="1">
                              <a:solidFill>
                                <a:srgbClr val="545050"/>
                              </a:solidFill>
                              <a:latin typeface="Cambria Math" panose="02040503050406030204" pitchFamily="18" charset="0"/>
                              <a:ea typeface="Cambria Math" panose="02040503050406030204" pitchFamily="18" charset="0"/>
                            </a:rPr>
                            <m:t>(</m:t>
                          </m:r>
                          <m:r>
                            <a:rPr lang="en-US" i="1">
                              <a:solidFill>
                                <a:srgbClr val="545050"/>
                              </a:solidFill>
                              <a:latin typeface="Cambria Math" panose="02040503050406030204" pitchFamily="18" charset="0"/>
                              <a:ea typeface="Cambria Math" panose="02040503050406030204" pitchFamily="18" charset="0"/>
                            </a:rPr>
                            <m:t>𝑎</m:t>
                          </m:r>
                          <m:r>
                            <a:rPr lang="en-US" i="1">
                              <a:solidFill>
                                <a:srgbClr val="545050"/>
                              </a:solidFill>
                              <a:latin typeface="Cambria Math" panose="02040503050406030204" pitchFamily="18" charset="0"/>
                              <a:ea typeface="Cambria Math" panose="02040503050406030204" pitchFamily="18" charset="0"/>
                            </a:rPr>
                            <m:t>|</m:t>
                          </m:r>
                          <m:r>
                            <a:rPr lang="en-US" i="1">
                              <a:solidFill>
                                <a:srgbClr val="545050"/>
                              </a:solidFill>
                              <a:latin typeface="Cambria Math" panose="02040503050406030204" pitchFamily="18" charset="0"/>
                              <a:ea typeface="Cambria Math" panose="02040503050406030204" pitchFamily="18" charset="0"/>
                            </a:rPr>
                            <m:t>𝑠</m:t>
                          </m:r>
                          <m:r>
                            <a:rPr lang="el-GR" i="1">
                              <a:solidFill>
                                <a:srgbClr val="545050"/>
                              </a:solidFill>
                              <a:latin typeface="Cambria Math" panose="02040503050406030204" pitchFamily="18" charset="0"/>
                              <a:ea typeface="Cambria Math" panose="02040503050406030204" pitchFamily="18" charset="0"/>
                            </a:rPr>
                            <m:t>)</m:t>
                          </m:r>
                          <m:sSubSup>
                            <m:sSubSupPr>
                              <m:ctrlPr>
                                <a:rPr lang="en-US" i="1">
                                  <a:solidFill>
                                    <a:srgbClr val="545050"/>
                                  </a:solidFill>
                                  <a:latin typeface="Cambria Math" panose="02040503050406030204" pitchFamily="18" charset="0"/>
                                  <a:ea typeface="Cambria Math" panose="02040503050406030204" pitchFamily="18" charset="0"/>
                                </a:rPr>
                              </m:ctrlPr>
                            </m:sSubSupPr>
                            <m:e>
                              <m:r>
                                <a:rPr lang="en-US" i="1" dirty="0">
                                  <a:solidFill>
                                    <a:srgbClr val="545050"/>
                                  </a:solidFill>
                                  <a:latin typeface="Cambria Math" panose="02040503050406030204" pitchFamily="18" charset="0"/>
                                  <a:ea typeface="Cambria Math" panose="02040503050406030204" pitchFamily="18" charset="0"/>
                                </a:rPr>
                                <m:t>ℛ</m:t>
                              </m:r>
                            </m:e>
                            <m:sub>
                              <m:r>
                                <a:rPr lang="en-US" i="1">
                                  <a:solidFill>
                                    <a:srgbClr val="545050"/>
                                  </a:solidFill>
                                  <a:latin typeface="Cambria Math" panose="02040503050406030204" pitchFamily="18" charset="0"/>
                                  <a:ea typeface="Cambria Math" panose="02040503050406030204" pitchFamily="18" charset="0"/>
                                </a:rPr>
                                <m:t>𝑠</m:t>
                              </m:r>
                            </m:sub>
                            <m:sup>
                              <m:r>
                                <a:rPr lang="en-US" b="0" i="1" smtClean="0">
                                  <a:solidFill>
                                    <a:srgbClr val="545050"/>
                                  </a:solidFill>
                                  <a:latin typeface="Cambria Math" panose="02040503050406030204" pitchFamily="18" charset="0"/>
                                  <a:ea typeface="Cambria Math" panose="02040503050406030204" pitchFamily="18" charset="0"/>
                                </a:rPr>
                                <m:t>𝑎</m:t>
                              </m:r>
                            </m:sup>
                          </m:sSubSup>
                        </m:e>
                      </m:nary>
                    </m:oMath>
                  </m:oMathPara>
                </a14:m>
                <a:endParaRPr lang="en-US" dirty="0">
                  <a:solidFill>
                    <a:srgbClr val="000000"/>
                  </a:solidFill>
                  <a:ea typeface="Cambria Math" panose="02040503050406030204" pitchFamily="18" charset="0"/>
                </a:endParaRPr>
              </a:p>
              <a:p>
                <a:endParaRPr lang="en-FR" dirty="0"/>
              </a:p>
            </p:txBody>
          </p:sp>
        </mc:Choice>
        <mc:Fallback xmlns="">
          <p:sp>
            <p:nvSpPr>
              <p:cNvPr id="3" name="Content Placeholder 2">
                <a:extLst>
                  <a:ext uri="{FF2B5EF4-FFF2-40B4-BE49-F238E27FC236}">
                    <a16:creationId xmlns:a16="http://schemas.microsoft.com/office/drawing/2014/main" id="{BC08B14D-F45A-834B-AC2F-0584218C39C6}"/>
                  </a:ext>
                </a:extLst>
              </p:cNvPr>
              <p:cNvSpPr>
                <a:spLocks noGrp="1" noRot="1" noChangeAspect="1" noMove="1" noResize="1" noEditPoints="1" noAdjustHandles="1" noChangeArrowheads="1" noChangeShapeType="1" noTextEdit="1"/>
              </p:cNvSpPr>
              <p:nvPr>
                <p:ph idx="1"/>
              </p:nvPr>
            </p:nvSpPr>
            <p:spPr>
              <a:blipFill>
                <a:blip r:embed="rId2"/>
                <a:stretch>
                  <a:fillRect l="-1101" t="-2941" r="-1275"/>
                </a:stretch>
              </a:blipFill>
            </p:spPr>
            <p:txBody>
              <a:bodyPr/>
              <a:lstStyle/>
              <a:p>
                <a:r>
                  <a:rPr lang="it-IT">
                    <a:noFill/>
                  </a:rPr>
                  <a:t> </a:t>
                </a:r>
              </a:p>
            </p:txBody>
          </p:sp>
        </mc:Fallback>
      </mc:AlternateContent>
      <p:sp>
        <p:nvSpPr>
          <p:cNvPr id="4" name="Footer Placeholder 2">
            <a:extLst>
              <a:ext uri="{FF2B5EF4-FFF2-40B4-BE49-F238E27FC236}">
                <a16:creationId xmlns:a16="http://schemas.microsoft.com/office/drawing/2014/main" id="{7C92134A-B93B-B040-F03C-44F963A32419}"/>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5" name="Footer Placeholder 3">
            <a:extLst>
              <a:ext uri="{FF2B5EF4-FFF2-40B4-BE49-F238E27FC236}">
                <a16:creationId xmlns:a16="http://schemas.microsoft.com/office/drawing/2014/main" id="{581D05AB-BADC-9961-8200-844ECDCF122B}"/>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
        <p:nvSpPr>
          <p:cNvPr id="6" name="Slide Number Placeholder 4">
            <a:extLst>
              <a:ext uri="{FF2B5EF4-FFF2-40B4-BE49-F238E27FC236}">
                <a16:creationId xmlns:a16="http://schemas.microsoft.com/office/drawing/2014/main" id="{E9BD7209-8FBD-1163-DDCF-9182194314F9}"/>
              </a:ext>
            </a:extLst>
          </p:cNvPr>
          <p:cNvSpPr>
            <a:spLocks noGrp="1"/>
          </p:cNvSpPr>
          <p:nvPr>
            <p:ph type="sldNum" sz="quarter" idx="12"/>
          </p:nvPr>
        </p:nvSpPr>
        <p:spPr>
          <a:xfrm>
            <a:off x="9445485" y="6485557"/>
            <a:ext cx="2743200" cy="365125"/>
          </a:xfrm>
        </p:spPr>
        <p:txBody>
          <a:bodyPr/>
          <a:lstStyle/>
          <a:p>
            <a:fld id="{6C21EA8E-8BBA-427F-8E76-5AE09ACA2473}" type="slidenum">
              <a:rPr lang="en-GB" smtClean="0"/>
              <a:t>28</a:t>
            </a:fld>
            <a:endParaRPr lang="en-GB" dirty="0"/>
          </a:p>
        </p:txBody>
      </p:sp>
    </p:spTree>
    <p:extLst>
      <p:ext uri="{BB962C8B-B14F-4D97-AF65-F5344CB8AC3E}">
        <p14:creationId xmlns:p14="http://schemas.microsoft.com/office/powerpoint/2010/main" val="695066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8DB77-762A-B045-B366-C6C97563414E}"/>
              </a:ext>
            </a:extLst>
          </p:cNvPr>
          <p:cNvSpPr>
            <a:spLocks noGrp="1"/>
          </p:cNvSpPr>
          <p:nvPr>
            <p:ph type="title"/>
          </p:nvPr>
        </p:nvSpPr>
        <p:spPr/>
        <p:txBody>
          <a:bodyPr/>
          <a:lstStyle/>
          <a:p>
            <a:r>
              <a:rPr lang="en-FR" dirty="0"/>
              <a:t>State-Value and Action-Value Functions</a:t>
            </a:r>
          </a:p>
        </p:txBody>
      </p:sp>
      <p:grpSp>
        <p:nvGrpSpPr>
          <p:cNvPr id="4" name="Group 3">
            <a:extLst>
              <a:ext uri="{FF2B5EF4-FFF2-40B4-BE49-F238E27FC236}">
                <a16:creationId xmlns:a16="http://schemas.microsoft.com/office/drawing/2014/main" id="{9E61789E-ED93-8341-9ED3-22A1EF29C044}"/>
              </a:ext>
            </a:extLst>
          </p:cNvPr>
          <p:cNvGrpSpPr/>
          <p:nvPr/>
        </p:nvGrpSpPr>
        <p:grpSpPr>
          <a:xfrm>
            <a:off x="1215390" y="1843269"/>
            <a:ext cx="9761220" cy="1725930"/>
            <a:chOff x="1836420" y="5343279"/>
            <a:chExt cx="8519160" cy="1725930"/>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5844F92-A799-0749-B145-E9EE7D241EE6}"/>
                    </a:ext>
                  </a:extLst>
                </p:cNvPr>
                <p:cNvSpPr/>
                <p:nvPr/>
              </p:nvSpPr>
              <p:spPr>
                <a:xfrm>
                  <a:off x="1836420" y="5720961"/>
                  <a:ext cx="8519160" cy="13482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latin typeface="Linux Libertine" panose="02000503000000000000" pitchFamily="2" charset="0"/>
                    </a:rPr>
                    <a:t>The state-value function </a:t>
                  </a:r>
                  <a14:m>
                    <m:oMath xmlns:m="http://schemas.openxmlformats.org/officeDocument/2006/math">
                      <m:sSub>
                        <m:sSubPr>
                          <m:ctrlPr>
                            <a:rPr lang="en-US" i="1" smtClean="0">
                              <a:solidFill>
                                <a:schemeClr val="tx1"/>
                              </a:solidFill>
                              <a:latin typeface="Cambria Math" panose="02040503050406030204" pitchFamily="18" charset="0"/>
                            </a:rPr>
                          </m:ctrlPr>
                        </m:sSubPr>
                        <m:e>
                          <m:r>
                            <m:rPr>
                              <m:nor/>
                            </m:rPr>
                            <a:rPr lang="en-US" i="1" dirty="0">
                              <a:solidFill>
                                <a:schemeClr val="tx1"/>
                              </a:solidFill>
                              <a:latin typeface="Linux Libertine" panose="02000503000000000000" pitchFamily="2" charset="0"/>
                            </a:rPr>
                            <m:t>v</m:t>
                          </m:r>
                        </m:e>
                        <m:sub>
                          <m:r>
                            <a:rPr lang="el-GR" b="0" i="1" smtClean="0">
                              <a:solidFill>
                                <a:schemeClr val="tx1"/>
                              </a:solidFill>
                              <a:latin typeface="Cambria Math" panose="02040503050406030204" pitchFamily="18" charset="0"/>
                            </a:rPr>
                            <m:t>𝜋</m:t>
                          </m:r>
                        </m:sub>
                      </m:sSub>
                      <m:r>
                        <a:rPr lang="el-GR"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l-GR" b="0" i="1" smtClean="0">
                          <a:solidFill>
                            <a:schemeClr val="tx1"/>
                          </a:solidFill>
                          <a:latin typeface="Cambria Math" panose="02040503050406030204" pitchFamily="18" charset="0"/>
                        </a:rPr>
                        <m:t>)</m:t>
                      </m:r>
                    </m:oMath>
                  </a14:m>
                  <a:r>
                    <a:rPr lang="en-US" i="1" dirty="0">
                      <a:solidFill>
                        <a:schemeClr val="tx1"/>
                      </a:solidFill>
                      <a:latin typeface="Linux Libertine" panose="02000503000000000000" pitchFamily="2" charset="0"/>
                    </a:rPr>
                    <a:t> of an MDP is the expected return starting from state s, and then following policy </a:t>
                  </a:r>
                  <a:r>
                    <a:rPr lang="el-GR" i="1" dirty="0">
                      <a:solidFill>
                        <a:schemeClr val="tx1"/>
                      </a:solidFill>
                      <a:latin typeface="Linux Libertine" panose="02000503000000000000" pitchFamily="2" charset="0"/>
                    </a:rPr>
                    <a:t>π</a:t>
                  </a:r>
                  <a:r>
                    <a:rPr lang="en-US" i="1" dirty="0">
                      <a:solidFill>
                        <a:schemeClr val="tx1"/>
                      </a:solidFill>
                      <a:latin typeface="Linux Libertine" panose="02000503000000000000" pitchFamily="2" charset="0"/>
                    </a:rPr>
                    <a:t>:</a:t>
                  </a:r>
                  <a:endParaRPr lang="en-US" i="1" dirty="0">
                    <a:solidFill>
                      <a:schemeClr val="tx1"/>
                    </a:solidFill>
                    <a:latin typeface="Linux Libertine" panose="02000503000000000000" pitchFamily="2" charset="0"/>
                    <a:ea typeface="Cambria Math" panose="02040503050406030204" pitchFamily="18" charset="0"/>
                  </a:endParaRPr>
                </a:p>
                <a:p>
                  <a:endParaRPr lang="en-US"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m:rPr>
                                <m:nor/>
                              </m:rPr>
                              <a:rPr lang="en-US" i="1" dirty="0">
                                <a:solidFill>
                                  <a:schemeClr val="tx1"/>
                                </a:solidFill>
                                <a:latin typeface="Linux Libertine" panose="02000503000000000000" pitchFamily="2" charset="0"/>
                              </a:rPr>
                              <m:t>v</m:t>
                            </m:r>
                          </m:e>
                          <m:sub>
                            <m:r>
                              <a:rPr lang="el-GR" i="1">
                                <a:solidFill>
                                  <a:schemeClr val="tx1"/>
                                </a:solidFill>
                                <a:latin typeface="Cambria Math" panose="02040503050406030204" pitchFamily="18" charset="0"/>
                              </a:rPr>
                              <m:t>𝜋</m:t>
                            </m:r>
                          </m:sub>
                        </m:sSub>
                        <m:d>
                          <m:dPr>
                            <m:ctrlPr>
                              <a:rPr lang="el-GR"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l-GR" b="0" i="1" smtClean="0">
                            <a:solidFill>
                              <a:schemeClr val="tx1"/>
                            </a:solidFill>
                            <a:latin typeface="Cambria Math" panose="02040503050406030204" pitchFamily="18" charset="0"/>
                          </a:rPr>
                          <m:t>= </m:t>
                        </m:r>
                        <m:sSub>
                          <m:sSubPr>
                            <m:ctrlPr>
                              <a:rPr lang="el-GR" b="0"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𝔼</m:t>
                            </m:r>
                          </m:e>
                          <m:sub>
                            <m:r>
                              <a:rPr lang="el-GR" b="0" i="1" smtClean="0">
                                <a:solidFill>
                                  <a:schemeClr val="tx1"/>
                                </a:solidFill>
                                <a:latin typeface="Cambria Math" panose="02040503050406030204" pitchFamily="18" charset="0"/>
                              </a:rPr>
                              <m:t>𝜋</m:t>
                            </m:r>
                          </m:sub>
                        </m:sSub>
                        <m:d>
                          <m:dPr>
                            <m:begChr m:val="["/>
                            <m:endChr m:val="|"/>
                            <m:ctrlPr>
                              <a:rPr lang="en-US" i="1" smtClean="0">
                                <a:solidFill>
                                  <a:schemeClr val="tx1"/>
                                </a:solidFill>
                                <a:latin typeface="Cambria Math" panose="02040503050406030204" pitchFamily="18" charset="0"/>
                                <a:ea typeface="Cambria Math" panose="02040503050406030204" pitchFamily="18" charset="0"/>
                              </a:rPr>
                            </m:ctrlPr>
                          </m:dPr>
                          <m:e>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𝐺</m:t>
                                </m:r>
                              </m:e>
                              <m:sub>
                                <m:r>
                                  <a:rPr lang="en-US" i="1">
                                    <a:solidFill>
                                      <a:schemeClr val="tx1"/>
                                    </a:solidFill>
                                    <a:latin typeface="Cambria Math" panose="02040503050406030204" pitchFamily="18" charset="0"/>
                                    <a:ea typeface="Cambria Math" panose="02040503050406030204" pitchFamily="18" charset="0"/>
                                  </a:rPr>
                                  <m:t>𝑡</m:t>
                                </m:r>
                              </m:sub>
                            </m:sSub>
                            <m:r>
                              <a:rPr lang="en-US" i="1">
                                <a:solidFill>
                                  <a:schemeClr val="tx1"/>
                                </a:solidFill>
                                <a:latin typeface="Cambria Math" panose="02040503050406030204" pitchFamily="18" charset="0"/>
                                <a:ea typeface="Cambria Math" panose="02040503050406030204" pitchFamily="18" charset="0"/>
                              </a:rPr>
                              <m:t> </m:t>
                            </m:r>
                          </m:e>
                        </m:d>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𝑆</m:t>
                            </m:r>
                          </m:e>
                          <m:sub>
                            <m:r>
                              <a:rPr lang="en-US" i="1">
                                <a:solidFill>
                                  <a:schemeClr val="tx1"/>
                                </a:solidFill>
                                <a:latin typeface="Cambria Math" panose="02040503050406030204" pitchFamily="18" charset="0"/>
                                <a:ea typeface="Cambria Math" panose="02040503050406030204" pitchFamily="18" charset="0"/>
                              </a:rPr>
                              <m:t>𝑡</m:t>
                            </m:r>
                          </m:sub>
                        </m:sSub>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𝑠</m:t>
                        </m:r>
                        <m:r>
                          <a:rPr lang="en-US" i="1">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latin typeface="Linux Libertine" panose="02000503000000000000" pitchFamily="2" charset="0"/>
                  </a:endParaRPr>
                </a:p>
                <a:p>
                  <a:pPr marL="285750" indent="-285750">
                    <a:buFont typeface="Arial" panose="020B0604020202020204" pitchFamily="34" charset="0"/>
                    <a:buChar char="•"/>
                  </a:pPr>
                  <a:endParaRPr lang="en-US" dirty="0">
                    <a:solidFill>
                      <a:schemeClr val="tx1"/>
                    </a:solidFill>
                    <a:latin typeface="Linux Libertine" panose="02000503000000000000" pitchFamily="2" charset="0"/>
                  </a:endParaRPr>
                </a:p>
              </p:txBody>
            </p:sp>
          </mc:Choice>
          <mc:Fallback xmlns="">
            <p:sp>
              <p:nvSpPr>
                <p:cNvPr id="5" name="Rectangle 4">
                  <a:extLst>
                    <a:ext uri="{FF2B5EF4-FFF2-40B4-BE49-F238E27FC236}">
                      <a16:creationId xmlns:a16="http://schemas.microsoft.com/office/drawing/2014/main" id="{E5844F92-A799-0749-B145-E9EE7D241EE6}"/>
                    </a:ext>
                  </a:extLst>
                </p:cNvPr>
                <p:cNvSpPr>
                  <a:spLocks noRot="1" noChangeAspect="1" noMove="1" noResize="1" noEditPoints="1" noAdjustHandles="1" noChangeArrowheads="1" noChangeShapeType="1" noTextEdit="1"/>
                </p:cNvSpPr>
                <p:nvPr/>
              </p:nvSpPr>
              <p:spPr>
                <a:xfrm>
                  <a:off x="1836420" y="5720961"/>
                  <a:ext cx="8519160" cy="1348248"/>
                </a:xfrm>
                <a:prstGeom prst="rect">
                  <a:avLst/>
                </a:prstGeom>
                <a:blipFill>
                  <a:blip r:embed="rId2"/>
                  <a:stretch>
                    <a:fillRect l="-519" t="-1869"/>
                  </a:stretch>
                </a:blipFill>
                <a:ln>
                  <a:noFill/>
                </a:ln>
              </p:spPr>
              <p:txBody>
                <a:bodyPr/>
                <a:lstStyle/>
                <a:p>
                  <a:r>
                    <a:rPr lang="en-FR">
                      <a:noFill/>
                    </a:rPr>
                    <a:t> </a:t>
                  </a:r>
                </a:p>
              </p:txBody>
            </p:sp>
          </mc:Fallback>
        </mc:AlternateContent>
        <p:sp>
          <p:nvSpPr>
            <p:cNvPr id="6" name="Rectangle 5">
              <a:extLst>
                <a:ext uri="{FF2B5EF4-FFF2-40B4-BE49-F238E27FC236}">
                  <a16:creationId xmlns:a16="http://schemas.microsoft.com/office/drawing/2014/main" id="{46360CC0-AA84-8E41-9EA0-E8CEA7C756AC}"/>
                </a:ext>
              </a:extLst>
            </p:cNvPr>
            <p:cNvSpPr/>
            <p:nvPr/>
          </p:nvSpPr>
          <p:spPr>
            <a:xfrm>
              <a:off x="1836420" y="5343279"/>
              <a:ext cx="8519160" cy="3776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latin typeface="Linux Libertine" panose="02000503000000000000" pitchFamily="2" charset="0"/>
                </a:rPr>
                <a:t>Definition</a:t>
              </a:r>
              <a:endParaRPr lang="en-FR" dirty="0">
                <a:solidFill>
                  <a:schemeClr val="bg1"/>
                </a:solidFill>
                <a:latin typeface="Linux Libertine" panose="02000503000000000000" pitchFamily="2" charset="0"/>
              </a:endParaRPr>
            </a:p>
          </p:txBody>
        </p:sp>
      </p:grpSp>
      <p:grpSp>
        <p:nvGrpSpPr>
          <p:cNvPr id="7" name="Group 6">
            <a:extLst>
              <a:ext uri="{FF2B5EF4-FFF2-40B4-BE49-F238E27FC236}">
                <a16:creationId xmlns:a16="http://schemas.microsoft.com/office/drawing/2014/main" id="{1163B367-58DB-134B-BB59-596DCD3B1BAD}"/>
              </a:ext>
            </a:extLst>
          </p:cNvPr>
          <p:cNvGrpSpPr/>
          <p:nvPr/>
        </p:nvGrpSpPr>
        <p:grpSpPr>
          <a:xfrm>
            <a:off x="1215390" y="4079112"/>
            <a:ext cx="9761220" cy="1725930"/>
            <a:chOff x="1836420" y="5343279"/>
            <a:chExt cx="8519160" cy="1725930"/>
          </a:xfrm>
        </p:grpSpPr>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5A9C21C8-1578-294C-AFD4-6E500500A48B}"/>
                    </a:ext>
                  </a:extLst>
                </p:cNvPr>
                <p:cNvSpPr/>
                <p:nvPr/>
              </p:nvSpPr>
              <p:spPr>
                <a:xfrm>
                  <a:off x="1836420" y="5720961"/>
                  <a:ext cx="8519160" cy="13482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latin typeface="Linux Libertine" panose="02000503000000000000" pitchFamily="2" charset="0"/>
                    </a:rPr>
                    <a:t>The action-value function </a:t>
                  </a:r>
                  <a14:m>
                    <m:oMath xmlns:m="http://schemas.openxmlformats.org/officeDocument/2006/math">
                      <m:sSub>
                        <m:sSubPr>
                          <m:ctrlPr>
                            <a:rPr lang="en-US" i="1" smtClean="0">
                              <a:solidFill>
                                <a:schemeClr val="tx1"/>
                              </a:solidFill>
                              <a:latin typeface="Cambria Math" panose="02040503050406030204" pitchFamily="18" charset="0"/>
                            </a:rPr>
                          </m:ctrlPr>
                        </m:sSubPr>
                        <m:e>
                          <m:r>
                            <m:rPr>
                              <m:nor/>
                            </m:rPr>
                            <a:rPr lang="en-US" b="0" i="1" smtClean="0">
                              <a:solidFill>
                                <a:schemeClr val="tx1"/>
                              </a:solidFill>
                              <a:latin typeface="Cambria Math" panose="02040503050406030204" pitchFamily="18" charset="0"/>
                            </a:rPr>
                            <m:t>q</m:t>
                          </m:r>
                        </m:e>
                        <m:sub>
                          <m:r>
                            <a:rPr lang="el-GR" b="0" i="1" smtClean="0">
                              <a:solidFill>
                                <a:schemeClr val="tx1"/>
                              </a:solidFill>
                              <a:latin typeface="Cambria Math" panose="02040503050406030204" pitchFamily="18" charset="0"/>
                            </a:rPr>
                            <m:t>𝜋</m:t>
                          </m:r>
                        </m:sub>
                      </m:sSub>
                      <m:r>
                        <a:rPr lang="el-GR"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l-GR" b="0" i="1" smtClean="0">
                          <a:solidFill>
                            <a:schemeClr val="tx1"/>
                          </a:solidFill>
                          <a:latin typeface="Cambria Math" panose="02040503050406030204" pitchFamily="18" charset="0"/>
                        </a:rPr>
                        <m:t>)</m:t>
                      </m:r>
                    </m:oMath>
                  </a14:m>
                  <a:r>
                    <a:rPr lang="en-US" i="1" dirty="0">
                      <a:solidFill>
                        <a:schemeClr val="tx1"/>
                      </a:solidFill>
                      <a:latin typeface="Linux Libertine" panose="02000503000000000000" pitchFamily="2" charset="0"/>
                    </a:rPr>
                    <a:t> of an MDP is the expected return starting from state s, taking action a, and then following policy </a:t>
                  </a:r>
                  <a:r>
                    <a:rPr lang="el-GR" i="1" dirty="0">
                      <a:solidFill>
                        <a:schemeClr val="tx1"/>
                      </a:solidFill>
                      <a:latin typeface="Linux Libertine" panose="02000503000000000000" pitchFamily="2" charset="0"/>
                    </a:rPr>
                    <a:t>π</a:t>
                  </a:r>
                  <a:r>
                    <a:rPr lang="en-US" i="1" dirty="0">
                      <a:solidFill>
                        <a:schemeClr val="tx1"/>
                      </a:solidFill>
                      <a:latin typeface="Linux Libertine" panose="02000503000000000000" pitchFamily="2" charset="0"/>
                    </a:rPr>
                    <a:t>:</a:t>
                  </a:r>
                  <a:endParaRPr lang="en-US" i="1" dirty="0">
                    <a:solidFill>
                      <a:schemeClr val="tx1"/>
                    </a:solidFill>
                    <a:latin typeface="Linux Libertine" panose="02000503000000000000" pitchFamily="2" charset="0"/>
                    <a:ea typeface="Cambria Math" panose="02040503050406030204" pitchFamily="18" charset="0"/>
                  </a:endParaRPr>
                </a:p>
                <a:p>
                  <a:endParaRPr lang="en-US"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m:rPr>
                                <m:nor/>
                              </m:rPr>
                              <a:rPr lang="en-US" b="0" i="1" smtClean="0">
                                <a:solidFill>
                                  <a:schemeClr val="tx1"/>
                                </a:solidFill>
                                <a:latin typeface="Cambria Math" panose="02040503050406030204" pitchFamily="18" charset="0"/>
                              </a:rPr>
                              <m:t>q</m:t>
                            </m:r>
                          </m:e>
                          <m:sub>
                            <m:r>
                              <a:rPr lang="el-GR" i="1">
                                <a:solidFill>
                                  <a:schemeClr val="tx1"/>
                                </a:solidFill>
                                <a:latin typeface="Cambria Math" panose="02040503050406030204" pitchFamily="18" charset="0"/>
                              </a:rPr>
                              <m:t>𝜋</m:t>
                            </m:r>
                          </m:sub>
                        </m:sSub>
                        <m:d>
                          <m:dPr>
                            <m:ctrlPr>
                              <a:rPr lang="el-GR"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l-GR" b="0" i="1" smtClean="0">
                            <a:solidFill>
                              <a:schemeClr val="tx1"/>
                            </a:solidFill>
                            <a:latin typeface="Cambria Math" panose="02040503050406030204" pitchFamily="18" charset="0"/>
                          </a:rPr>
                          <m:t>=</m:t>
                        </m:r>
                        <m:sSub>
                          <m:sSubPr>
                            <m:ctrlPr>
                              <a:rPr lang="el-GR"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𝔼</m:t>
                            </m:r>
                          </m:e>
                          <m:sub>
                            <m:r>
                              <a:rPr lang="el-GR" i="1">
                                <a:solidFill>
                                  <a:schemeClr val="tx1"/>
                                </a:solidFill>
                                <a:latin typeface="Cambria Math" panose="02040503050406030204" pitchFamily="18" charset="0"/>
                              </a:rPr>
                              <m:t>𝜋</m:t>
                            </m:r>
                          </m:sub>
                        </m:sSub>
                        <m:d>
                          <m:dPr>
                            <m:begChr m:val="["/>
                            <m:endChr m:val="|"/>
                            <m:ctrlPr>
                              <a:rPr lang="en-US" i="1">
                                <a:solidFill>
                                  <a:schemeClr val="tx1"/>
                                </a:solidFill>
                                <a:latin typeface="Cambria Math" panose="02040503050406030204" pitchFamily="18" charset="0"/>
                                <a:ea typeface="Cambria Math" panose="02040503050406030204" pitchFamily="18" charset="0"/>
                              </a:rPr>
                            </m:ctrlPr>
                          </m:dPr>
                          <m:e>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𝐺</m:t>
                                </m:r>
                              </m:e>
                              <m:sub>
                                <m:r>
                                  <a:rPr lang="en-US" i="1">
                                    <a:solidFill>
                                      <a:schemeClr val="tx1"/>
                                    </a:solidFill>
                                    <a:latin typeface="Cambria Math" panose="02040503050406030204" pitchFamily="18" charset="0"/>
                                    <a:ea typeface="Cambria Math" panose="02040503050406030204" pitchFamily="18" charset="0"/>
                                  </a:rPr>
                                  <m:t>𝑡</m:t>
                                </m:r>
                              </m:sub>
                            </m:sSub>
                            <m:r>
                              <a:rPr lang="en-US" i="1">
                                <a:solidFill>
                                  <a:schemeClr val="tx1"/>
                                </a:solidFill>
                                <a:latin typeface="Cambria Math" panose="02040503050406030204" pitchFamily="18" charset="0"/>
                                <a:ea typeface="Cambria Math" panose="02040503050406030204" pitchFamily="18" charset="0"/>
                              </a:rPr>
                              <m:t> </m:t>
                            </m:r>
                          </m:e>
                        </m:d>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𝑆</m:t>
                            </m:r>
                          </m:e>
                          <m:sub>
                            <m:r>
                              <a:rPr lang="en-US" i="1">
                                <a:solidFill>
                                  <a:schemeClr val="tx1"/>
                                </a:solidFill>
                                <a:latin typeface="Cambria Math" panose="02040503050406030204" pitchFamily="18" charset="0"/>
                                <a:ea typeface="Cambria Math" panose="02040503050406030204" pitchFamily="18" charset="0"/>
                              </a:rPr>
                              <m:t>𝑡</m:t>
                            </m:r>
                          </m:sub>
                        </m:sSub>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𝑠</m:t>
                        </m:r>
                        <m:r>
                          <a:rPr lang="el-GR" b="0" i="1" smtClean="0">
                            <a:solidFill>
                              <a:schemeClr val="tx1"/>
                            </a:solidFill>
                            <a:latin typeface="Cambria Math" panose="02040503050406030204" pitchFamily="18" charset="0"/>
                            <a:ea typeface="Cambria Math" panose="02040503050406030204" pitchFamily="18" charset="0"/>
                          </a:rPr>
                          <m:t>,</m:t>
                        </m:r>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 </m:t>
                            </m:r>
                            <m:r>
                              <m:rPr>
                                <m:sty m:val="p"/>
                              </m:rPr>
                              <a:rPr lang="el-GR" b="0" i="0" smtClean="0">
                                <a:solidFill>
                                  <a:schemeClr val="tx1"/>
                                </a:solidFill>
                                <a:latin typeface="Cambria Math" panose="02040503050406030204" pitchFamily="18" charset="0"/>
                                <a:ea typeface="Cambria Math" panose="02040503050406030204" pitchFamily="18" charset="0"/>
                              </a:rPr>
                              <m:t>Α</m:t>
                            </m:r>
                          </m:e>
                          <m:sub>
                            <m:r>
                              <a:rPr lang="en-US" i="1">
                                <a:solidFill>
                                  <a:schemeClr val="tx1"/>
                                </a:solidFill>
                                <a:latin typeface="Cambria Math" panose="02040503050406030204" pitchFamily="18" charset="0"/>
                                <a:ea typeface="Cambria Math" panose="02040503050406030204" pitchFamily="18" charset="0"/>
                              </a:rPr>
                              <m:t>𝑡</m:t>
                            </m:r>
                          </m:sub>
                        </m:sSub>
                        <m:r>
                          <a:rPr lang="en-US" i="1">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i="1">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latin typeface="Linux Libertine" panose="02000503000000000000" pitchFamily="2" charset="0"/>
                  </a:endParaRPr>
                </a:p>
                <a:p>
                  <a:pPr marL="285750" indent="-285750">
                    <a:buFont typeface="Arial" panose="020B0604020202020204" pitchFamily="34" charset="0"/>
                    <a:buChar char="•"/>
                  </a:pPr>
                  <a:endParaRPr lang="en-US" dirty="0">
                    <a:solidFill>
                      <a:schemeClr val="tx1"/>
                    </a:solidFill>
                    <a:latin typeface="Linux Libertine" panose="02000503000000000000" pitchFamily="2" charset="0"/>
                  </a:endParaRPr>
                </a:p>
              </p:txBody>
            </p:sp>
          </mc:Choice>
          <mc:Fallback xmlns="">
            <p:sp>
              <p:nvSpPr>
                <p:cNvPr id="8" name="Rectangle 7">
                  <a:extLst>
                    <a:ext uri="{FF2B5EF4-FFF2-40B4-BE49-F238E27FC236}">
                      <a16:creationId xmlns:a16="http://schemas.microsoft.com/office/drawing/2014/main" id="{5A9C21C8-1578-294C-AFD4-6E500500A48B}"/>
                    </a:ext>
                  </a:extLst>
                </p:cNvPr>
                <p:cNvSpPr>
                  <a:spLocks noRot="1" noChangeAspect="1" noMove="1" noResize="1" noEditPoints="1" noAdjustHandles="1" noChangeArrowheads="1" noChangeShapeType="1" noTextEdit="1"/>
                </p:cNvSpPr>
                <p:nvPr/>
              </p:nvSpPr>
              <p:spPr>
                <a:xfrm>
                  <a:off x="1836420" y="5720961"/>
                  <a:ext cx="8519160" cy="1348248"/>
                </a:xfrm>
                <a:prstGeom prst="rect">
                  <a:avLst/>
                </a:prstGeom>
                <a:blipFill>
                  <a:blip r:embed="rId3"/>
                  <a:stretch>
                    <a:fillRect l="-519" t="-1869"/>
                  </a:stretch>
                </a:blipFill>
                <a:ln>
                  <a:noFill/>
                </a:ln>
              </p:spPr>
              <p:txBody>
                <a:bodyPr/>
                <a:lstStyle/>
                <a:p>
                  <a:r>
                    <a:rPr lang="en-FR">
                      <a:noFill/>
                    </a:rPr>
                    <a:t> </a:t>
                  </a:r>
                </a:p>
              </p:txBody>
            </p:sp>
          </mc:Fallback>
        </mc:AlternateContent>
        <p:sp>
          <p:nvSpPr>
            <p:cNvPr id="9" name="Rectangle 8">
              <a:extLst>
                <a:ext uri="{FF2B5EF4-FFF2-40B4-BE49-F238E27FC236}">
                  <a16:creationId xmlns:a16="http://schemas.microsoft.com/office/drawing/2014/main" id="{A8A6E2A0-B886-4049-8EA8-062FE9AC1868}"/>
                </a:ext>
              </a:extLst>
            </p:cNvPr>
            <p:cNvSpPr/>
            <p:nvPr/>
          </p:nvSpPr>
          <p:spPr>
            <a:xfrm>
              <a:off x="1836420" y="5343279"/>
              <a:ext cx="8519160" cy="3776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latin typeface="Linux Libertine" panose="02000503000000000000" pitchFamily="2" charset="0"/>
                </a:rPr>
                <a:t>Definition</a:t>
              </a:r>
              <a:endParaRPr lang="en-FR" dirty="0">
                <a:solidFill>
                  <a:schemeClr val="bg1"/>
                </a:solidFill>
                <a:latin typeface="Linux Libertine" panose="02000503000000000000" pitchFamily="2" charset="0"/>
              </a:endParaRPr>
            </a:p>
          </p:txBody>
        </p:sp>
      </p:grpSp>
      <p:sp>
        <p:nvSpPr>
          <p:cNvPr id="3" name="Footer Placeholder 2">
            <a:extLst>
              <a:ext uri="{FF2B5EF4-FFF2-40B4-BE49-F238E27FC236}">
                <a16:creationId xmlns:a16="http://schemas.microsoft.com/office/drawing/2014/main" id="{E76D82F3-CF5B-023F-BFD8-593B4FCEA20E}"/>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10" name="Footer Placeholder 3">
            <a:extLst>
              <a:ext uri="{FF2B5EF4-FFF2-40B4-BE49-F238E27FC236}">
                <a16:creationId xmlns:a16="http://schemas.microsoft.com/office/drawing/2014/main" id="{7A447670-C12F-6FCE-ABAB-40C331F35517}"/>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
        <p:nvSpPr>
          <p:cNvPr id="11" name="Slide Number Placeholder 4">
            <a:extLst>
              <a:ext uri="{FF2B5EF4-FFF2-40B4-BE49-F238E27FC236}">
                <a16:creationId xmlns:a16="http://schemas.microsoft.com/office/drawing/2014/main" id="{193D40D8-1FD5-CD16-11F6-489B6F619562}"/>
              </a:ext>
            </a:extLst>
          </p:cNvPr>
          <p:cNvSpPr>
            <a:spLocks noGrp="1"/>
          </p:cNvSpPr>
          <p:nvPr>
            <p:ph type="sldNum" sz="quarter" idx="12"/>
          </p:nvPr>
        </p:nvSpPr>
        <p:spPr>
          <a:xfrm>
            <a:off x="9445485" y="6485557"/>
            <a:ext cx="2743200" cy="365125"/>
          </a:xfrm>
        </p:spPr>
        <p:txBody>
          <a:bodyPr/>
          <a:lstStyle/>
          <a:p>
            <a:fld id="{6C21EA8E-8BBA-427F-8E76-5AE09ACA2473}" type="slidenum">
              <a:rPr lang="en-GB" smtClean="0"/>
              <a:t>29</a:t>
            </a:fld>
            <a:endParaRPr lang="en-GB" dirty="0"/>
          </a:p>
        </p:txBody>
      </p:sp>
    </p:spTree>
    <p:extLst>
      <p:ext uri="{BB962C8B-B14F-4D97-AF65-F5344CB8AC3E}">
        <p14:creationId xmlns:p14="http://schemas.microsoft.com/office/powerpoint/2010/main" val="3224883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ADA94-D34F-5546-A44F-6518CA752AAD}"/>
              </a:ext>
            </a:extLst>
          </p:cNvPr>
          <p:cNvSpPr txBox="1">
            <a:spLocks/>
          </p:cNvSpPr>
          <p:nvPr/>
        </p:nvSpPr>
        <p:spPr>
          <a:xfrm>
            <a:off x="838200" y="2766218"/>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32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stStyle>
          <a:p>
            <a:r>
              <a:rPr lang="en-US" dirty="0">
                <a:latin typeface="Helvetica Light" panose="020B0500000000000000"/>
              </a:rPr>
              <a:t>Introducing the Reinforcement Learning Problem</a:t>
            </a:r>
          </a:p>
        </p:txBody>
      </p:sp>
      <p:sp>
        <p:nvSpPr>
          <p:cNvPr id="9" name="Footer Placeholder 2">
            <a:extLst>
              <a:ext uri="{FF2B5EF4-FFF2-40B4-BE49-F238E27FC236}">
                <a16:creationId xmlns:a16="http://schemas.microsoft.com/office/drawing/2014/main" id="{234FC2E3-C445-D806-EB63-E2EBEF47E9CD}"/>
              </a:ext>
            </a:extLst>
          </p:cNvPr>
          <p:cNvSpPr>
            <a:spLocks noGrp="1"/>
          </p:cNvSpPr>
          <p:nvPr>
            <p:ph type="ftr" sz="quarter" idx="11"/>
          </p:nvPr>
        </p:nvSpPr>
        <p:spPr>
          <a:xfrm>
            <a:off x="4038600" y="6356350"/>
            <a:ext cx="4114800" cy="365125"/>
          </a:xfrm>
        </p:spPr>
        <p:txBody>
          <a:bodyPr/>
          <a:lstStyle/>
          <a:p>
            <a:r>
              <a:rPr lang="it-IT" dirty="0" err="1"/>
              <a:t>Reinforcement</a:t>
            </a:r>
            <a:r>
              <a:rPr lang="it-IT" dirty="0"/>
              <a:t> Learning: </a:t>
            </a:r>
            <a:r>
              <a:rPr lang="it-IT" dirty="0" err="1"/>
              <a:t>Elementary</a:t>
            </a:r>
            <a:r>
              <a:rPr lang="it-IT" dirty="0"/>
              <a:t> RL</a:t>
            </a:r>
          </a:p>
        </p:txBody>
      </p:sp>
      <p:sp>
        <p:nvSpPr>
          <p:cNvPr id="10" name="Slide Number Placeholder 3">
            <a:extLst>
              <a:ext uri="{FF2B5EF4-FFF2-40B4-BE49-F238E27FC236}">
                <a16:creationId xmlns:a16="http://schemas.microsoft.com/office/drawing/2014/main" id="{83CEC9B9-F504-F554-547B-D65485BCBDD3}"/>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it-IT"/>
            </a:defPPr>
            <a:lvl1pPr marL="0" algn="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EA8E-8BBA-427F-8E76-5AE09ACA2473}" type="slidenum">
              <a:rPr lang="it-IT" smtClean="0"/>
              <a:pPr/>
              <a:t>3</a:t>
            </a:fld>
            <a:endParaRPr lang="it-IT"/>
          </a:p>
        </p:txBody>
      </p:sp>
    </p:spTree>
    <p:extLst>
      <p:ext uri="{BB962C8B-B14F-4D97-AF65-F5344CB8AC3E}">
        <p14:creationId xmlns:p14="http://schemas.microsoft.com/office/powerpoint/2010/main" val="28675828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62A0B-6998-A641-9690-EB0E9B3171A4}"/>
              </a:ext>
            </a:extLst>
          </p:cNvPr>
          <p:cNvSpPr>
            <a:spLocks noGrp="1"/>
          </p:cNvSpPr>
          <p:nvPr>
            <p:ph type="title"/>
          </p:nvPr>
        </p:nvSpPr>
        <p:spPr/>
        <p:txBody>
          <a:bodyPr/>
          <a:lstStyle/>
          <a:p>
            <a:r>
              <a:rPr lang="en-FR" dirty="0"/>
              <a:t>Bellman </a:t>
            </a:r>
            <a:r>
              <a:rPr lang="it-IT" dirty="0" err="1"/>
              <a:t>Expectation</a:t>
            </a:r>
            <a:r>
              <a:rPr lang="it-IT" dirty="0"/>
              <a:t> </a:t>
            </a:r>
            <a:r>
              <a:rPr lang="en-FR" dirty="0"/>
              <a:t>Equation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68E890-047C-134C-8633-E370479744AA}"/>
                  </a:ext>
                </a:extLst>
              </p:cNvPr>
              <p:cNvSpPr>
                <a:spLocks noGrp="1"/>
              </p:cNvSpPr>
              <p:nvPr>
                <p:ph idx="1"/>
              </p:nvPr>
            </p:nvSpPr>
            <p:spPr>
              <a:xfrm>
                <a:off x="838200" y="1632678"/>
                <a:ext cx="10515600" cy="4667250"/>
              </a:xfrm>
            </p:spPr>
            <p:txBody>
              <a:bodyPr>
                <a:normAutofit fontScale="92500"/>
              </a:bodyPr>
              <a:lstStyle/>
              <a:p>
                <a:r>
                  <a:rPr lang="en-FR" dirty="0"/>
                  <a:t>The value function can be decomposed into two parts:</a:t>
                </a:r>
              </a:p>
              <a:p>
                <a:pPr lvl="1"/>
                <a:r>
                  <a:rPr lang="en-US" dirty="0"/>
                  <a:t>I</a:t>
                </a:r>
                <a:r>
                  <a:rPr lang="en-FR" dirty="0"/>
                  <a:t>mmediate reward </a:t>
                </a:r>
                <a14:m>
                  <m:oMath xmlns:m="http://schemas.openxmlformats.org/officeDocument/2006/math">
                    <m:sSub>
                      <m:sSubPr>
                        <m:ctrlPr>
                          <a:rPr lang="en-FR"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endParaRPr lang="en-US" dirty="0"/>
              </a:p>
              <a:p>
                <a:pPr lvl="1"/>
                <a:r>
                  <a:rPr lang="en-US" dirty="0"/>
                  <a:t>D</a:t>
                </a:r>
                <a:r>
                  <a:rPr lang="en-FR" dirty="0"/>
                  <a:t>iscounted value of successor state </a:t>
                </a:r>
                <a14:m>
                  <m:oMath xmlns:m="http://schemas.openxmlformats.org/officeDocument/2006/math">
                    <m:r>
                      <a:rPr lang="el-GR" b="0" i="1" smtClean="0">
                        <a:latin typeface="Cambria Math" panose="02040503050406030204" pitchFamily="18" charset="0"/>
                      </a:rPr>
                      <m:t>𝛾</m:t>
                    </m:r>
                    <m:r>
                      <m:rPr>
                        <m:nor/>
                      </m:rPr>
                      <a:rPr lang="en-FR" dirty="0"/>
                      <m:t>v</m:t>
                    </m:r>
                    <m:r>
                      <a:rPr lang="el-GR" i="1" baseline="-25000">
                        <a:latin typeface="Cambria Math" panose="02040503050406030204" pitchFamily="18" charset="0"/>
                      </a:rPr>
                      <m:t>𝜋</m:t>
                    </m:r>
                    <m:d>
                      <m:dPr>
                        <m:ctrlPr>
                          <a:rPr lang="en-US" b="0" i="1" smtClean="0">
                            <a:latin typeface="Cambria Math" panose="02040503050406030204" pitchFamily="18" charset="0"/>
                          </a:rPr>
                        </m:ctrlPr>
                      </m:dPr>
                      <m:e>
                        <m:sSub>
                          <m:sSubPr>
                            <m:ctrlPr>
                              <a:rPr lang="el-GR"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oMath>
                </a14:m>
                <a:r>
                  <a:rPr lang="it-IT" b="0" dirty="0"/>
                  <a:t> under policy </a:t>
                </a:r>
                <a14:m>
                  <m:oMath xmlns:m="http://schemas.openxmlformats.org/officeDocument/2006/math">
                    <m:r>
                      <a:rPr lang="el-GR" i="1">
                        <a:latin typeface="Cambria Math" panose="02040503050406030204" pitchFamily="18" charset="0"/>
                      </a:rPr>
                      <m:t>𝜋</m:t>
                    </m:r>
                  </m:oMath>
                </a14:m>
                <a:endParaRPr lang="en-FR" dirty="0"/>
              </a:p>
              <a:p>
                <a:pPr marL="457200" lvl="1" indent="0">
                  <a:lnSpc>
                    <a:spcPct val="170000"/>
                  </a:lnSpc>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nor/>
                            </m:rPr>
                            <a:rPr lang="en-FR" dirty="0"/>
                            <m:t>v</m:t>
                          </m:r>
                        </m:e>
                        <m:sub>
                          <m:r>
                            <a:rPr lang="el-GR" i="1">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m:rPr>
                          <m:aln/>
                        </m:rPr>
                        <a:rPr lang="en-US" b="0" i="1" smtClean="0">
                          <a:latin typeface="Cambria Math" panose="02040503050406030204" pitchFamily="18" charset="0"/>
                        </a:rPr>
                        <m:t>=</m:t>
                      </m:r>
                      <m:sSub>
                        <m:sSubPr>
                          <m:ctrlPr>
                            <a:rPr lang="el-GR"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𝔼</m:t>
                          </m:r>
                        </m:e>
                        <m:sub>
                          <m:r>
                            <a:rPr lang="el-GR" i="1">
                              <a:latin typeface="Cambria Math" panose="02040503050406030204" pitchFamily="18" charset="0"/>
                            </a:rPr>
                            <m:t>𝜋</m:t>
                          </m:r>
                        </m:sub>
                      </m:sSub>
                      <m:d>
                        <m:dPr>
                          <m:begChr m:val="["/>
                          <m:endChr m:val="|"/>
                          <m:ctrlPr>
                            <a:rPr lang="en-US" i="1">
                              <a:latin typeface="Cambria Math" panose="02040503050406030204" pitchFamily="18" charset="0"/>
                              <a:ea typeface="Cambria Math" panose="02040503050406030204" pitchFamily="18" charset="0"/>
                            </a:rPr>
                          </m:ctrlPr>
                        </m:dPr>
                        <m:e>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 </m:t>
                          </m:r>
                        </m:e>
                      </m:d>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oMath>
                    <m:oMath xmlns:m="http://schemas.openxmlformats.org/officeDocument/2006/math">
                      <m:r>
                        <a:rPr lang="en-US" b="0" i="0" smtClean="0">
                          <a:latin typeface="Cambria Math" panose="02040503050406030204" pitchFamily="18" charset="0"/>
                        </a:rPr>
                        <m:t> </m:t>
                      </m:r>
                      <m:r>
                        <m:rPr>
                          <m:aln/>
                        </m:rPr>
                        <a:rPr lang="en-US" b="0" i="1" smtClean="0">
                          <a:latin typeface="Cambria Math" panose="02040503050406030204" pitchFamily="18" charset="0"/>
                        </a:rPr>
                        <m:t>=</m:t>
                      </m:r>
                      <m:sSub>
                        <m:sSubPr>
                          <m:ctrlPr>
                            <a:rPr lang="el-GR"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𝔼</m:t>
                          </m:r>
                        </m:e>
                        <m:sub>
                          <m:r>
                            <a:rPr lang="el-GR" i="1">
                              <a:latin typeface="Cambria Math" panose="02040503050406030204" pitchFamily="18" charset="0"/>
                            </a:rPr>
                            <m:t>𝜋</m:t>
                          </m:r>
                        </m:sub>
                      </m:sSub>
                      <m:d>
                        <m:dPr>
                          <m:begChr m:val="["/>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 </m:t>
                              </m:r>
                              <m:r>
                                <a:rPr lang="el-GR" i="1">
                                  <a:latin typeface="Cambria Math" panose="02040503050406030204" pitchFamily="18" charset="0"/>
                                </a:rPr>
                                <m:t>𝛾</m:t>
                              </m:r>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+2</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l-GR" i="1">
                                  <a:latin typeface="Cambria Math" panose="02040503050406030204" pitchFamily="18" charset="0"/>
                                </a:rPr>
                                <m:t>𝛾</m:t>
                              </m:r>
                            </m:e>
                            <m:sup>
                              <m:r>
                                <a:rPr lang="el-GR" i="1">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+3</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e>
                      </m:d>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oMath>
                    <m:oMath xmlns:m="http://schemas.openxmlformats.org/officeDocument/2006/math">
                      <m:r>
                        <a:rPr lang="en-US" b="0" i="0" smtClean="0">
                          <a:latin typeface="Cambria Math" panose="02040503050406030204" pitchFamily="18" charset="0"/>
                          <a:ea typeface="Cambria Math" panose="02040503050406030204" pitchFamily="18" charset="0"/>
                        </a:rPr>
                        <m:t> </m:t>
                      </m:r>
                      <m:r>
                        <m:rPr>
                          <m:aln/>
                        </m:rPr>
                        <a:rPr lang="en-US" b="0" i="1" smtClean="0">
                          <a:latin typeface="Cambria Math" panose="02040503050406030204" pitchFamily="18" charset="0"/>
                          <a:ea typeface="Cambria Math" panose="02040503050406030204" pitchFamily="18" charset="0"/>
                        </a:rPr>
                        <m:t>=</m:t>
                      </m:r>
                      <m:sSub>
                        <m:sSubPr>
                          <m:ctrlPr>
                            <a:rPr lang="el-GR"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𝔼</m:t>
                          </m:r>
                        </m:e>
                        <m:sub>
                          <m:r>
                            <a:rPr lang="el-GR" i="1">
                              <a:latin typeface="Cambria Math" panose="02040503050406030204" pitchFamily="18" charset="0"/>
                            </a:rPr>
                            <m:t>𝜋</m:t>
                          </m:r>
                        </m:sub>
                      </m:sSub>
                      <m:d>
                        <m:dPr>
                          <m:begChr m:val="["/>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 </m:t>
                              </m:r>
                              <m:r>
                                <a:rPr lang="el-GR" i="1">
                                  <a:latin typeface="Cambria Math" panose="02040503050406030204" pitchFamily="18" charset="0"/>
                                </a:rPr>
                                <m:t>𝛾</m:t>
                              </m:r>
                              <m:r>
                                <a:rPr lang="en-US" b="0" i="1" smtClean="0">
                                  <a:latin typeface="Cambria Math" panose="02040503050406030204" pitchFamily="18" charset="0"/>
                                </a:rPr>
                                <m:t>(</m:t>
                              </m:r>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+2</m:t>
                              </m:r>
                            </m:sub>
                          </m:sSub>
                          <m:r>
                            <a:rPr lang="en-US" i="1">
                              <a:latin typeface="Cambria Math" panose="02040503050406030204" pitchFamily="18" charset="0"/>
                            </a:rPr>
                            <m:t>+</m:t>
                          </m:r>
                          <m:r>
                            <a:rPr lang="el-GR" b="0" i="1" smtClean="0">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+3</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e>
                      </m:d>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oMath>
                    <m:oMath xmlns:m="http://schemas.openxmlformats.org/officeDocument/2006/math">
                      <m:r>
                        <a:rPr lang="el-GR" b="0" i="0" smtClean="0">
                          <a:latin typeface="Cambria Math" panose="02040503050406030204" pitchFamily="18" charset="0"/>
                          <a:ea typeface="Cambria Math" panose="02040503050406030204" pitchFamily="18" charset="0"/>
                        </a:rPr>
                        <m:t> </m:t>
                      </m:r>
                      <m:r>
                        <m:rPr>
                          <m:aln/>
                        </m:rPr>
                        <a:rPr lang="el-GR" b="0" i="1" smtClean="0">
                          <a:latin typeface="Cambria Math" panose="02040503050406030204" pitchFamily="18" charset="0"/>
                          <a:ea typeface="Cambria Math" panose="02040503050406030204" pitchFamily="18" charset="0"/>
                        </a:rPr>
                        <m:t>=</m:t>
                      </m:r>
                      <m:sSub>
                        <m:sSubPr>
                          <m:ctrlPr>
                            <a:rPr lang="el-GR"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𝔼</m:t>
                          </m:r>
                        </m:e>
                        <m:sub>
                          <m:r>
                            <a:rPr lang="el-GR" i="1">
                              <a:latin typeface="Cambria Math" panose="02040503050406030204" pitchFamily="18" charset="0"/>
                            </a:rPr>
                            <m:t>𝜋</m:t>
                          </m:r>
                        </m:sub>
                      </m:sSub>
                      <m:d>
                        <m:dPr>
                          <m:begChr m:val="["/>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 </m:t>
                              </m:r>
                              <m:r>
                                <a:rPr lang="el-GR" i="1">
                                  <a:latin typeface="Cambria Math" panose="02040503050406030204" pitchFamily="18" charset="0"/>
                                </a:rPr>
                                <m:t>𝛾</m:t>
                              </m:r>
                              <m:r>
                                <m:rPr>
                                  <m:sty m:val="p"/>
                                </m:rPr>
                                <a:rPr lang="en-US" b="0" i="0" smtClean="0">
                                  <a:latin typeface="Cambria Math" panose="02040503050406030204" pitchFamily="18" charset="0"/>
                                </a:rPr>
                                <m:t>G</m:t>
                              </m:r>
                            </m:e>
                            <m:sub>
                              <m:r>
                                <a:rPr lang="en-US" i="1">
                                  <a:latin typeface="Cambria Math" panose="02040503050406030204" pitchFamily="18" charset="0"/>
                                </a:rPr>
                                <m:t>𝑡</m:t>
                              </m:r>
                              <m:r>
                                <a:rPr lang="en-US" i="1">
                                  <a:latin typeface="Cambria Math" panose="02040503050406030204" pitchFamily="18" charset="0"/>
                                </a:rPr>
                                <m:t>+1</m:t>
                              </m:r>
                            </m:sub>
                          </m:sSub>
                        </m:e>
                      </m:d>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oMath>
                    <m:oMath xmlns:m="http://schemas.openxmlformats.org/officeDocument/2006/math">
                      <m:r>
                        <a:rPr lang="el-GR" b="0" i="0" smtClean="0">
                          <a:latin typeface="Cambria Math" panose="02040503050406030204" pitchFamily="18" charset="0"/>
                          <a:ea typeface="Cambria Math" panose="02040503050406030204" pitchFamily="18" charset="0"/>
                        </a:rPr>
                        <m:t> </m:t>
                      </m:r>
                      <m:r>
                        <m:rPr>
                          <m:aln/>
                        </m:rPr>
                        <a:rPr lang="el-GR" b="0" i="1" smtClean="0">
                          <a:latin typeface="Cambria Math" panose="02040503050406030204" pitchFamily="18" charset="0"/>
                          <a:ea typeface="Cambria Math" panose="02040503050406030204" pitchFamily="18" charset="0"/>
                        </a:rPr>
                        <m:t>=</m:t>
                      </m:r>
                      <m:sSub>
                        <m:sSubPr>
                          <m:ctrlPr>
                            <a:rPr lang="el-GR" i="1" smtClean="0">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ea typeface="Cambria Math" panose="02040503050406030204" pitchFamily="18" charset="0"/>
                            </a:rPr>
                            <m:t>𝔼</m:t>
                          </m:r>
                        </m:e>
                        <m:sub>
                          <m:r>
                            <a:rPr lang="el-GR" i="1">
                              <a:solidFill>
                                <a:schemeClr val="accent2"/>
                              </a:solidFill>
                              <a:latin typeface="Cambria Math" panose="02040503050406030204" pitchFamily="18" charset="0"/>
                            </a:rPr>
                            <m:t>𝜋</m:t>
                          </m:r>
                        </m:sub>
                      </m:sSub>
                      <m:d>
                        <m:dPr>
                          <m:begChr m:val="["/>
                          <m:endChr m:val="|"/>
                          <m:ctrlPr>
                            <a:rPr lang="en-US" i="1">
                              <a:solidFill>
                                <a:schemeClr val="accent2"/>
                              </a:solidFill>
                              <a:latin typeface="Cambria Math" panose="02040503050406030204" pitchFamily="18" charset="0"/>
                              <a:ea typeface="Cambria Math" panose="02040503050406030204" pitchFamily="18" charset="0"/>
                            </a:rPr>
                          </m:ctrlPr>
                        </m:dPr>
                        <m:e>
                          <m:sSub>
                            <m:sSubPr>
                              <m:ctrlPr>
                                <a:rPr lang="en-US" i="1">
                                  <a:solidFill>
                                    <a:schemeClr val="accent2"/>
                                  </a:solidFill>
                                  <a:latin typeface="Cambria Math" panose="02040503050406030204" pitchFamily="18" charset="0"/>
                                  <a:ea typeface="Cambria Math" panose="02040503050406030204" pitchFamily="18" charset="0"/>
                                </a:rPr>
                              </m:ctrlPr>
                            </m:sSubPr>
                            <m:e>
                              <m:r>
                                <a:rPr lang="en-US" i="1">
                                  <a:solidFill>
                                    <a:schemeClr val="accent2"/>
                                  </a:solidFill>
                                  <a:latin typeface="Cambria Math" panose="02040503050406030204" pitchFamily="18" charset="0"/>
                                </a:rPr>
                                <m:t>𝑅</m:t>
                              </m:r>
                            </m:e>
                            <m:sub>
                              <m:r>
                                <a:rPr lang="en-US" i="1">
                                  <a:solidFill>
                                    <a:schemeClr val="accent2"/>
                                  </a:solidFill>
                                  <a:latin typeface="Cambria Math" panose="02040503050406030204" pitchFamily="18" charset="0"/>
                                </a:rPr>
                                <m:t>𝑡</m:t>
                              </m:r>
                              <m:r>
                                <a:rPr lang="en-US" i="1">
                                  <a:solidFill>
                                    <a:schemeClr val="accent2"/>
                                  </a:solidFill>
                                  <a:latin typeface="Cambria Math" panose="02040503050406030204" pitchFamily="18" charset="0"/>
                                </a:rPr>
                                <m:t>+1</m:t>
                              </m:r>
                            </m:sub>
                          </m:sSub>
                          <m:r>
                            <a:rPr lang="en-US" i="1">
                              <a:solidFill>
                                <a:schemeClr val="accent2"/>
                              </a:solidFill>
                              <a:latin typeface="Cambria Math" panose="02040503050406030204" pitchFamily="18" charset="0"/>
                            </a:rPr>
                            <m:t>+</m:t>
                          </m:r>
                          <m:r>
                            <a:rPr lang="el-GR" b="0" i="1" smtClean="0">
                              <a:solidFill>
                                <a:schemeClr val="accent2"/>
                              </a:solidFill>
                              <a:latin typeface="Cambria Math" panose="02040503050406030204" pitchFamily="18" charset="0"/>
                            </a:rPr>
                            <m:t>𝛾</m:t>
                          </m:r>
                          <m:sSub>
                            <m:sSubPr>
                              <m:ctrlPr>
                                <a:rPr lang="en-US" i="1">
                                  <a:solidFill>
                                    <a:schemeClr val="accent2"/>
                                  </a:solidFill>
                                  <a:latin typeface="Cambria Math" panose="02040503050406030204" pitchFamily="18" charset="0"/>
                                </a:rPr>
                              </m:ctrlPr>
                            </m:sSubPr>
                            <m:e>
                              <m:r>
                                <m:rPr>
                                  <m:nor/>
                                </m:rPr>
                                <a:rPr lang="en-FR" dirty="0">
                                  <a:solidFill>
                                    <a:schemeClr val="accent2"/>
                                  </a:solidFill>
                                </a:rPr>
                                <m:t>v</m:t>
                              </m:r>
                            </m:e>
                            <m:sub>
                              <m:r>
                                <a:rPr lang="el-GR" i="1">
                                  <a:solidFill>
                                    <a:schemeClr val="accent2"/>
                                  </a:solidFill>
                                  <a:latin typeface="Cambria Math" panose="02040503050406030204" pitchFamily="18" charset="0"/>
                                </a:rPr>
                                <m:t>𝜋</m:t>
                              </m:r>
                            </m:sub>
                          </m:sSub>
                          <m:r>
                            <a:rPr lang="en-US" i="1">
                              <a:solidFill>
                                <a:schemeClr val="accent2"/>
                              </a:solidFill>
                              <a:latin typeface="Cambria Math" panose="02040503050406030204" pitchFamily="18" charset="0"/>
                            </a:rPr>
                            <m:t>(</m:t>
                          </m:r>
                          <m:sSub>
                            <m:sSubPr>
                              <m:ctrlPr>
                                <a:rPr lang="el-GR"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𝑆</m:t>
                              </m:r>
                            </m:e>
                            <m:sub>
                              <m:r>
                                <a:rPr lang="en-US" i="1">
                                  <a:solidFill>
                                    <a:schemeClr val="accent2"/>
                                  </a:solidFill>
                                  <a:latin typeface="Cambria Math" panose="02040503050406030204" pitchFamily="18" charset="0"/>
                                </a:rPr>
                                <m:t>𝑡</m:t>
                              </m:r>
                              <m:r>
                                <a:rPr lang="en-US" i="1">
                                  <a:solidFill>
                                    <a:schemeClr val="accent2"/>
                                  </a:solidFill>
                                  <a:latin typeface="Cambria Math" panose="02040503050406030204" pitchFamily="18" charset="0"/>
                                </a:rPr>
                                <m:t>+1</m:t>
                              </m:r>
                            </m:sub>
                          </m:sSub>
                          <m:r>
                            <a:rPr lang="en-US" i="1">
                              <a:solidFill>
                                <a:schemeClr val="accent2"/>
                              </a:solidFill>
                              <a:latin typeface="Cambria Math" panose="02040503050406030204" pitchFamily="18" charset="0"/>
                            </a:rPr>
                            <m:t>)</m:t>
                          </m:r>
                        </m:e>
                      </m:d>
                      <m:sSub>
                        <m:sSubPr>
                          <m:ctrlPr>
                            <a:rPr lang="en-US" i="1">
                              <a:solidFill>
                                <a:schemeClr val="accent2"/>
                              </a:solidFill>
                              <a:latin typeface="Cambria Math" panose="02040503050406030204" pitchFamily="18" charset="0"/>
                              <a:ea typeface="Cambria Math" panose="02040503050406030204" pitchFamily="18" charset="0"/>
                            </a:rPr>
                          </m:ctrlPr>
                        </m:sSubPr>
                        <m:e>
                          <m:r>
                            <a:rPr lang="en-US" i="1">
                              <a:solidFill>
                                <a:schemeClr val="accent2"/>
                              </a:solidFill>
                              <a:latin typeface="Cambria Math" panose="02040503050406030204" pitchFamily="18" charset="0"/>
                              <a:ea typeface="Cambria Math" panose="02040503050406030204" pitchFamily="18" charset="0"/>
                            </a:rPr>
                            <m:t> </m:t>
                          </m:r>
                          <m:r>
                            <a:rPr lang="en-US" i="1">
                              <a:solidFill>
                                <a:schemeClr val="accent2"/>
                              </a:solidFill>
                              <a:latin typeface="Cambria Math" panose="02040503050406030204" pitchFamily="18" charset="0"/>
                              <a:ea typeface="Cambria Math" panose="02040503050406030204" pitchFamily="18" charset="0"/>
                            </a:rPr>
                            <m:t>𝑆</m:t>
                          </m:r>
                        </m:e>
                        <m:sub>
                          <m:r>
                            <a:rPr lang="en-US" i="1">
                              <a:solidFill>
                                <a:schemeClr val="accent2"/>
                              </a:solidFill>
                              <a:latin typeface="Cambria Math" panose="02040503050406030204" pitchFamily="18" charset="0"/>
                              <a:ea typeface="Cambria Math" panose="02040503050406030204" pitchFamily="18" charset="0"/>
                            </a:rPr>
                            <m:t>𝑡</m:t>
                          </m:r>
                        </m:sub>
                      </m:sSub>
                      <m:r>
                        <a:rPr lang="en-US" i="1">
                          <a:solidFill>
                            <a:schemeClr val="accent2"/>
                          </a:solidFill>
                          <a:latin typeface="Cambria Math" panose="02040503050406030204" pitchFamily="18" charset="0"/>
                          <a:ea typeface="Cambria Math" panose="02040503050406030204" pitchFamily="18" charset="0"/>
                        </a:rPr>
                        <m:t>=</m:t>
                      </m:r>
                      <m:r>
                        <a:rPr lang="en-US" i="1">
                          <a:solidFill>
                            <a:schemeClr val="accent2"/>
                          </a:solidFill>
                          <a:latin typeface="Cambria Math" panose="02040503050406030204" pitchFamily="18" charset="0"/>
                          <a:ea typeface="Cambria Math" panose="02040503050406030204" pitchFamily="18" charset="0"/>
                        </a:rPr>
                        <m:t>𝑠</m:t>
                      </m:r>
                      <m:r>
                        <a:rPr lang="en-US" i="1">
                          <a:solidFill>
                            <a:schemeClr val="accent2"/>
                          </a:solidFill>
                          <a:latin typeface="Cambria Math" panose="02040503050406030204" pitchFamily="18" charset="0"/>
                          <a:ea typeface="Cambria Math" panose="02040503050406030204" pitchFamily="18" charset="0"/>
                        </a:rPr>
                        <m:t>]</m:t>
                      </m:r>
                    </m:oMath>
                  </m:oMathPara>
                </a14:m>
                <a:endParaRPr lang="en-US" dirty="0"/>
              </a:p>
              <a:p>
                <a:pPr marL="457200" lvl="1" indent="0">
                  <a:lnSpc>
                    <a:spcPct val="170000"/>
                  </a:lnSpc>
                  <a:buNone/>
                </a:pPr>
                <a:r>
                  <a:rPr lang="it-IT" b="0" dirty="0">
                    <a:ea typeface="Cambria Math" panose="02040503050406030204" pitchFamily="18" charset="0"/>
                  </a:rPr>
                  <a:t>			      </a:t>
                </a:r>
                <a14:m>
                  <m:oMath xmlns:m="http://schemas.openxmlformats.org/officeDocument/2006/math">
                    <m:r>
                      <m:rPr>
                        <m:aln/>
                      </m:rPr>
                      <a:rPr lang="el-GR" b="0" i="1" smtClean="0">
                        <a:latin typeface="Cambria Math" panose="02040503050406030204" pitchFamily="18" charset="0"/>
                        <a:ea typeface="Cambria Math" panose="02040503050406030204" pitchFamily="18" charset="0"/>
                      </a:rPr>
                      <m:t>=</m:t>
                    </m:r>
                    <m:sSub>
                      <m:sSubPr>
                        <m:ctrlPr>
                          <a:rPr lang="el-GR" i="1" smtClean="0">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ea typeface="Cambria Math" panose="02040503050406030204" pitchFamily="18" charset="0"/>
                          </a:rPr>
                          <m:t>𝔼</m:t>
                        </m:r>
                      </m:e>
                      <m:sub>
                        <m:r>
                          <a:rPr lang="el-GR" i="1">
                            <a:solidFill>
                              <a:schemeClr val="accent1"/>
                            </a:solidFill>
                            <a:latin typeface="Cambria Math" panose="02040503050406030204" pitchFamily="18" charset="0"/>
                          </a:rPr>
                          <m:t>𝜋</m:t>
                        </m:r>
                      </m:sub>
                    </m:sSub>
                    <m:d>
                      <m:dPr>
                        <m:begChr m:val="["/>
                        <m:endChr m:val="|"/>
                        <m:ctrlPr>
                          <a:rPr lang="en-US" i="1">
                            <a:solidFill>
                              <a:schemeClr val="accent1"/>
                            </a:solidFill>
                            <a:latin typeface="Cambria Math" panose="02040503050406030204" pitchFamily="18" charset="0"/>
                            <a:ea typeface="Cambria Math" panose="02040503050406030204" pitchFamily="18" charset="0"/>
                          </a:rPr>
                        </m:ctrlPr>
                      </m:dPr>
                      <m:e>
                        <m:sSub>
                          <m:sSubPr>
                            <m:ctrlPr>
                              <a:rPr lang="en-US" i="1">
                                <a:solidFill>
                                  <a:schemeClr val="accent1"/>
                                </a:solidFill>
                                <a:latin typeface="Cambria Math" panose="02040503050406030204" pitchFamily="18" charset="0"/>
                                <a:ea typeface="Cambria Math" panose="02040503050406030204" pitchFamily="18" charset="0"/>
                              </a:rPr>
                            </m:ctrlPr>
                          </m:sSubPr>
                          <m:e>
                            <m:r>
                              <a:rPr lang="en-US" i="1">
                                <a:solidFill>
                                  <a:schemeClr val="accent1"/>
                                </a:solidFill>
                                <a:latin typeface="Cambria Math" panose="02040503050406030204" pitchFamily="18" charset="0"/>
                              </a:rPr>
                              <m:t>𝑅</m:t>
                            </m:r>
                          </m:e>
                          <m:sub>
                            <m:r>
                              <a:rPr lang="en-US" i="1">
                                <a:solidFill>
                                  <a:schemeClr val="accent1"/>
                                </a:solidFill>
                                <a:latin typeface="Cambria Math" panose="02040503050406030204" pitchFamily="18" charset="0"/>
                              </a:rPr>
                              <m:t>𝑡</m:t>
                            </m:r>
                            <m:r>
                              <a:rPr lang="en-US" i="1">
                                <a:solidFill>
                                  <a:schemeClr val="accent1"/>
                                </a:solidFill>
                                <a:latin typeface="Cambria Math" panose="02040503050406030204" pitchFamily="18" charset="0"/>
                              </a:rPr>
                              <m:t>+1</m:t>
                            </m:r>
                          </m:sub>
                        </m:sSub>
                        <m:r>
                          <a:rPr lang="it-IT" b="0" i="1" smtClean="0">
                            <a:solidFill>
                              <a:schemeClr val="accent1"/>
                            </a:solidFill>
                            <a:latin typeface="Cambria Math" panose="02040503050406030204" pitchFamily="18" charset="0"/>
                          </a:rPr>
                          <m:t>|</m:t>
                        </m:r>
                        <m:sSub>
                          <m:sSubPr>
                            <m:ctrlPr>
                              <a:rPr lang="en-US" i="1">
                                <a:solidFill>
                                  <a:schemeClr val="accent1"/>
                                </a:solidFill>
                                <a:latin typeface="Cambria Math" panose="02040503050406030204" pitchFamily="18" charset="0"/>
                                <a:ea typeface="Cambria Math" panose="02040503050406030204" pitchFamily="18" charset="0"/>
                              </a:rPr>
                            </m:ctrlPr>
                          </m:sSubPr>
                          <m:e>
                            <m:r>
                              <a:rPr lang="en-US" i="1">
                                <a:solidFill>
                                  <a:schemeClr val="accent1"/>
                                </a:solidFill>
                                <a:latin typeface="Cambria Math" panose="02040503050406030204" pitchFamily="18" charset="0"/>
                                <a:ea typeface="Cambria Math" panose="02040503050406030204" pitchFamily="18" charset="0"/>
                              </a:rPr>
                              <m:t> </m:t>
                            </m:r>
                            <m:r>
                              <a:rPr lang="en-US" i="1">
                                <a:solidFill>
                                  <a:schemeClr val="accent1"/>
                                </a:solidFill>
                                <a:latin typeface="Cambria Math" panose="02040503050406030204" pitchFamily="18" charset="0"/>
                                <a:ea typeface="Cambria Math" panose="02040503050406030204" pitchFamily="18" charset="0"/>
                              </a:rPr>
                              <m:t>𝑆</m:t>
                            </m:r>
                          </m:e>
                          <m:sub>
                            <m:r>
                              <a:rPr lang="en-US" i="1">
                                <a:solidFill>
                                  <a:schemeClr val="accent1"/>
                                </a:solidFill>
                                <a:latin typeface="Cambria Math" panose="02040503050406030204" pitchFamily="18" charset="0"/>
                                <a:ea typeface="Cambria Math" panose="02040503050406030204" pitchFamily="18" charset="0"/>
                              </a:rPr>
                              <m:t>𝑡</m:t>
                            </m:r>
                          </m:sub>
                        </m:sSub>
                        <m:r>
                          <a:rPr lang="en-US" i="1">
                            <a:solidFill>
                              <a:schemeClr val="accent1"/>
                            </a:solidFill>
                            <a:latin typeface="Cambria Math" panose="02040503050406030204" pitchFamily="18" charset="0"/>
                            <a:ea typeface="Cambria Math" panose="02040503050406030204" pitchFamily="18" charset="0"/>
                          </a:rPr>
                          <m:t>=</m:t>
                        </m:r>
                        <m:r>
                          <a:rPr lang="en-US" i="1">
                            <a:solidFill>
                              <a:schemeClr val="accent1"/>
                            </a:solidFill>
                            <a:latin typeface="Cambria Math" panose="02040503050406030204" pitchFamily="18" charset="0"/>
                            <a:ea typeface="Cambria Math" panose="02040503050406030204" pitchFamily="18" charset="0"/>
                          </a:rPr>
                          <m:t>𝑠</m:t>
                        </m:r>
                        <m:r>
                          <a:rPr lang="it-IT" b="0" i="1" smtClean="0">
                            <a:solidFill>
                              <a:schemeClr val="accent1"/>
                            </a:solidFill>
                            <a:latin typeface="Cambria Math" panose="02040503050406030204" pitchFamily="18" charset="0"/>
                            <a:ea typeface="Cambria Math" panose="02040503050406030204" pitchFamily="18" charset="0"/>
                          </a:rPr>
                          <m:t>]</m:t>
                        </m:r>
                        <m:r>
                          <a:rPr lang="en-US" i="1">
                            <a:solidFill>
                              <a:schemeClr val="accent1"/>
                            </a:solidFill>
                            <a:latin typeface="Cambria Math" panose="02040503050406030204" pitchFamily="18" charset="0"/>
                          </a:rPr>
                          <m:t>+</m:t>
                        </m:r>
                        <m:sSub>
                          <m:sSubPr>
                            <m:ctrlPr>
                              <a:rPr lang="el-GR" i="1">
                                <a:solidFill>
                                  <a:schemeClr val="accent1"/>
                                </a:solidFill>
                                <a:latin typeface="Cambria Math" panose="02040503050406030204" pitchFamily="18" charset="0"/>
                              </a:rPr>
                            </m:ctrlPr>
                          </m:sSubPr>
                          <m:e>
                            <m:r>
                              <a:rPr lang="el-GR" i="1">
                                <a:solidFill>
                                  <a:schemeClr val="accent1"/>
                                </a:solidFill>
                                <a:latin typeface="Cambria Math" panose="02040503050406030204" pitchFamily="18" charset="0"/>
                              </a:rPr>
                              <m:t>𝛾</m:t>
                            </m:r>
                            <m:r>
                              <a:rPr lang="en-US" i="1">
                                <a:solidFill>
                                  <a:schemeClr val="accent1"/>
                                </a:solidFill>
                                <a:latin typeface="Cambria Math" panose="02040503050406030204" pitchFamily="18" charset="0"/>
                                <a:ea typeface="Cambria Math" panose="02040503050406030204" pitchFamily="18" charset="0"/>
                              </a:rPr>
                              <m:t>𝔼</m:t>
                            </m:r>
                          </m:e>
                          <m:sub>
                            <m:r>
                              <a:rPr lang="el-GR" i="1">
                                <a:solidFill>
                                  <a:schemeClr val="accent1"/>
                                </a:solidFill>
                                <a:latin typeface="Cambria Math" panose="02040503050406030204" pitchFamily="18" charset="0"/>
                              </a:rPr>
                              <m:t>𝜋</m:t>
                            </m:r>
                          </m:sub>
                        </m:sSub>
                        <m:r>
                          <a:rPr lang="it-IT" b="0" i="1" smtClean="0">
                            <a:solidFill>
                              <a:schemeClr val="accent1"/>
                            </a:solidFill>
                            <a:latin typeface="Cambria Math" panose="02040503050406030204" pitchFamily="18" charset="0"/>
                          </a:rPr>
                          <m:t>[</m:t>
                        </m:r>
                        <m:sSub>
                          <m:sSubPr>
                            <m:ctrlPr>
                              <a:rPr lang="en-US" i="1">
                                <a:solidFill>
                                  <a:schemeClr val="accent1"/>
                                </a:solidFill>
                                <a:latin typeface="Cambria Math" panose="02040503050406030204" pitchFamily="18" charset="0"/>
                              </a:rPr>
                            </m:ctrlPr>
                          </m:sSubPr>
                          <m:e>
                            <m:r>
                              <m:rPr>
                                <m:nor/>
                              </m:rPr>
                              <a:rPr lang="en-FR" dirty="0">
                                <a:solidFill>
                                  <a:schemeClr val="accent1"/>
                                </a:solidFill>
                              </a:rPr>
                              <m:t>v</m:t>
                            </m:r>
                          </m:e>
                          <m:sub>
                            <m:r>
                              <a:rPr lang="el-GR" i="1">
                                <a:solidFill>
                                  <a:schemeClr val="accent1"/>
                                </a:solidFill>
                                <a:latin typeface="Cambria Math" panose="02040503050406030204" pitchFamily="18" charset="0"/>
                              </a:rPr>
                              <m:t>𝜋</m:t>
                            </m:r>
                          </m:sub>
                        </m:sSub>
                        <m:r>
                          <a:rPr lang="en-US" i="1">
                            <a:solidFill>
                              <a:schemeClr val="accent1"/>
                            </a:solidFill>
                            <a:latin typeface="Cambria Math" panose="02040503050406030204" pitchFamily="18" charset="0"/>
                          </a:rPr>
                          <m:t>(</m:t>
                        </m:r>
                        <m:sSub>
                          <m:sSubPr>
                            <m:ctrlPr>
                              <a:rPr lang="el-GR"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𝑆</m:t>
                            </m:r>
                          </m:e>
                          <m:sub>
                            <m:r>
                              <a:rPr lang="en-US" i="1">
                                <a:solidFill>
                                  <a:schemeClr val="accent1"/>
                                </a:solidFill>
                                <a:latin typeface="Cambria Math" panose="02040503050406030204" pitchFamily="18" charset="0"/>
                              </a:rPr>
                              <m:t>𝑡</m:t>
                            </m:r>
                            <m:r>
                              <a:rPr lang="en-US" i="1">
                                <a:solidFill>
                                  <a:schemeClr val="accent1"/>
                                </a:solidFill>
                                <a:latin typeface="Cambria Math" panose="02040503050406030204" pitchFamily="18" charset="0"/>
                              </a:rPr>
                              <m:t>+1</m:t>
                            </m:r>
                          </m:sub>
                        </m:sSub>
                        <m:r>
                          <a:rPr lang="en-US" i="1">
                            <a:solidFill>
                              <a:schemeClr val="accent1"/>
                            </a:solidFill>
                            <a:latin typeface="Cambria Math" panose="02040503050406030204" pitchFamily="18" charset="0"/>
                          </a:rPr>
                          <m:t>)</m:t>
                        </m:r>
                      </m:e>
                    </m:d>
                    <m:sSub>
                      <m:sSubPr>
                        <m:ctrlPr>
                          <a:rPr lang="en-US" i="1">
                            <a:solidFill>
                              <a:schemeClr val="accent1"/>
                            </a:solidFill>
                            <a:latin typeface="Cambria Math" panose="02040503050406030204" pitchFamily="18" charset="0"/>
                            <a:ea typeface="Cambria Math" panose="02040503050406030204" pitchFamily="18" charset="0"/>
                          </a:rPr>
                        </m:ctrlPr>
                      </m:sSubPr>
                      <m:e>
                        <m:r>
                          <a:rPr lang="en-US" i="1">
                            <a:solidFill>
                              <a:schemeClr val="accent1"/>
                            </a:solidFill>
                            <a:latin typeface="Cambria Math" panose="02040503050406030204" pitchFamily="18" charset="0"/>
                            <a:ea typeface="Cambria Math" panose="02040503050406030204" pitchFamily="18" charset="0"/>
                          </a:rPr>
                          <m:t> </m:t>
                        </m:r>
                        <m:r>
                          <a:rPr lang="en-US" i="1">
                            <a:solidFill>
                              <a:schemeClr val="accent1"/>
                            </a:solidFill>
                            <a:latin typeface="Cambria Math" panose="02040503050406030204" pitchFamily="18" charset="0"/>
                            <a:ea typeface="Cambria Math" panose="02040503050406030204" pitchFamily="18" charset="0"/>
                          </a:rPr>
                          <m:t>𝑆</m:t>
                        </m:r>
                      </m:e>
                      <m:sub>
                        <m:r>
                          <a:rPr lang="en-US" i="1">
                            <a:solidFill>
                              <a:schemeClr val="accent1"/>
                            </a:solidFill>
                            <a:latin typeface="Cambria Math" panose="02040503050406030204" pitchFamily="18" charset="0"/>
                            <a:ea typeface="Cambria Math" panose="02040503050406030204" pitchFamily="18" charset="0"/>
                          </a:rPr>
                          <m:t>𝑡</m:t>
                        </m:r>
                      </m:sub>
                    </m:sSub>
                    <m:r>
                      <a:rPr lang="en-US" i="1">
                        <a:solidFill>
                          <a:schemeClr val="accent1"/>
                        </a:solidFill>
                        <a:latin typeface="Cambria Math" panose="02040503050406030204" pitchFamily="18" charset="0"/>
                        <a:ea typeface="Cambria Math" panose="02040503050406030204" pitchFamily="18" charset="0"/>
                      </a:rPr>
                      <m:t>=</m:t>
                    </m:r>
                    <m:r>
                      <a:rPr lang="en-US" i="1">
                        <a:solidFill>
                          <a:schemeClr val="accent1"/>
                        </a:solidFill>
                        <a:latin typeface="Cambria Math" panose="02040503050406030204" pitchFamily="18" charset="0"/>
                        <a:ea typeface="Cambria Math" panose="02040503050406030204" pitchFamily="18" charset="0"/>
                      </a:rPr>
                      <m:t>𝑠</m:t>
                    </m:r>
                    <m:r>
                      <a:rPr lang="en-US" i="1">
                        <a:solidFill>
                          <a:schemeClr val="accent1"/>
                        </a:solidFill>
                        <a:latin typeface="Cambria Math" panose="02040503050406030204" pitchFamily="18" charset="0"/>
                        <a:ea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BA68E890-047C-134C-8633-E370479744AA}"/>
                  </a:ext>
                </a:extLst>
              </p:cNvPr>
              <p:cNvSpPr>
                <a:spLocks noGrp="1" noRot="1" noChangeAspect="1" noMove="1" noResize="1" noEditPoints="1" noAdjustHandles="1" noChangeArrowheads="1" noChangeShapeType="1" noTextEdit="1"/>
              </p:cNvSpPr>
              <p:nvPr>
                <p:ph idx="1"/>
              </p:nvPr>
            </p:nvSpPr>
            <p:spPr>
              <a:xfrm>
                <a:off x="838200" y="1632678"/>
                <a:ext cx="10515600" cy="4667250"/>
              </a:xfrm>
              <a:blipFill>
                <a:blip r:embed="rId2"/>
                <a:stretch>
                  <a:fillRect l="-1101" t="-2222"/>
                </a:stretch>
              </a:blipFill>
            </p:spPr>
            <p:txBody>
              <a:bodyPr/>
              <a:lstStyle/>
              <a:p>
                <a:r>
                  <a:rPr lang="it-IT">
                    <a:noFill/>
                  </a:rPr>
                  <a:t> </a:t>
                </a:r>
              </a:p>
            </p:txBody>
          </p:sp>
        </mc:Fallback>
      </mc:AlternateContent>
      <p:sp>
        <p:nvSpPr>
          <p:cNvPr id="4" name="Footer Placeholder 2">
            <a:extLst>
              <a:ext uri="{FF2B5EF4-FFF2-40B4-BE49-F238E27FC236}">
                <a16:creationId xmlns:a16="http://schemas.microsoft.com/office/drawing/2014/main" id="{BCCF1FC9-6800-F7DE-D244-3CC0E7C8410D}"/>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5" name="Footer Placeholder 3">
            <a:extLst>
              <a:ext uri="{FF2B5EF4-FFF2-40B4-BE49-F238E27FC236}">
                <a16:creationId xmlns:a16="http://schemas.microsoft.com/office/drawing/2014/main" id="{1F435533-3FC7-C5D4-4B15-BB849E70A829}"/>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
        <p:nvSpPr>
          <p:cNvPr id="6" name="Slide Number Placeholder 4">
            <a:extLst>
              <a:ext uri="{FF2B5EF4-FFF2-40B4-BE49-F238E27FC236}">
                <a16:creationId xmlns:a16="http://schemas.microsoft.com/office/drawing/2014/main" id="{DD2E4AAE-A36E-A723-EECA-BC4C1E1C3ADB}"/>
              </a:ext>
            </a:extLst>
          </p:cNvPr>
          <p:cNvSpPr>
            <a:spLocks noGrp="1"/>
          </p:cNvSpPr>
          <p:nvPr>
            <p:ph type="sldNum" sz="quarter" idx="12"/>
          </p:nvPr>
        </p:nvSpPr>
        <p:spPr>
          <a:xfrm>
            <a:off x="9445485" y="6485557"/>
            <a:ext cx="2743200" cy="365125"/>
          </a:xfrm>
        </p:spPr>
        <p:txBody>
          <a:bodyPr/>
          <a:lstStyle/>
          <a:p>
            <a:fld id="{6C21EA8E-8BBA-427F-8E76-5AE09ACA2473}" type="slidenum">
              <a:rPr lang="en-GB" smtClean="0"/>
              <a:t>30</a:t>
            </a:fld>
            <a:endParaRPr lang="en-GB" dirty="0"/>
          </a:p>
        </p:txBody>
      </p:sp>
    </p:spTree>
    <p:extLst>
      <p:ext uri="{BB962C8B-B14F-4D97-AF65-F5344CB8AC3E}">
        <p14:creationId xmlns:p14="http://schemas.microsoft.com/office/powerpoint/2010/main" val="34410022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7A320E5-BC14-4443-810C-991EEE25E268}"/>
                  </a:ext>
                </a:extLst>
              </p:cNvPr>
              <p:cNvSpPr>
                <a:spLocks noGrp="1"/>
              </p:cNvSpPr>
              <p:nvPr>
                <p:ph type="title"/>
              </p:nvPr>
            </p:nvSpPr>
            <p:spPr/>
            <p:txBody>
              <a:bodyPr/>
              <a:lstStyle/>
              <a:p>
                <a:r>
                  <a:rPr lang="en-FR" dirty="0"/>
                  <a:t>Bellman Expectation Equation for </a:t>
                </a:r>
                <a14:m>
                  <m:oMath xmlns:m="http://schemas.openxmlformats.org/officeDocument/2006/math">
                    <m:sSub>
                      <m:sSubPr>
                        <m:ctrlPr>
                          <a:rPr lang="en-FR" i="1">
                            <a:latin typeface="Cambria Math" panose="02040503050406030204" pitchFamily="18" charset="0"/>
                          </a:rPr>
                        </m:ctrlPr>
                      </m:sSubPr>
                      <m:e>
                        <m:r>
                          <m:rPr>
                            <m:nor/>
                          </m:rPr>
                          <a:rPr lang="en-FR" dirty="0"/>
                          <m:t>v</m:t>
                        </m:r>
                      </m:e>
                      <m:sub>
                        <m:r>
                          <a:rPr lang="el-GR" i="1">
                            <a:latin typeface="Cambria Math" panose="02040503050406030204" pitchFamily="18" charset="0"/>
                          </a:rPr>
                          <m:t>𝜋</m:t>
                        </m:r>
                      </m:sub>
                    </m:sSub>
                  </m:oMath>
                </a14:m>
                <a:endParaRPr lang="en-FR" dirty="0"/>
              </a:p>
            </p:txBody>
          </p:sp>
        </mc:Choice>
        <mc:Fallback xmlns="">
          <p:sp>
            <p:nvSpPr>
              <p:cNvPr id="2" name="Title 1">
                <a:extLst>
                  <a:ext uri="{FF2B5EF4-FFF2-40B4-BE49-F238E27FC236}">
                    <a16:creationId xmlns:a16="http://schemas.microsoft.com/office/drawing/2014/main" id="{A7A320E5-BC14-4443-810C-991EEE25E268}"/>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it-IT">
                    <a:noFill/>
                  </a:rPr>
                  <a:t> </a:t>
                </a:r>
              </a:p>
            </p:txBody>
          </p:sp>
        </mc:Fallback>
      </mc:AlternateContent>
      <p:pic>
        <p:nvPicPr>
          <p:cNvPr id="4" name="Picture 3">
            <a:extLst>
              <a:ext uri="{FF2B5EF4-FFF2-40B4-BE49-F238E27FC236}">
                <a16:creationId xmlns:a16="http://schemas.microsoft.com/office/drawing/2014/main" id="{ED87889B-4346-074B-8398-D2E64962FA5F}"/>
              </a:ext>
            </a:extLst>
          </p:cNvPr>
          <p:cNvPicPr>
            <a:picLocks noChangeAspect="1"/>
          </p:cNvPicPr>
          <p:nvPr/>
        </p:nvPicPr>
        <p:blipFill>
          <a:blip r:embed="rId3"/>
          <a:stretch>
            <a:fillRect/>
          </a:stretch>
        </p:blipFill>
        <p:spPr>
          <a:xfrm>
            <a:off x="3816289" y="1634963"/>
            <a:ext cx="3567570" cy="2100323"/>
          </a:xfrm>
          <a:prstGeom prst="rect">
            <a:avLst/>
          </a:prstGeom>
        </p:spPr>
      </p:pic>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5E81FE2B-A746-824A-8C51-422B50120022}"/>
                  </a:ext>
                </a:extLst>
              </p:cNvPr>
              <p:cNvSpPr>
                <a:spLocks noGrp="1"/>
              </p:cNvSpPr>
              <p:nvPr>
                <p:ph idx="1"/>
              </p:nvPr>
            </p:nvSpPr>
            <p:spPr>
              <a:xfrm>
                <a:off x="2829961" y="4017852"/>
                <a:ext cx="5540229" cy="1151948"/>
              </a:xfrm>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FR" sz="2000" i="1" smtClean="0">
                              <a:solidFill>
                                <a:schemeClr val="accent2"/>
                              </a:solidFill>
                              <a:latin typeface="Cambria Math" panose="02040503050406030204" pitchFamily="18" charset="0"/>
                            </a:rPr>
                          </m:ctrlPr>
                        </m:sSubPr>
                        <m:e>
                          <m:r>
                            <m:rPr>
                              <m:nor/>
                            </m:rPr>
                            <a:rPr lang="en-FR" sz="2000" dirty="0">
                              <a:solidFill>
                                <a:schemeClr val="accent2"/>
                              </a:solidFill>
                            </a:rPr>
                            <m:t>v</m:t>
                          </m:r>
                        </m:e>
                        <m:sub>
                          <m:r>
                            <a:rPr lang="en-FR" sz="2000" i="1">
                              <a:solidFill>
                                <a:schemeClr val="accent2"/>
                              </a:solidFill>
                              <a:latin typeface="Cambria Math" panose="02040503050406030204" pitchFamily="18" charset="0"/>
                            </a:rPr>
                            <m:t>𝜋</m:t>
                          </m:r>
                        </m:sub>
                      </m:sSub>
                      <m:r>
                        <a:rPr lang="en-FR" sz="2000" i="1">
                          <a:solidFill>
                            <a:schemeClr val="accent2"/>
                          </a:solidFill>
                          <a:latin typeface="Cambria Math" panose="02040503050406030204" pitchFamily="18" charset="0"/>
                        </a:rPr>
                        <m:t>(</m:t>
                      </m:r>
                      <m:r>
                        <a:rPr lang="en-FR" sz="2000" i="1">
                          <a:solidFill>
                            <a:schemeClr val="accent2"/>
                          </a:solidFill>
                          <a:latin typeface="Cambria Math" panose="02040503050406030204" pitchFamily="18" charset="0"/>
                        </a:rPr>
                        <m:t>𝑠</m:t>
                      </m:r>
                      <m:r>
                        <a:rPr lang="en-FR" sz="2000" i="1">
                          <a:solidFill>
                            <a:schemeClr val="accent2"/>
                          </a:solidFill>
                          <a:latin typeface="Cambria Math" panose="02040503050406030204" pitchFamily="18" charset="0"/>
                        </a:rPr>
                        <m:t>)=</m:t>
                      </m:r>
                      <m:nary>
                        <m:naryPr>
                          <m:chr m:val="∑"/>
                          <m:limLoc m:val="undOvr"/>
                          <m:grow m:val="on"/>
                          <m:supHide m:val="on"/>
                          <m:ctrlPr>
                            <a:rPr lang="en-FR" sz="2000" i="1">
                              <a:solidFill>
                                <a:schemeClr val="accent2"/>
                              </a:solidFill>
                              <a:latin typeface="Cambria Math" panose="02040503050406030204" pitchFamily="18" charset="0"/>
                            </a:rPr>
                          </m:ctrlPr>
                        </m:naryPr>
                        <m:sub>
                          <m:r>
                            <a:rPr lang="en-FR" sz="2000" i="1">
                              <a:solidFill>
                                <a:schemeClr val="accent2"/>
                              </a:solidFill>
                              <a:latin typeface="Cambria Math" panose="02040503050406030204" pitchFamily="18" charset="0"/>
                            </a:rPr>
                            <m:t>𝑎</m:t>
                          </m:r>
                          <m:r>
                            <a:rPr lang="en-FR" sz="2000" i="1">
                              <a:solidFill>
                                <a:schemeClr val="accent2"/>
                              </a:solidFill>
                              <a:latin typeface="Cambria Math" panose="02040503050406030204" pitchFamily="18" charset="0"/>
                            </a:rPr>
                            <m:t>∈</m:t>
                          </m:r>
                          <m:r>
                            <a:rPr lang="en-FR" sz="2000" i="1">
                              <a:solidFill>
                                <a:schemeClr val="accent2"/>
                              </a:solidFill>
                              <a:latin typeface="Cambria Math" panose="02040503050406030204" pitchFamily="18" charset="0"/>
                            </a:rPr>
                            <m:t>𝒜</m:t>
                          </m:r>
                        </m:sub>
                        <m:sup/>
                        <m:e>
                          <m:r>
                            <a:rPr lang="en-FR" sz="2000" i="1">
                              <a:solidFill>
                                <a:schemeClr val="accent2"/>
                              </a:solidFill>
                              <a:latin typeface="Cambria Math" panose="02040503050406030204" pitchFamily="18" charset="0"/>
                            </a:rPr>
                            <m:t> </m:t>
                          </m:r>
                        </m:e>
                      </m:nary>
                      <m:r>
                        <a:rPr lang="en-FR" sz="2000" i="1">
                          <a:solidFill>
                            <a:schemeClr val="accent2"/>
                          </a:solidFill>
                          <a:latin typeface="Cambria Math" panose="02040503050406030204" pitchFamily="18" charset="0"/>
                        </a:rPr>
                        <m:t>𝜋</m:t>
                      </m:r>
                      <m:r>
                        <a:rPr lang="en-FR" sz="2000" i="1">
                          <a:solidFill>
                            <a:schemeClr val="accent2"/>
                          </a:solidFill>
                          <a:latin typeface="Cambria Math" panose="02040503050406030204" pitchFamily="18" charset="0"/>
                        </a:rPr>
                        <m:t>(</m:t>
                      </m:r>
                      <m:r>
                        <a:rPr lang="en-FR" sz="2000" i="1">
                          <a:solidFill>
                            <a:schemeClr val="accent2"/>
                          </a:solidFill>
                          <a:latin typeface="Cambria Math" panose="02040503050406030204" pitchFamily="18" charset="0"/>
                        </a:rPr>
                        <m:t>𝑎</m:t>
                      </m:r>
                      <m:r>
                        <a:rPr lang="en-FR" sz="2000" i="1">
                          <a:solidFill>
                            <a:schemeClr val="accent2"/>
                          </a:solidFill>
                          <a:latin typeface="Cambria Math" panose="02040503050406030204" pitchFamily="18" charset="0"/>
                        </a:rPr>
                        <m:t>∣</m:t>
                      </m:r>
                      <m:r>
                        <a:rPr lang="en-FR" sz="2000" i="1">
                          <a:solidFill>
                            <a:schemeClr val="accent2"/>
                          </a:solidFill>
                          <a:latin typeface="Cambria Math" panose="02040503050406030204" pitchFamily="18" charset="0"/>
                        </a:rPr>
                        <m:t>𝑠</m:t>
                      </m:r>
                      <m:r>
                        <a:rPr lang="en-FR" sz="2000" i="1">
                          <a:solidFill>
                            <a:schemeClr val="accent2"/>
                          </a:solidFill>
                          <a:latin typeface="Cambria Math" panose="02040503050406030204" pitchFamily="18" charset="0"/>
                        </a:rPr>
                        <m:t>)</m:t>
                      </m:r>
                      <m:d>
                        <m:dPr>
                          <m:ctrlPr>
                            <a:rPr lang="en-FR" sz="2000" i="1">
                              <a:solidFill>
                                <a:schemeClr val="accent2"/>
                              </a:solidFill>
                              <a:latin typeface="Cambria Math" panose="02040503050406030204" pitchFamily="18" charset="0"/>
                            </a:rPr>
                          </m:ctrlPr>
                        </m:dPr>
                        <m:e>
                          <m:sSubSup>
                            <m:sSubSupPr>
                              <m:ctrlPr>
                                <a:rPr lang="en-FR" sz="2000" i="1">
                                  <a:solidFill>
                                    <a:schemeClr val="accent2"/>
                                  </a:solidFill>
                                  <a:latin typeface="Cambria Math" panose="02040503050406030204" pitchFamily="18" charset="0"/>
                                </a:rPr>
                              </m:ctrlPr>
                            </m:sSubSupPr>
                            <m:e>
                              <m:r>
                                <a:rPr lang="en-FR" sz="2000" i="1">
                                  <a:solidFill>
                                    <a:schemeClr val="accent2"/>
                                  </a:solidFill>
                                  <a:latin typeface="Cambria Math" panose="02040503050406030204" pitchFamily="18" charset="0"/>
                                </a:rPr>
                                <m:t>ℛ</m:t>
                              </m:r>
                            </m:e>
                            <m:sub>
                              <m:r>
                                <a:rPr lang="en-FR" sz="2000" i="1">
                                  <a:solidFill>
                                    <a:schemeClr val="accent2"/>
                                  </a:solidFill>
                                  <a:latin typeface="Cambria Math" panose="02040503050406030204" pitchFamily="18" charset="0"/>
                                </a:rPr>
                                <m:t>𝑠</m:t>
                              </m:r>
                            </m:sub>
                            <m:sup>
                              <m:r>
                                <a:rPr lang="en-FR" sz="2000" i="1">
                                  <a:solidFill>
                                    <a:schemeClr val="accent2"/>
                                  </a:solidFill>
                                  <a:latin typeface="Cambria Math" panose="02040503050406030204" pitchFamily="18" charset="0"/>
                                </a:rPr>
                                <m:t>𝑎</m:t>
                              </m:r>
                            </m:sup>
                          </m:sSubSup>
                          <m:r>
                            <a:rPr lang="en-FR" sz="2000" i="1">
                              <a:solidFill>
                                <a:schemeClr val="accent2"/>
                              </a:solidFill>
                              <a:latin typeface="Cambria Math" panose="02040503050406030204" pitchFamily="18" charset="0"/>
                            </a:rPr>
                            <m:t>+</m:t>
                          </m:r>
                          <m:r>
                            <a:rPr lang="en-FR" sz="2000" i="1">
                              <a:solidFill>
                                <a:schemeClr val="accent2"/>
                              </a:solidFill>
                              <a:latin typeface="Cambria Math" panose="02040503050406030204" pitchFamily="18" charset="0"/>
                            </a:rPr>
                            <m:t>𝛾</m:t>
                          </m:r>
                          <m:nary>
                            <m:naryPr>
                              <m:chr m:val="∑"/>
                              <m:limLoc m:val="undOvr"/>
                              <m:grow m:val="on"/>
                              <m:supHide m:val="on"/>
                              <m:ctrlPr>
                                <a:rPr lang="en-FR" sz="2000" i="1">
                                  <a:solidFill>
                                    <a:schemeClr val="accent2"/>
                                  </a:solidFill>
                                  <a:latin typeface="Cambria Math" panose="02040503050406030204" pitchFamily="18" charset="0"/>
                                </a:rPr>
                              </m:ctrlPr>
                            </m:naryPr>
                            <m:sub>
                              <m:sSup>
                                <m:sSupPr>
                                  <m:ctrlPr>
                                    <a:rPr lang="en-FR" sz="2000" i="1">
                                      <a:solidFill>
                                        <a:schemeClr val="accent2"/>
                                      </a:solidFill>
                                      <a:latin typeface="Cambria Math" panose="02040503050406030204" pitchFamily="18" charset="0"/>
                                    </a:rPr>
                                  </m:ctrlPr>
                                </m:sSupPr>
                                <m:e>
                                  <m:r>
                                    <a:rPr lang="en-FR" sz="2000" i="1">
                                      <a:solidFill>
                                        <a:schemeClr val="accent2"/>
                                      </a:solidFill>
                                      <a:latin typeface="Cambria Math" panose="02040503050406030204" pitchFamily="18" charset="0"/>
                                    </a:rPr>
                                    <m:t>𝑠</m:t>
                                  </m:r>
                                </m:e>
                                <m:sup>
                                  <m:r>
                                    <a:rPr lang="en-FR" sz="2000" i="1">
                                      <a:solidFill>
                                        <a:schemeClr val="accent2"/>
                                      </a:solidFill>
                                      <a:latin typeface="Cambria Math" panose="02040503050406030204" pitchFamily="18" charset="0"/>
                                    </a:rPr>
                                    <m:t>′</m:t>
                                  </m:r>
                                </m:sup>
                              </m:sSup>
                              <m:r>
                                <a:rPr lang="en-FR" sz="2000" i="1">
                                  <a:solidFill>
                                    <a:schemeClr val="accent2"/>
                                  </a:solidFill>
                                  <a:latin typeface="Cambria Math" panose="02040503050406030204" pitchFamily="18" charset="0"/>
                                </a:rPr>
                                <m:t>∈</m:t>
                              </m:r>
                              <m:r>
                                <a:rPr lang="en-FR" sz="2000" i="1">
                                  <a:solidFill>
                                    <a:schemeClr val="accent2"/>
                                  </a:solidFill>
                                  <a:latin typeface="Cambria Math" panose="02040503050406030204" pitchFamily="18" charset="0"/>
                                </a:rPr>
                                <m:t>𝒮</m:t>
                              </m:r>
                            </m:sub>
                            <m:sup/>
                            <m:e>
                              <m:r>
                                <a:rPr lang="en-FR" sz="2000" i="1">
                                  <a:solidFill>
                                    <a:schemeClr val="accent2"/>
                                  </a:solidFill>
                                  <a:latin typeface="Cambria Math" panose="02040503050406030204" pitchFamily="18" charset="0"/>
                                </a:rPr>
                                <m:t> </m:t>
                              </m:r>
                            </m:e>
                          </m:nary>
                          <m:sSubSup>
                            <m:sSubSupPr>
                              <m:ctrlPr>
                                <a:rPr lang="en-FR" sz="2000" i="1">
                                  <a:solidFill>
                                    <a:schemeClr val="accent2"/>
                                  </a:solidFill>
                                  <a:latin typeface="Cambria Math" panose="02040503050406030204" pitchFamily="18" charset="0"/>
                                </a:rPr>
                              </m:ctrlPr>
                            </m:sSubSupPr>
                            <m:e>
                              <m:r>
                                <a:rPr lang="en-FR" sz="2000" i="1">
                                  <a:solidFill>
                                    <a:schemeClr val="accent2"/>
                                  </a:solidFill>
                                  <a:latin typeface="Cambria Math" panose="02040503050406030204" pitchFamily="18" charset="0"/>
                                </a:rPr>
                                <m:t>𝒫</m:t>
                              </m:r>
                            </m:e>
                            <m:sub>
                              <m:r>
                                <a:rPr lang="en-FR" sz="2000" i="1">
                                  <a:solidFill>
                                    <a:schemeClr val="accent2"/>
                                  </a:solidFill>
                                  <a:latin typeface="Cambria Math" panose="02040503050406030204" pitchFamily="18" charset="0"/>
                                </a:rPr>
                                <m:t>𝑠</m:t>
                              </m:r>
                              <m:sSup>
                                <m:sSupPr>
                                  <m:ctrlPr>
                                    <a:rPr lang="en-FR" sz="2000" i="1">
                                      <a:solidFill>
                                        <a:schemeClr val="accent2"/>
                                      </a:solidFill>
                                      <a:latin typeface="Cambria Math" panose="02040503050406030204" pitchFamily="18" charset="0"/>
                                    </a:rPr>
                                  </m:ctrlPr>
                                </m:sSupPr>
                                <m:e>
                                  <m:r>
                                    <a:rPr lang="en-FR" sz="2000" i="1">
                                      <a:solidFill>
                                        <a:schemeClr val="accent2"/>
                                      </a:solidFill>
                                      <a:latin typeface="Cambria Math" panose="02040503050406030204" pitchFamily="18" charset="0"/>
                                    </a:rPr>
                                    <m:t>𝑠</m:t>
                                  </m:r>
                                </m:e>
                                <m:sup>
                                  <m:r>
                                    <a:rPr lang="en-FR" sz="2000" i="1">
                                      <a:solidFill>
                                        <a:schemeClr val="accent2"/>
                                      </a:solidFill>
                                      <a:latin typeface="Cambria Math" panose="02040503050406030204" pitchFamily="18" charset="0"/>
                                    </a:rPr>
                                    <m:t>′</m:t>
                                  </m:r>
                                </m:sup>
                              </m:sSup>
                            </m:sub>
                            <m:sup>
                              <m:r>
                                <a:rPr lang="en-FR" sz="2000" i="1">
                                  <a:solidFill>
                                    <a:schemeClr val="accent2"/>
                                  </a:solidFill>
                                  <a:latin typeface="Cambria Math" panose="02040503050406030204" pitchFamily="18" charset="0"/>
                                </a:rPr>
                                <m:t>𝑎</m:t>
                              </m:r>
                            </m:sup>
                          </m:sSubSup>
                          <m:sSub>
                            <m:sSubPr>
                              <m:ctrlPr>
                                <a:rPr lang="en-FR" sz="2000" i="1">
                                  <a:solidFill>
                                    <a:schemeClr val="accent2"/>
                                  </a:solidFill>
                                  <a:latin typeface="Cambria Math" panose="02040503050406030204" pitchFamily="18" charset="0"/>
                                </a:rPr>
                              </m:ctrlPr>
                            </m:sSubPr>
                            <m:e>
                              <m:r>
                                <m:rPr>
                                  <m:nor/>
                                </m:rPr>
                                <a:rPr lang="en-FR" sz="2000" dirty="0">
                                  <a:solidFill>
                                    <a:schemeClr val="accent2"/>
                                  </a:solidFill>
                                </a:rPr>
                                <m:t>v</m:t>
                              </m:r>
                            </m:e>
                            <m:sub>
                              <m:r>
                                <a:rPr lang="en-FR" sz="2000" i="1">
                                  <a:solidFill>
                                    <a:schemeClr val="accent2"/>
                                  </a:solidFill>
                                  <a:latin typeface="Cambria Math" panose="02040503050406030204" pitchFamily="18" charset="0"/>
                                </a:rPr>
                                <m:t>𝜋</m:t>
                              </m:r>
                            </m:sub>
                          </m:sSub>
                          <m:d>
                            <m:dPr>
                              <m:ctrlPr>
                                <a:rPr lang="en-FR" sz="2000" i="1">
                                  <a:solidFill>
                                    <a:schemeClr val="accent2"/>
                                  </a:solidFill>
                                  <a:latin typeface="Cambria Math" panose="02040503050406030204" pitchFamily="18" charset="0"/>
                                </a:rPr>
                              </m:ctrlPr>
                            </m:dPr>
                            <m:e>
                              <m:sSup>
                                <m:sSupPr>
                                  <m:ctrlPr>
                                    <a:rPr lang="en-FR" sz="2000" i="1">
                                      <a:solidFill>
                                        <a:schemeClr val="accent2"/>
                                      </a:solidFill>
                                      <a:latin typeface="Cambria Math" panose="02040503050406030204" pitchFamily="18" charset="0"/>
                                    </a:rPr>
                                  </m:ctrlPr>
                                </m:sSupPr>
                                <m:e>
                                  <m:r>
                                    <a:rPr lang="en-FR" sz="2000" i="1">
                                      <a:solidFill>
                                        <a:schemeClr val="accent2"/>
                                      </a:solidFill>
                                      <a:latin typeface="Cambria Math" panose="02040503050406030204" pitchFamily="18" charset="0"/>
                                    </a:rPr>
                                    <m:t>𝑠</m:t>
                                  </m:r>
                                </m:e>
                                <m:sup>
                                  <m:r>
                                    <a:rPr lang="en-FR" sz="2000" i="1">
                                      <a:solidFill>
                                        <a:schemeClr val="accent2"/>
                                      </a:solidFill>
                                      <a:latin typeface="Cambria Math" panose="02040503050406030204" pitchFamily="18" charset="0"/>
                                    </a:rPr>
                                    <m:t>′</m:t>
                                  </m:r>
                                </m:sup>
                              </m:sSup>
                            </m:e>
                          </m:d>
                        </m:e>
                      </m:d>
                    </m:oMath>
                  </m:oMathPara>
                </a14:m>
                <a:endParaRPr lang="en-FR" sz="2000" dirty="0">
                  <a:solidFill>
                    <a:schemeClr val="accent2"/>
                  </a:solidFill>
                </a:endParaRPr>
              </a:p>
            </p:txBody>
          </p:sp>
        </mc:Choice>
        <mc:Fallback xmlns="">
          <p:sp>
            <p:nvSpPr>
              <p:cNvPr id="5" name="Content Placeholder 2">
                <a:extLst>
                  <a:ext uri="{FF2B5EF4-FFF2-40B4-BE49-F238E27FC236}">
                    <a16:creationId xmlns:a16="http://schemas.microsoft.com/office/drawing/2014/main" id="{5E81FE2B-A746-824A-8C51-422B50120022}"/>
                  </a:ext>
                </a:extLst>
              </p:cNvPr>
              <p:cNvSpPr>
                <a:spLocks noGrp="1" noRot="1" noChangeAspect="1" noMove="1" noResize="1" noEditPoints="1" noAdjustHandles="1" noChangeArrowheads="1" noChangeShapeType="1" noTextEdit="1"/>
              </p:cNvSpPr>
              <p:nvPr>
                <p:ph idx="1"/>
              </p:nvPr>
            </p:nvSpPr>
            <p:spPr>
              <a:xfrm>
                <a:off x="2829961" y="4017852"/>
                <a:ext cx="5540229" cy="1151948"/>
              </a:xfrm>
              <a:blipFill>
                <a:blip r:embed="rId4"/>
                <a:stretch>
                  <a:fillRect t="-529"/>
                </a:stretch>
              </a:blipFill>
            </p:spPr>
            <p:txBody>
              <a:bodyPr/>
              <a:lstStyle/>
              <a:p>
                <a:r>
                  <a:rPr lang="it-IT">
                    <a:noFill/>
                  </a:rPr>
                  <a:t> </a:t>
                </a:r>
              </a:p>
            </p:txBody>
          </p:sp>
        </mc:Fallback>
      </mc:AlternateContent>
      <p:sp>
        <p:nvSpPr>
          <p:cNvPr id="3" name="Footer Placeholder 2">
            <a:extLst>
              <a:ext uri="{FF2B5EF4-FFF2-40B4-BE49-F238E27FC236}">
                <a16:creationId xmlns:a16="http://schemas.microsoft.com/office/drawing/2014/main" id="{9F8CA6B5-6085-60B8-DF6A-69741A13274F}"/>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6" name="Footer Placeholder 3">
            <a:extLst>
              <a:ext uri="{FF2B5EF4-FFF2-40B4-BE49-F238E27FC236}">
                <a16:creationId xmlns:a16="http://schemas.microsoft.com/office/drawing/2014/main" id="{F6ECA766-8328-2166-33AC-83C251BB6DC5}"/>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
        <p:nvSpPr>
          <p:cNvPr id="7" name="Slide Number Placeholder 4">
            <a:extLst>
              <a:ext uri="{FF2B5EF4-FFF2-40B4-BE49-F238E27FC236}">
                <a16:creationId xmlns:a16="http://schemas.microsoft.com/office/drawing/2014/main" id="{BED4CDEB-7B1D-B24F-2080-0463AAD11527}"/>
              </a:ext>
            </a:extLst>
          </p:cNvPr>
          <p:cNvSpPr>
            <a:spLocks noGrp="1"/>
          </p:cNvSpPr>
          <p:nvPr>
            <p:ph type="sldNum" sz="quarter" idx="12"/>
          </p:nvPr>
        </p:nvSpPr>
        <p:spPr>
          <a:xfrm>
            <a:off x="9445485" y="6485557"/>
            <a:ext cx="2743200" cy="365125"/>
          </a:xfrm>
        </p:spPr>
        <p:txBody>
          <a:bodyPr/>
          <a:lstStyle/>
          <a:p>
            <a:fld id="{6C21EA8E-8BBA-427F-8E76-5AE09ACA2473}" type="slidenum">
              <a:rPr lang="en-GB" smtClean="0"/>
              <a:t>31</a:t>
            </a:fld>
            <a:endParaRPr lang="en-GB"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420BA451-450A-42CE-028F-36DEC8786C2F}"/>
                  </a:ext>
                </a:extLst>
              </p:cNvPr>
              <p:cNvSpPr txBox="1">
                <a:spLocks/>
              </p:cNvSpPr>
              <p:nvPr/>
            </p:nvSpPr>
            <p:spPr>
              <a:xfrm>
                <a:off x="2068659" y="5163593"/>
                <a:ext cx="7062831" cy="10393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2"/>
                  </a:buClr>
                  <a:buFontTx/>
                  <a:buChar char="‒"/>
                  <a:defRPr kumimoji="0" lang="en-US" sz="2800" b="0" i="0" u="none" strike="noStrike" kern="1200" cap="none" spc="0" normalizeH="0" baseline="0">
                    <a:ln>
                      <a:noFill/>
                    </a:ln>
                    <a:solidFill>
                      <a:srgbClr val="545050"/>
                    </a:solidFill>
                    <a:effectLst/>
                    <a:uLnTx/>
                    <a:uFillTx/>
                    <a:latin typeface="Helvetica Light"/>
                    <a:ea typeface="+mn-ea"/>
                    <a:cs typeface="+mn-cs"/>
                  </a:defRPr>
                </a:lvl1pPr>
                <a:lvl2pPr marL="685800" indent="-228600" algn="l" defTabSz="914400" rtl="0" eaLnBrk="1" latinLnBrk="0" hangingPunct="1">
                  <a:lnSpc>
                    <a:spcPct val="90000"/>
                  </a:lnSpc>
                  <a:spcBef>
                    <a:spcPts val="500"/>
                  </a:spcBef>
                  <a:buClr>
                    <a:schemeClr val="accent2"/>
                  </a:buClr>
                  <a:buFontTx/>
                  <a:buChar char="–"/>
                  <a:defRPr sz="2400" kern="1200">
                    <a:solidFill>
                      <a:schemeClr val="tx1">
                        <a:lumMod val="65000"/>
                        <a:lumOff val="35000"/>
                      </a:schemeClr>
                    </a:solidFill>
                    <a:latin typeface="Helvetica Light" panose="020B0500000000000000"/>
                    <a:ea typeface="+mn-ea"/>
                    <a:cs typeface="+mn-cs"/>
                  </a:defRPr>
                </a:lvl2pPr>
                <a:lvl3pPr marL="1143000" indent="-228600" algn="l" defTabSz="914400" rtl="0" eaLnBrk="1" latinLnBrk="0" hangingPunct="1">
                  <a:lnSpc>
                    <a:spcPct val="90000"/>
                  </a:lnSpc>
                  <a:spcBef>
                    <a:spcPts val="500"/>
                  </a:spcBef>
                  <a:buClr>
                    <a:schemeClr val="accent2"/>
                  </a:buClr>
                  <a:buFontTx/>
                  <a:buChar char="–"/>
                  <a:defRPr sz="2000" kern="1200">
                    <a:solidFill>
                      <a:schemeClr val="tx1">
                        <a:lumMod val="65000"/>
                        <a:lumOff val="35000"/>
                      </a:schemeClr>
                    </a:solidFill>
                    <a:latin typeface="Helvetica Light" panose="020B0500000000000000"/>
                    <a:ea typeface="+mn-ea"/>
                    <a:cs typeface="+mn-cs"/>
                  </a:defRPr>
                </a:lvl3pPr>
                <a:lvl4pPr marL="1600200" indent="-228600" algn="l" defTabSz="914400" rtl="0" eaLnBrk="1" latinLnBrk="0" hangingPunct="1">
                  <a:lnSpc>
                    <a:spcPct val="90000"/>
                  </a:lnSpc>
                  <a:spcBef>
                    <a:spcPts val="500"/>
                  </a:spcBef>
                  <a:buClr>
                    <a:schemeClr val="accent2"/>
                  </a:buClr>
                  <a:buFontTx/>
                  <a:buChar char="–"/>
                  <a:defRPr sz="1800" kern="1200">
                    <a:solidFill>
                      <a:schemeClr val="tx1">
                        <a:lumMod val="65000"/>
                        <a:lumOff val="35000"/>
                      </a:schemeClr>
                    </a:solidFill>
                    <a:latin typeface="Helvetica Light" panose="020B0500000000000000"/>
                    <a:ea typeface="+mn-ea"/>
                    <a:cs typeface="+mn-cs"/>
                  </a:defRPr>
                </a:lvl4pPr>
                <a:lvl5pPr marL="2057400" indent="-228600" algn="l" defTabSz="914400" rtl="0" eaLnBrk="1" latinLnBrk="0" hangingPunct="1">
                  <a:lnSpc>
                    <a:spcPct val="90000"/>
                  </a:lnSpc>
                  <a:spcBef>
                    <a:spcPts val="500"/>
                  </a:spcBef>
                  <a:buClr>
                    <a:schemeClr val="accent2"/>
                  </a:buClr>
                  <a:buFontTx/>
                  <a:buChar char="–"/>
                  <a:defRPr sz="1800" kern="1200">
                    <a:solidFill>
                      <a:schemeClr val="tx1">
                        <a:lumMod val="65000"/>
                        <a:lumOff val="35000"/>
                      </a:schemeClr>
                    </a:solidFill>
                    <a:latin typeface="Helvetica Light" panose="020B050000000000000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FR" sz="2000" i="1" smtClean="0">
                              <a:solidFill>
                                <a:schemeClr val="accent1"/>
                              </a:solidFill>
                              <a:latin typeface="Cambria Math" panose="02040503050406030204" pitchFamily="18" charset="0"/>
                            </a:rPr>
                          </m:ctrlPr>
                        </m:sSubPr>
                        <m:e>
                          <m:r>
                            <m:rPr>
                              <m:nor/>
                            </m:rPr>
                            <a:rPr lang="en-FR" sz="2000" dirty="0">
                              <a:solidFill>
                                <a:schemeClr val="accent1"/>
                              </a:solidFill>
                            </a:rPr>
                            <m:t>v</m:t>
                          </m:r>
                        </m:e>
                        <m:sub>
                          <m:r>
                            <a:rPr lang="en-FR" sz="2000" i="1">
                              <a:solidFill>
                                <a:schemeClr val="accent1"/>
                              </a:solidFill>
                              <a:latin typeface="Cambria Math" panose="02040503050406030204" pitchFamily="18" charset="0"/>
                            </a:rPr>
                            <m:t>𝜋</m:t>
                          </m:r>
                        </m:sub>
                      </m:sSub>
                      <m:d>
                        <m:dPr>
                          <m:ctrlPr>
                            <a:rPr lang="en-FR" sz="2000" i="1">
                              <a:solidFill>
                                <a:schemeClr val="accent1"/>
                              </a:solidFill>
                              <a:latin typeface="Cambria Math" panose="02040503050406030204" pitchFamily="18" charset="0"/>
                            </a:rPr>
                          </m:ctrlPr>
                        </m:dPr>
                        <m:e>
                          <m:r>
                            <a:rPr lang="en-FR" sz="2000" i="1">
                              <a:solidFill>
                                <a:schemeClr val="accent1"/>
                              </a:solidFill>
                              <a:latin typeface="Cambria Math" panose="02040503050406030204" pitchFamily="18" charset="0"/>
                            </a:rPr>
                            <m:t>𝑠</m:t>
                          </m:r>
                        </m:e>
                      </m:d>
                      <m:r>
                        <a:rPr lang="en-FR" sz="2000" i="1">
                          <a:solidFill>
                            <a:schemeClr val="accent1"/>
                          </a:solidFill>
                          <a:latin typeface="Cambria Math" panose="02040503050406030204" pitchFamily="18" charset="0"/>
                        </a:rPr>
                        <m:t>=</m:t>
                      </m:r>
                      <m:nary>
                        <m:naryPr>
                          <m:chr m:val="∑"/>
                          <m:limLoc m:val="undOvr"/>
                          <m:grow m:val="on"/>
                          <m:supHide m:val="on"/>
                          <m:ctrlPr>
                            <a:rPr lang="en-FR" sz="2000" i="1">
                              <a:solidFill>
                                <a:schemeClr val="accent1"/>
                              </a:solidFill>
                              <a:latin typeface="Cambria Math" panose="02040503050406030204" pitchFamily="18" charset="0"/>
                            </a:rPr>
                          </m:ctrlPr>
                        </m:naryPr>
                        <m:sub>
                          <m:r>
                            <a:rPr lang="en-FR" sz="2000" i="1">
                              <a:solidFill>
                                <a:schemeClr val="accent1"/>
                              </a:solidFill>
                              <a:latin typeface="Cambria Math" panose="02040503050406030204" pitchFamily="18" charset="0"/>
                            </a:rPr>
                            <m:t>𝑎</m:t>
                          </m:r>
                          <m:r>
                            <a:rPr lang="en-FR" sz="2000" i="1">
                              <a:solidFill>
                                <a:schemeClr val="accent1"/>
                              </a:solidFill>
                              <a:latin typeface="Cambria Math" panose="02040503050406030204" pitchFamily="18" charset="0"/>
                            </a:rPr>
                            <m:t>∈</m:t>
                          </m:r>
                          <m:r>
                            <a:rPr lang="en-FR" sz="2000" i="1">
                              <a:solidFill>
                                <a:schemeClr val="accent1"/>
                              </a:solidFill>
                              <a:latin typeface="Cambria Math" panose="02040503050406030204" pitchFamily="18" charset="0"/>
                            </a:rPr>
                            <m:t>𝒜</m:t>
                          </m:r>
                        </m:sub>
                        <m:sup/>
                        <m:e>
                          <m:r>
                            <a:rPr lang="en-FR" sz="2000" i="1">
                              <a:solidFill>
                                <a:schemeClr val="accent1"/>
                              </a:solidFill>
                              <a:latin typeface="Cambria Math" panose="02040503050406030204" pitchFamily="18" charset="0"/>
                            </a:rPr>
                            <m:t> </m:t>
                          </m:r>
                        </m:e>
                      </m:nary>
                      <m:r>
                        <a:rPr lang="en-FR" sz="2000" i="1">
                          <a:solidFill>
                            <a:schemeClr val="accent1"/>
                          </a:solidFill>
                          <a:latin typeface="Cambria Math" panose="02040503050406030204" pitchFamily="18" charset="0"/>
                        </a:rPr>
                        <m:t>𝜋</m:t>
                      </m:r>
                      <m:d>
                        <m:dPr>
                          <m:sepChr m:val="∣"/>
                          <m:ctrlPr>
                            <a:rPr lang="en-FR" sz="2000" i="1">
                              <a:solidFill>
                                <a:schemeClr val="accent1"/>
                              </a:solidFill>
                              <a:latin typeface="Cambria Math" panose="02040503050406030204" pitchFamily="18" charset="0"/>
                            </a:rPr>
                          </m:ctrlPr>
                        </m:dPr>
                        <m:e>
                          <m:r>
                            <a:rPr lang="en-FR" sz="2000" i="1">
                              <a:solidFill>
                                <a:schemeClr val="accent1"/>
                              </a:solidFill>
                              <a:latin typeface="Cambria Math" panose="02040503050406030204" pitchFamily="18" charset="0"/>
                            </a:rPr>
                            <m:t>𝑎</m:t>
                          </m:r>
                        </m:e>
                        <m:e>
                          <m:r>
                            <a:rPr lang="en-FR" sz="2000" i="1">
                              <a:solidFill>
                                <a:schemeClr val="accent1"/>
                              </a:solidFill>
                              <a:latin typeface="Cambria Math" panose="02040503050406030204" pitchFamily="18" charset="0"/>
                            </a:rPr>
                            <m:t>𝑠</m:t>
                          </m:r>
                        </m:e>
                      </m:d>
                      <m:sSubSup>
                        <m:sSubSupPr>
                          <m:ctrlPr>
                            <a:rPr lang="en-FR" sz="2000" i="1">
                              <a:solidFill>
                                <a:schemeClr val="accent1"/>
                              </a:solidFill>
                              <a:latin typeface="Cambria Math" panose="02040503050406030204" pitchFamily="18" charset="0"/>
                            </a:rPr>
                          </m:ctrlPr>
                        </m:sSubSupPr>
                        <m:e>
                          <m:r>
                            <a:rPr lang="it-IT" sz="2000" b="0" i="1" smtClean="0">
                              <a:solidFill>
                                <a:schemeClr val="accent1"/>
                              </a:solidFill>
                              <a:latin typeface="Cambria Math" panose="02040503050406030204" pitchFamily="18" charset="0"/>
                            </a:rPr>
                            <m:t> </m:t>
                          </m:r>
                          <m:r>
                            <a:rPr lang="en-FR" sz="2000" i="1">
                              <a:solidFill>
                                <a:schemeClr val="accent1"/>
                              </a:solidFill>
                              <a:latin typeface="Cambria Math" panose="02040503050406030204" pitchFamily="18" charset="0"/>
                            </a:rPr>
                            <m:t>ℛ</m:t>
                          </m:r>
                        </m:e>
                        <m:sub>
                          <m:r>
                            <a:rPr lang="en-FR" sz="2000" i="1">
                              <a:solidFill>
                                <a:schemeClr val="accent1"/>
                              </a:solidFill>
                              <a:latin typeface="Cambria Math" panose="02040503050406030204" pitchFamily="18" charset="0"/>
                            </a:rPr>
                            <m:t>𝑠</m:t>
                          </m:r>
                        </m:sub>
                        <m:sup>
                          <m:r>
                            <a:rPr lang="en-FR" sz="2000" i="1">
                              <a:solidFill>
                                <a:schemeClr val="accent1"/>
                              </a:solidFill>
                              <a:latin typeface="Cambria Math" panose="02040503050406030204" pitchFamily="18" charset="0"/>
                            </a:rPr>
                            <m:t>𝑎</m:t>
                          </m:r>
                        </m:sup>
                      </m:sSubSup>
                      <m:r>
                        <a:rPr lang="it-IT" sz="2000" b="0" i="1" smtClean="0">
                          <a:solidFill>
                            <a:schemeClr val="accent1"/>
                          </a:solidFill>
                          <a:latin typeface="Cambria Math" panose="02040503050406030204" pitchFamily="18" charset="0"/>
                        </a:rPr>
                        <m:t>+</m:t>
                      </m:r>
                      <m:r>
                        <a:rPr lang="en-FR" sz="2000" i="1">
                          <a:solidFill>
                            <a:schemeClr val="accent1"/>
                          </a:solidFill>
                          <a:latin typeface="Cambria Math" panose="02040503050406030204" pitchFamily="18" charset="0"/>
                        </a:rPr>
                        <m:t>𝛾</m:t>
                      </m:r>
                      <m:nary>
                        <m:naryPr>
                          <m:chr m:val="∑"/>
                          <m:limLoc m:val="undOvr"/>
                          <m:grow m:val="on"/>
                          <m:supHide m:val="on"/>
                          <m:ctrlPr>
                            <a:rPr lang="en-FR" sz="2000" i="1">
                              <a:solidFill>
                                <a:schemeClr val="accent1"/>
                              </a:solidFill>
                              <a:latin typeface="Cambria Math" panose="02040503050406030204" pitchFamily="18" charset="0"/>
                            </a:rPr>
                          </m:ctrlPr>
                        </m:naryPr>
                        <m:sub>
                          <m:r>
                            <a:rPr lang="en-FR" sz="2000" i="1">
                              <a:solidFill>
                                <a:schemeClr val="accent1"/>
                              </a:solidFill>
                              <a:latin typeface="Cambria Math" panose="02040503050406030204" pitchFamily="18" charset="0"/>
                            </a:rPr>
                            <m:t>𝑎</m:t>
                          </m:r>
                          <m:r>
                            <a:rPr lang="en-FR" sz="2000" i="1">
                              <a:solidFill>
                                <a:schemeClr val="accent1"/>
                              </a:solidFill>
                              <a:latin typeface="Cambria Math" panose="02040503050406030204" pitchFamily="18" charset="0"/>
                            </a:rPr>
                            <m:t>∈</m:t>
                          </m:r>
                          <m:r>
                            <a:rPr lang="en-FR" sz="2000" i="1">
                              <a:solidFill>
                                <a:schemeClr val="accent1"/>
                              </a:solidFill>
                              <a:latin typeface="Cambria Math" panose="02040503050406030204" pitchFamily="18" charset="0"/>
                            </a:rPr>
                            <m:t>𝒜</m:t>
                          </m:r>
                        </m:sub>
                        <m:sup/>
                        <m:e>
                          <m:r>
                            <a:rPr lang="en-FR" sz="2000" i="1">
                              <a:solidFill>
                                <a:schemeClr val="accent1"/>
                              </a:solidFill>
                              <a:latin typeface="Cambria Math" panose="02040503050406030204" pitchFamily="18" charset="0"/>
                            </a:rPr>
                            <m:t> </m:t>
                          </m:r>
                        </m:e>
                      </m:nary>
                      <m:r>
                        <a:rPr lang="en-FR" sz="2000" i="1">
                          <a:solidFill>
                            <a:schemeClr val="accent1"/>
                          </a:solidFill>
                          <a:latin typeface="Cambria Math" panose="02040503050406030204" pitchFamily="18" charset="0"/>
                        </a:rPr>
                        <m:t>𝜋</m:t>
                      </m:r>
                      <m:d>
                        <m:dPr>
                          <m:sepChr m:val="∣"/>
                          <m:ctrlPr>
                            <a:rPr lang="en-FR" sz="2000" i="1">
                              <a:solidFill>
                                <a:schemeClr val="accent1"/>
                              </a:solidFill>
                              <a:latin typeface="Cambria Math" panose="02040503050406030204" pitchFamily="18" charset="0"/>
                            </a:rPr>
                          </m:ctrlPr>
                        </m:dPr>
                        <m:e>
                          <m:r>
                            <a:rPr lang="en-FR" sz="2000" i="1">
                              <a:solidFill>
                                <a:schemeClr val="accent1"/>
                              </a:solidFill>
                              <a:latin typeface="Cambria Math" panose="02040503050406030204" pitchFamily="18" charset="0"/>
                            </a:rPr>
                            <m:t>𝑎</m:t>
                          </m:r>
                        </m:e>
                        <m:e>
                          <m:r>
                            <a:rPr lang="en-FR" sz="2000" i="1">
                              <a:solidFill>
                                <a:schemeClr val="accent1"/>
                              </a:solidFill>
                              <a:latin typeface="Cambria Math" panose="02040503050406030204" pitchFamily="18" charset="0"/>
                            </a:rPr>
                            <m:t>𝑠</m:t>
                          </m:r>
                        </m:e>
                      </m:d>
                      <m:d>
                        <m:dPr>
                          <m:ctrlPr>
                            <a:rPr lang="en-FR" sz="2000" i="1">
                              <a:solidFill>
                                <a:schemeClr val="accent1"/>
                              </a:solidFill>
                              <a:latin typeface="Cambria Math" panose="02040503050406030204" pitchFamily="18" charset="0"/>
                            </a:rPr>
                          </m:ctrlPr>
                        </m:dPr>
                        <m:e>
                          <m:nary>
                            <m:naryPr>
                              <m:chr m:val="∑"/>
                              <m:limLoc m:val="undOvr"/>
                              <m:grow m:val="on"/>
                              <m:supHide m:val="on"/>
                              <m:ctrlPr>
                                <a:rPr lang="en-FR" sz="2000" i="1">
                                  <a:solidFill>
                                    <a:schemeClr val="accent1"/>
                                  </a:solidFill>
                                  <a:latin typeface="Cambria Math" panose="02040503050406030204" pitchFamily="18" charset="0"/>
                                </a:rPr>
                              </m:ctrlPr>
                            </m:naryPr>
                            <m:sub>
                              <m:sSup>
                                <m:sSupPr>
                                  <m:ctrlPr>
                                    <a:rPr lang="en-FR" sz="2000" i="1">
                                      <a:solidFill>
                                        <a:schemeClr val="accent1"/>
                                      </a:solidFill>
                                      <a:latin typeface="Cambria Math" panose="02040503050406030204" pitchFamily="18" charset="0"/>
                                    </a:rPr>
                                  </m:ctrlPr>
                                </m:sSupPr>
                                <m:e>
                                  <m:r>
                                    <a:rPr lang="en-FR" sz="2000" i="1">
                                      <a:solidFill>
                                        <a:schemeClr val="accent1"/>
                                      </a:solidFill>
                                      <a:latin typeface="Cambria Math" panose="02040503050406030204" pitchFamily="18" charset="0"/>
                                    </a:rPr>
                                    <m:t>𝑠</m:t>
                                  </m:r>
                                </m:e>
                                <m:sup>
                                  <m:r>
                                    <a:rPr lang="en-FR" sz="2000" i="1">
                                      <a:solidFill>
                                        <a:schemeClr val="accent1"/>
                                      </a:solidFill>
                                      <a:latin typeface="Cambria Math" panose="02040503050406030204" pitchFamily="18" charset="0"/>
                                    </a:rPr>
                                    <m:t>′</m:t>
                                  </m:r>
                                </m:sup>
                              </m:sSup>
                              <m:r>
                                <a:rPr lang="en-FR" sz="2000" i="1">
                                  <a:solidFill>
                                    <a:schemeClr val="accent1"/>
                                  </a:solidFill>
                                  <a:latin typeface="Cambria Math" panose="02040503050406030204" pitchFamily="18" charset="0"/>
                                </a:rPr>
                                <m:t>∈</m:t>
                              </m:r>
                              <m:r>
                                <a:rPr lang="en-FR" sz="2000" i="1">
                                  <a:solidFill>
                                    <a:schemeClr val="accent1"/>
                                  </a:solidFill>
                                  <a:latin typeface="Cambria Math" panose="02040503050406030204" pitchFamily="18" charset="0"/>
                                </a:rPr>
                                <m:t>𝒮</m:t>
                              </m:r>
                            </m:sub>
                            <m:sup/>
                            <m:e>
                              <m:r>
                                <a:rPr lang="en-FR" sz="2000" i="1">
                                  <a:solidFill>
                                    <a:schemeClr val="accent1"/>
                                  </a:solidFill>
                                  <a:latin typeface="Cambria Math" panose="02040503050406030204" pitchFamily="18" charset="0"/>
                                </a:rPr>
                                <m:t> </m:t>
                              </m:r>
                            </m:e>
                          </m:nary>
                          <m:sSubSup>
                            <m:sSubSupPr>
                              <m:ctrlPr>
                                <a:rPr lang="en-FR" sz="2000" i="1">
                                  <a:solidFill>
                                    <a:schemeClr val="accent1"/>
                                  </a:solidFill>
                                  <a:latin typeface="Cambria Math" panose="02040503050406030204" pitchFamily="18" charset="0"/>
                                </a:rPr>
                              </m:ctrlPr>
                            </m:sSubSupPr>
                            <m:e>
                              <m:r>
                                <a:rPr lang="en-FR" sz="2000" i="1">
                                  <a:solidFill>
                                    <a:schemeClr val="accent1"/>
                                  </a:solidFill>
                                  <a:latin typeface="Cambria Math" panose="02040503050406030204" pitchFamily="18" charset="0"/>
                                </a:rPr>
                                <m:t>𝒫</m:t>
                              </m:r>
                            </m:e>
                            <m:sub>
                              <m:r>
                                <a:rPr lang="en-FR" sz="2000" i="1">
                                  <a:solidFill>
                                    <a:schemeClr val="accent1"/>
                                  </a:solidFill>
                                  <a:latin typeface="Cambria Math" panose="02040503050406030204" pitchFamily="18" charset="0"/>
                                </a:rPr>
                                <m:t>𝑠</m:t>
                              </m:r>
                              <m:sSup>
                                <m:sSupPr>
                                  <m:ctrlPr>
                                    <a:rPr lang="en-FR" sz="2000" i="1">
                                      <a:solidFill>
                                        <a:schemeClr val="accent1"/>
                                      </a:solidFill>
                                      <a:latin typeface="Cambria Math" panose="02040503050406030204" pitchFamily="18" charset="0"/>
                                    </a:rPr>
                                  </m:ctrlPr>
                                </m:sSupPr>
                                <m:e>
                                  <m:r>
                                    <a:rPr lang="en-FR" sz="2000" i="1">
                                      <a:solidFill>
                                        <a:schemeClr val="accent1"/>
                                      </a:solidFill>
                                      <a:latin typeface="Cambria Math" panose="02040503050406030204" pitchFamily="18" charset="0"/>
                                    </a:rPr>
                                    <m:t>𝑠</m:t>
                                  </m:r>
                                </m:e>
                                <m:sup>
                                  <m:r>
                                    <a:rPr lang="en-FR" sz="2000" i="1">
                                      <a:solidFill>
                                        <a:schemeClr val="accent1"/>
                                      </a:solidFill>
                                      <a:latin typeface="Cambria Math" panose="02040503050406030204" pitchFamily="18" charset="0"/>
                                    </a:rPr>
                                    <m:t>′</m:t>
                                  </m:r>
                                </m:sup>
                              </m:sSup>
                            </m:sub>
                            <m:sup>
                              <m:r>
                                <a:rPr lang="en-FR" sz="2000" i="1">
                                  <a:solidFill>
                                    <a:schemeClr val="accent1"/>
                                  </a:solidFill>
                                  <a:latin typeface="Cambria Math" panose="02040503050406030204" pitchFamily="18" charset="0"/>
                                </a:rPr>
                                <m:t>𝑎</m:t>
                              </m:r>
                            </m:sup>
                          </m:sSubSup>
                          <m:sSub>
                            <m:sSubPr>
                              <m:ctrlPr>
                                <a:rPr lang="en-FR" sz="2000" i="1">
                                  <a:solidFill>
                                    <a:schemeClr val="accent1"/>
                                  </a:solidFill>
                                  <a:latin typeface="Cambria Math" panose="02040503050406030204" pitchFamily="18" charset="0"/>
                                </a:rPr>
                              </m:ctrlPr>
                            </m:sSubPr>
                            <m:e>
                              <m:r>
                                <m:rPr>
                                  <m:nor/>
                                </m:rPr>
                                <a:rPr lang="en-FR" sz="2000" dirty="0">
                                  <a:solidFill>
                                    <a:schemeClr val="accent1"/>
                                  </a:solidFill>
                                </a:rPr>
                                <m:t>v</m:t>
                              </m:r>
                            </m:e>
                            <m:sub>
                              <m:r>
                                <a:rPr lang="en-FR" sz="2000" i="1">
                                  <a:solidFill>
                                    <a:schemeClr val="accent1"/>
                                  </a:solidFill>
                                  <a:latin typeface="Cambria Math" panose="02040503050406030204" pitchFamily="18" charset="0"/>
                                </a:rPr>
                                <m:t>𝜋</m:t>
                              </m:r>
                            </m:sub>
                          </m:sSub>
                          <m:d>
                            <m:dPr>
                              <m:ctrlPr>
                                <a:rPr lang="en-FR" sz="2000" i="1">
                                  <a:solidFill>
                                    <a:schemeClr val="accent1"/>
                                  </a:solidFill>
                                  <a:latin typeface="Cambria Math" panose="02040503050406030204" pitchFamily="18" charset="0"/>
                                </a:rPr>
                              </m:ctrlPr>
                            </m:dPr>
                            <m:e>
                              <m:sSup>
                                <m:sSupPr>
                                  <m:ctrlPr>
                                    <a:rPr lang="en-FR" sz="2000" i="1">
                                      <a:solidFill>
                                        <a:schemeClr val="accent1"/>
                                      </a:solidFill>
                                      <a:latin typeface="Cambria Math" panose="02040503050406030204" pitchFamily="18" charset="0"/>
                                    </a:rPr>
                                  </m:ctrlPr>
                                </m:sSupPr>
                                <m:e>
                                  <m:r>
                                    <a:rPr lang="en-FR" sz="2000" i="1">
                                      <a:solidFill>
                                        <a:schemeClr val="accent1"/>
                                      </a:solidFill>
                                      <a:latin typeface="Cambria Math" panose="02040503050406030204" pitchFamily="18" charset="0"/>
                                    </a:rPr>
                                    <m:t>𝑠</m:t>
                                  </m:r>
                                </m:e>
                                <m:sup>
                                  <m:r>
                                    <a:rPr lang="en-FR" sz="2000" i="1">
                                      <a:solidFill>
                                        <a:schemeClr val="accent1"/>
                                      </a:solidFill>
                                      <a:latin typeface="Cambria Math" panose="02040503050406030204" pitchFamily="18" charset="0"/>
                                    </a:rPr>
                                    <m:t>′</m:t>
                                  </m:r>
                                </m:sup>
                              </m:sSup>
                            </m:e>
                          </m:d>
                        </m:e>
                      </m:d>
                    </m:oMath>
                  </m:oMathPara>
                </a14:m>
                <a:endParaRPr lang="en-FR" dirty="0"/>
              </a:p>
            </p:txBody>
          </p:sp>
        </mc:Choice>
        <mc:Fallback xmlns="">
          <p:sp>
            <p:nvSpPr>
              <p:cNvPr id="8" name="Content Placeholder 2">
                <a:extLst>
                  <a:ext uri="{FF2B5EF4-FFF2-40B4-BE49-F238E27FC236}">
                    <a16:creationId xmlns:a16="http://schemas.microsoft.com/office/drawing/2014/main" id="{420BA451-450A-42CE-028F-36DEC8786C2F}"/>
                  </a:ext>
                </a:extLst>
              </p:cNvPr>
              <p:cNvSpPr txBox="1">
                <a:spLocks noRot="1" noChangeAspect="1" noMove="1" noResize="1" noEditPoints="1" noAdjustHandles="1" noChangeArrowheads="1" noChangeShapeType="1" noTextEdit="1"/>
              </p:cNvSpPr>
              <p:nvPr/>
            </p:nvSpPr>
            <p:spPr>
              <a:xfrm>
                <a:off x="2068659" y="5163593"/>
                <a:ext cx="7062831" cy="1039398"/>
              </a:xfrm>
              <a:prstGeom prst="rect">
                <a:avLst/>
              </a:prstGeom>
              <a:blipFill>
                <a:blip r:embed="rId5"/>
                <a:stretch>
                  <a:fillRect t="-585"/>
                </a:stretch>
              </a:blipFill>
            </p:spPr>
            <p:txBody>
              <a:bodyPr/>
              <a:lstStyle/>
              <a:p>
                <a:r>
                  <a:rPr lang="it-IT">
                    <a:noFill/>
                  </a:rPr>
                  <a:t> </a:t>
                </a:r>
              </a:p>
            </p:txBody>
          </p:sp>
        </mc:Fallback>
      </mc:AlternateContent>
    </p:spTree>
    <p:extLst>
      <p:ext uri="{BB962C8B-B14F-4D97-AF65-F5344CB8AC3E}">
        <p14:creationId xmlns:p14="http://schemas.microsoft.com/office/powerpoint/2010/main" val="29525000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0DCF10A-D8CB-154B-ADC5-2D82FC014866}"/>
                  </a:ext>
                </a:extLst>
              </p:cNvPr>
              <p:cNvSpPr>
                <a:spLocks noGrp="1"/>
              </p:cNvSpPr>
              <p:nvPr>
                <p:ph type="title"/>
              </p:nvPr>
            </p:nvSpPr>
            <p:spPr/>
            <p:txBody>
              <a:bodyPr/>
              <a:lstStyle/>
              <a:p>
                <a:r>
                  <a:rPr lang="en-FR" dirty="0"/>
                  <a:t>Bellman Expectation Equation for </a:t>
                </a:r>
                <a14:m>
                  <m:oMath xmlns:m="http://schemas.openxmlformats.org/officeDocument/2006/math">
                    <m:sSub>
                      <m:sSubPr>
                        <m:ctrlPr>
                          <a:rPr lang="en-FR" i="1">
                            <a:latin typeface="Cambria Math" panose="02040503050406030204" pitchFamily="18" charset="0"/>
                          </a:rPr>
                        </m:ctrlPr>
                      </m:sSubPr>
                      <m:e>
                        <m:r>
                          <m:rPr>
                            <m:nor/>
                          </m:rPr>
                          <a:rPr lang="en-US" b="0" i="0" smtClean="0">
                            <a:latin typeface="Cambria Math" panose="02040503050406030204" pitchFamily="18" charset="0"/>
                          </a:rPr>
                          <m:t>q</m:t>
                        </m:r>
                      </m:e>
                      <m:sub>
                        <m:r>
                          <a:rPr lang="el-GR" i="1">
                            <a:latin typeface="Cambria Math" panose="02040503050406030204" pitchFamily="18" charset="0"/>
                          </a:rPr>
                          <m:t>𝜋</m:t>
                        </m:r>
                      </m:sub>
                    </m:sSub>
                  </m:oMath>
                </a14:m>
                <a:endParaRPr lang="en-FR" dirty="0"/>
              </a:p>
            </p:txBody>
          </p:sp>
        </mc:Choice>
        <mc:Fallback xmlns="">
          <p:sp>
            <p:nvSpPr>
              <p:cNvPr id="2" name="Title 1">
                <a:extLst>
                  <a:ext uri="{FF2B5EF4-FFF2-40B4-BE49-F238E27FC236}">
                    <a16:creationId xmlns:a16="http://schemas.microsoft.com/office/drawing/2014/main" id="{30DCF10A-D8CB-154B-ADC5-2D82FC014866}"/>
                  </a:ext>
                </a:extLst>
              </p:cNvPr>
              <p:cNvSpPr>
                <a:spLocks noGrp="1" noRot="1" noChangeAspect="1" noMove="1" noResize="1" noEditPoints="1" noAdjustHandles="1" noChangeArrowheads="1" noChangeShapeType="1" noTextEdit="1"/>
              </p:cNvSpPr>
              <p:nvPr>
                <p:ph type="title"/>
              </p:nvPr>
            </p:nvSpPr>
            <p:spPr>
              <a:blipFill>
                <a:blip r:embed="rId2"/>
                <a:stretch>
                  <a:fillRect l="-1568"/>
                </a:stretch>
              </a:blipFill>
            </p:spPr>
            <p:txBody>
              <a:bodyPr/>
              <a:lstStyle/>
              <a:p>
                <a:r>
                  <a:rPr lang="en-FR">
                    <a:noFill/>
                  </a:rPr>
                  <a:t> </a:t>
                </a:r>
              </a:p>
            </p:txBody>
          </p:sp>
        </mc:Fallback>
      </mc:AlternateContent>
      <p:pic>
        <p:nvPicPr>
          <p:cNvPr id="4" name="Picture 3">
            <a:extLst>
              <a:ext uri="{FF2B5EF4-FFF2-40B4-BE49-F238E27FC236}">
                <a16:creationId xmlns:a16="http://schemas.microsoft.com/office/drawing/2014/main" id="{126EA8D5-5C33-8044-848B-43605CBB72B7}"/>
              </a:ext>
            </a:extLst>
          </p:cNvPr>
          <p:cNvPicPr>
            <a:picLocks noChangeAspect="1"/>
          </p:cNvPicPr>
          <p:nvPr/>
        </p:nvPicPr>
        <p:blipFill>
          <a:blip r:embed="rId3"/>
          <a:stretch>
            <a:fillRect/>
          </a:stretch>
        </p:blipFill>
        <p:spPr>
          <a:xfrm>
            <a:off x="4340165" y="2258545"/>
            <a:ext cx="3511670" cy="1583551"/>
          </a:xfrm>
          <a:prstGeom prst="rect">
            <a:avLst/>
          </a:prstGeom>
        </p:spPr>
      </p:pic>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78E9642F-68E8-1B4F-AF1F-8BB6830325B3}"/>
                  </a:ext>
                </a:extLst>
              </p:cNvPr>
              <p:cNvSpPr>
                <a:spLocks noGrp="1"/>
              </p:cNvSpPr>
              <p:nvPr>
                <p:ph idx="1"/>
              </p:nvPr>
            </p:nvSpPr>
            <p:spPr>
              <a:xfrm>
                <a:off x="838200" y="4409953"/>
                <a:ext cx="10515600" cy="1767009"/>
              </a:xfrm>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FR" i="1">
                              <a:latin typeface="Cambria Math" panose="02040503050406030204" pitchFamily="18" charset="0"/>
                            </a:rPr>
                          </m:ctrlPr>
                        </m:sSubPr>
                        <m:e>
                          <m:r>
                            <a:rPr lang="en-FR" i="1">
                              <a:latin typeface="Cambria Math" panose="02040503050406030204" pitchFamily="18" charset="0"/>
                            </a:rPr>
                            <m:t>𝑞</m:t>
                          </m:r>
                        </m:e>
                        <m:sub>
                          <m:r>
                            <a:rPr lang="en-FR" i="1">
                              <a:latin typeface="Cambria Math" panose="02040503050406030204" pitchFamily="18" charset="0"/>
                            </a:rPr>
                            <m:t>𝜋</m:t>
                          </m:r>
                        </m:sub>
                      </m:sSub>
                      <m:r>
                        <a:rPr lang="en-FR" i="1">
                          <a:latin typeface="Cambria Math" panose="02040503050406030204" pitchFamily="18" charset="0"/>
                        </a:rPr>
                        <m:t>(</m:t>
                      </m:r>
                      <m:r>
                        <a:rPr lang="en-FR" i="1">
                          <a:latin typeface="Cambria Math" panose="02040503050406030204" pitchFamily="18" charset="0"/>
                        </a:rPr>
                        <m:t>𝑠</m:t>
                      </m:r>
                      <m:r>
                        <a:rPr lang="en-FR" i="1">
                          <a:latin typeface="Cambria Math" panose="02040503050406030204" pitchFamily="18" charset="0"/>
                        </a:rPr>
                        <m:t>,</m:t>
                      </m:r>
                      <m:r>
                        <a:rPr lang="en-FR" i="1">
                          <a:latin typeface="Cambria Math" panose="02040503050406030204" pitchFamily="18" charset="0"/>
                        </a:rPr>
                        <m:t>𝑎</m:t>
                      </m:r>
                      <m:r>
                        <a:rPr lang="en-FR" i="1">
                          <a:latin typeface="Cambria Math" panose="02040503050406030204" pitchFamily="18" charset="0"/>
                        </a:rPr>
                        <m:t>)=</m:t>
                      </m:r>
                      <m:sSubSup>
                        <m:sSubSupPr>
                          <m:ctrlPr>
                            <a:rPr lang="en-FR" i="1">
                              <a:latin typeface="Cambria Math" panose="02040503050406030204" pitchFamily="18" charset="0"/>
                            </a:rPr>
                          </m:ctrlPr>
                        </m:sSubSupPr>
                        <m:e>
                          <m:r>
                            <a:rPr lang="en-FR" i="1">
                              <a:latin typeface="Cambria Math" panose="02040503050406030204" pitchFamily="18" charset="0"/>
                            </a:rPr>
                            <m:t>ℛ</m:t>
                          </m:r>
                        </m:e>
                        <m:sub>
                          <m:r>
                            <a:rPr lang="en-FR" i="1">
                              <a:latin typeface="Cambria Math" panose="02040503050406030204" pitchFamily="18" charset="0"/>
                            </a:rPr>
                            <m:t>𝑠</m:t>
                          </m:r>
                        </m:sub>
                        <m:sup>
                          <m:r>
                            <a:rPr lang="en-FR" i="1">
                              <a:latin typeface="Cambria Math" panose="02040503050406030204" pitchFamily="18" charset="0"/>
                            </a:rPr>
                            <m:t>𝑎</m:t>
                          </m:r>
                        </m:sup>
                      </m:sSubSup>
                      <m:r>
                        <a:rPr lang="en-FR" i="1">
                          <a:latin typeface="Cambria Math" panose="02040503050406030204" pitchFamily="18" charset="0"/>
                        </a:rPr>
                        <m:t>+</m:t>
                      </m:r>
                      <m:r>
                        <a:rPr lang="en-FR" i="1">
                          <a:latin typeface="Cambria Math" panose="02040503050406030204" pitchFamily="18" charset="0"/>
                        </a:rPr>
                        <m:t>𝛾</m:t>
                      </m:r>
                      <m:nary>
                        <m:naryPr>
                          <m:chr m:val="∑"/>
                          <m:limLoc m:val="undOvr"/>
                          <m:grow m:val="on"/>
                          <m:supHide m:val="on"/>
                          <m:ctrlPr>
                            <a:rPr lang="en-FR" i="1">
                              <a:latin typeface="Cambria Math" panose="02040503050406030204" pitchFamily="18" charset="0"/>
                            </a:rPr>
                          </m:ctrlPr>
                        </m:naryPr>
                        <m:sub>
                          <m:sSup>
                            <m:sSupPr>
                              <m:ctrlPr>
                                <a:rPr lang="en-FR" i="1">
                                  <a:latin typeface="Cambria Math" panose="02040503050406030204" pitchFamily="18" charset="0"/>
                                </a:rPr>
                              </m:ctrlPr>
                            </m:sSupPr>
                            <m:e>
                              <m:r>
                                <a:rPr lang="en-FR" i="1">
                                  <a:latin typeface="Cambria Math" panose="02040503050406030204" pitchFamily="18" charset="0"/>
                                </a:rPr>
                                <m:t>𝑠</m:t>
                              </m:r>
                            </m:e>
                            <m:sup>
                              <m:r>
                                <a:rPr lang="en-FR" i="1">
                                  <a:latin typeface="Cambria Math" panose="02040503050406030204" pitchFamily="18" charset="0"/>
                                </a:rPr>
                                <m:t>′</m:t>
                              </m:r>
                            </m:sup>
                          </m:sSup>
                          <m:r>
                            <a:rPr lang="en-FR" i="1">
                              <a:latin typeface="Cambria Math" panose="02040503050406030204" pitchFamily="18" charset="0"/>
                            </a:rPr>
                            <m:t>∈</m:t>
                          </m:r>
                          <m:r>
                            <a:rPr lang="en-FR" i="1">
                              <a:latin typeface="Cambria Math" panose="02040503050406030204" pitchFamily="18" charset="0"/>
                            </a:rPr>
                            <m:t>𝒮</m:t>
                          </m:r>
                        </m:sub>
                        <m:sup/>
                        <m:e>
                          <m:r>
                            <a:rPr lang="en-FR" i="1">
                              <a:latin typeface="Cambria Math" panose="02040503050406030204" pitchFamily="18" charset="0"/>
                            </a:rPr>
                            <m:t> </m:t>
                          </m:r>
                        </m:e>
                      </m:nary>
                      <m:sSubSup>
                        <m:sSubSupPr>
                          <m:ctrlPr>
                            <a:rPr lang="en-FR" i="1">
                              <a:latin typeface="Cambria Math" panose="02040503050406030204" pitchFamily="18" charset="0"/>
                            </a:rPr>
                          </m:ctrlPr>
                        </m:sSubSupPr>
                        <m:e>
                          <m:r>
                            <a:rPr lang="en-FR" i="1">
                              <a:latin typeface="Cambria Math" panose="02040503050406030204" pitchFamily="18" charset="0"/>
                            </a:rPr>
                            <m:t>𝒫</m:t>
                          </m:r>
                        </m:e>
                        <m:sub>
                          <m:r>
                            <a:rPr lang="en-FR" i="1">
                              <a:latin typeface="Cambria Math" panose="02040503050406030204" pitchFamily="18" charset="0"/>
                            </a:rPr>
                            <m:t>𝑠</m:t>
                          </m:r>
                          <m:sSup>
                            <m:sSupPr>
                              <m:ctrlPr>
                                <a:rPr lang="en-FR" i="1">
                                  <a:latin typeface="Cambria Math" panose="02040503050406030204" pitchFamily="18" charset="0"/>
                                </a:rPr>
                              </m:ctrlPr>
                            </m:sSupPr>
                            <m:e>
                              <m:r>
                                <a:rPr lang="en-FR" i="1">
                                  <a:latin typeface="Cambria Math" panose="02040503050406030204" pitchFamily="18" charset="0"/>
                                </a:rPr>
                                <m:t>𝑠</m:t>
                              </m:r>
                            </m:e>
                            <m:sup>
                              <m:r>
                                <a:rPr lang="en-FR" i="1">
                                  <a:latin typeface="Cambria Math" panose="02040503050406030204" pitchFamily="18" charset="0"/>
                                </a:rPr>
                                <m:t>′</m:t>
                              </m:r>
                            </m:sup>
                          </m:sSup>
                        </m:sub>
                        <m:sup>
                          <m:r>
                            <a:rPr lang="en-FR" i="1">
                              <a:latin typeface="Cambria Math" panose="02040503050406030204" pitchFamily="18" charset="0"/>
                            </a:rPr>
                            <m:t>𝑎</m:t>
                          </m:r>
                        </m:sup>
                      </m:sSubSup>
                      <m:sSub>
                        <m:sSubPr>
                          <m:ctrlPr>
                            <a:rPr lang="en-FR" i="1">
                              <a:latin typeface="Cambria Math" panose="02040503050406030204" pitchFamily="18" charset="0"/>
                            </a:rPr>
                          </m:ctrlPr>
                        </m:sSubPr>
                        <m:e>
                          <m:r>
                            <m:rPr>
                              <m:nor/>
                            </m:rPr>
                            <a:rPr lang="en-FR" dirty="0"/>
                            <m:t>v</m:t>
                          </m:r>
                        </m:e>
                        <m:sub>
                          <m:r>
                            <a:rPr lang="en-FR" i="1">
                              <a:latin typeface="Cambria Math" panose="02040503050406030204" pitchFamily="18" charset="0"/>
                            </a:rPr>
                            <m:t>𝜋</m:t>
                          </m:r>
                        </m:sub>
                      </m:sSub>
                      <m:d>
                        <m:dPr>
                          <m:ctrlPr>
                            <a:rPr lang="en-FR" i="1">
                              <a:latin typeface="Cambria Math" panose="02040503050406030204" pitchFamily="18" charset="0"/>
                            </a:rPr>
                          </m:ctrlPr>
                        </m:dPr>
                        <m:e>
                          <m:sSup>
                            <m:sSupPr>
                              <m:ctrlPr>
                                <a:rPr lang="en-FR" i="1">
                                  <a:latin typeface="Cambria Math" panose="02040503050406030204" pitchFamily="18" charset="0"/>
                                </a:rPr>
                              </m:ctrlPr>
                            </m:sSupPr>
                            <m:e>
                              <m:r>
                                <a:rPr lang="en-FR" i="1">
                                  <a:latin typeface="Cambria Math" panose="02040503050406030204" pitchFamily="18" charset="0"/>
                                </a:rPr>
                                <m:t>𝑠</m:t>
                              </m:r>
                            </m:e>
                            <m:sup>
                              <m:r>
                                <a:rPr lang="en-FR" i="1">
                                  <a:latin typeface="Cambria Math" panose="02040503050406030204" pitchFamily="18" charset="0"/>
                                </a:rPr>
                                <m:t>′</m:t>
                              </m:r>
                            </m:sup>
                          </m:sSup>
                        </m:e>
                      </m:d>
                    </m:oMath>
                  </m:oMathPara>
                </a14:m>
                <a:endParaRPr lang="en-FR" dirty="0"/>
              </a:p>
            </p:txBody>
          </p:sp>
        </mc:Choice>
        <mc:Fallback xmlns="">
          <p:sp>
            <p:nvSpPr>
              <p:cNvPr id="5" name="Content Placeholder 2">
                <a:extLst>
                  <a:ext uri="{FF2B5EF4-FFF2-40B4-BE49-F238E27FC236}">
                    <a16:creationId xmlns:a16="http://schemas.microsoft.com/office/drawing/2014/main" id="{78E9642F-68E8-1B4F-AF1F-8BB6830325B3}"/>
                  </a:ext>
                </a:extLst>
              </p:cNvPr>
              <p:cNvSpPr>
                <a:spLocks noGrp="1" noRot="1" noChangeAspect="1" noMove="1" noResize="1" noEditPoints="1" noAdjustHandles="1" noChangeArrowheads="1" noChangeShapeType="1" noTextEdit="1"/>
              </p:cNvSpPr>
              <p:nvPr>
                <p:ph idx="1"/>
              </p:nvPr>
            </p:nvSpPr>
            <p:spPr>
              <a:xfrm>
                <a:off x="838200" y="4409953"/>
                <a:ext cx="10515600" cy="1767009"/>
              </a:xfrm>
              <a:blipFill>
                <a:blip r:embed="rId4"/>
                <a:stretch>
                  <a:fillRect t="-35714" b="-55000"/>
                </a:stretch>
              </a:blipFill>
            </p:spPr>
            <p:txBody>
              <a:bodyPr/>
              <a:lstStyle/>
              <a:p>
                <a:r>
                  <a:rPr lang="en-FR">
                    <a:noFill/>
                  </a:rPr>
                  <a:t> </a:t>
                </a:r>
              </a:p>
            </p:txBody>
          </p:sp>
        </mc:Fallback>
      </mc:AlternateContent>
      <p:sp>
        <p:nvSpPr>
          <p:cNvPr id="3" name="Footer Placeholder 2">
            <a:extLst>
              <a:ext uri="{FF2B5EF4-FFF2-40B4-BE49-F238E27FC236}">
                <a16:creationId xmlns:a16="http://schemas.microsoft.com/office/drawing/2014/main" id="{767A0BD5-497F-0DA4-F2B8-C52A9EF1D235}"/>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6" name="Footer Placeholder 3">
            <a:extLst>
              <a:ext uri="{FF2B5EF4-FFF2-40B4-BE49-F238E27FC236}">
                <a16:creationId xmlns:a16="http://schemas.microsoft.com/office/drawing/2014/main" id="{C5ED8402-30D4-60CE-2B27-715BCA3102B9}"/>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
        <p:nvSpPr>
          <p:cNvPr id="7" name="Slide Number Placeholder 4">
            <a:extLst>
              <a:ext uri="{FF2B5EF4-FFF2-40B4-BE49-F238E27FC236}">
                <a16:creationId xmlns:a16="http://schemas.microsoft.com/office/drawing/2014/main" id="{5D5B859C-A2C1-2E9E-899C-AECF948968E9}"/>
              </a:ext>
            </a:extLst>
          </p:cNvPr>
          <p:cNvSpPr>
            <a:spLocks noGrp="1"/>
          </p:cNvSpPr>
          <p:nvPr>
            <p:ph type="sldNum" sz="quarter" idx="12"/>
          </p:nvPr>
        </p:nvSpPr>
        <p:spPr>
          <a:xfrm>
            <a:off x="9445485" y="6485557"/>
            <a:ext cx="2743200" cy="365125"/>
          </a:xfrm>
        </p:spPr>
        <p:txBody>
          <a:bodyPr/>
          <a:lstStyle/>
          <a:p>
            <a:fld id="{6C21EA8E-8BBA-427F-8E76-5AE09ACA2473}" type="slidenum">
              <a:rPr lang="en-GB" smtClean="0"/>
              <a:t>32</a:t>
            </a:fld>
            <a:endParaRPr lang="en-GB" dirty="0"/>
          </a:p>
        </p:txBody>
      </p:sp>
    </p:spTree>
    <p:extLst>
      <p:ext uri="{BB962C8B-B14F-4D97-AF65-F5344CB8AC3E}">
        <p14:creationId xmlns:p14="http://schemas.microsoft.com/office/powerpoint/2010/main" val="25758066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0B494-BC7B-8A49-804D-2565151B984D}"/>
              </a:ext>
            </a:extLst>
          </p:cNvPr>
          <p:cNvSpPr>
            <a:spLocks noGrp="1"/>
          </p:cNvSpPr>
          <p:nvPr>
            <p:ph type="title"/>
          </p:nvPr>
        </p:nvSpPr>
        <p:spPr/>
        <p:txBody>
          <a:bodyPr/>
          <a:lstStyle/>
          <a:p>
            <a:r>
              <a:rPr lang="en-US" dirty="0"/>
              <a:t>Example: Song Learning MDP</a:t>
            </a:r>
            <a:endParaRPr lang="en-FR"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F479964-0966-4B49-B3DB-8CC0BCB090B0}"/>
                  </a:ext>
                </a:extLst>
              </p:cNvPr>
              <p:cNvSpPr txBox="1"/>
              <p:nvPr/>
            </p:nvSpPr>
            <p:spPr>
              <a:xfrm>
                <a:off x="4595225" y="3837109"/>
                <a:ext cx="739946"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FR" sz="1200" i="1" dirty="0" smtClean="0">
                          <a:solidFill>
                            <a:srgbClr val="95013C"/>
                          </a:solidFill>
                          <a:latin typeface="Cambria Math" panose="02040503050406030204" pitchFamily="18" charset="0"/>
                          <a:ea typeface="Cambria Math" panose="02040503050406030204" pitchFamily="18" charset="0"/>
                        </a:rPr>
                        <m:t>ℛ</m:t>
                      </m:r>
                      <m:r>
                        <a:rPr lang="en-FR" sz="1200" i="1" dirty="0" smtClean="0">
                          <a:solidFill>
                            <a:srgbClr val="95013C"/>
                          </a:solidFill>
                          <a:latin typeface="Cambria Math" panose="02040503050406030204" pitchFamily="18" charset="0"/>
                        </a:rPr>
                        <m:t>=−</m:t>
                      </m:r>
                      <m:r>
                        <a:rPr lang="en-US" sz="1200" b="0" i="1" dirty="0" smtClean="0">
                          <a:solidFill>
                            <a:srgbClr val="95013C"/>
                          </a:solidFill>
                          <a:latin typeface="Cambria Math" panose="02040503050406030204" pitchFamily="18" charset="0"/>
                        </a:rPr>
                        <m:t>2</m:t>
                      </m:r>
                    </m:oMath>
                  </m:oMathPara>
                </a14:m>
                <a:endParaRPr lang="en-FR" sz="1200" dirty="0">
                  <a:solidFill>
                    <a:srgbClr val="95013C"/>
                  </a:solidFill>
                </a:endParaRPr>
              </a:p>
            </p:txBody>
          </p:sp>
        </mc:Choice>
        <mc:Fallback xmlns="">
          <p:sp>
            <p:nvSpPr>
              <p:cNvPr id="3" name="TextBox 2">
                <a:extLst>
                  <a:ext uri="{FF2B5EF4-FFF2-40B4-BE49-F238E27FC236}">
                    <a16:creationId xmlns:a16="http://schemas.microsoft.com/office/drawing/2014/main" id="{8F479964-0966-4B49-B3DB-8CC0BCB090B0}"/>
                  </a:ext>
                </a:extLst>
              </p:cNvPr>
              <p:cNvSpPr txBox="1">
                <a:spLocks noRot="1" noChangeAspect="1" noMove="1" noResize="1" noEditPoints="1" noAdjustHandles="1" noChangeArrowheads="1" noChangeShapeType="1" noTextEdit="1"/>
              </p:cNvSpPr>
              <p:nvPr/>
            </p:nvSpPr>
            <p:spPr>
              <a:xfrm>
                <a:off x="4595225" y="3837109"/>
                <a:ext cx="739946" cy="276999"/>
              </a:xfrm>
              <a:prstGeom prst="rect">
                <a:avLst/>
              </a:prstGeom>
              <a:blipFill>
                <a:blip r:embed="rId2"/>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00DAE51-8825-9144-95BE-F1F3E7556AF7}"/>
                  </a:ext>
                </a:extLst>
              </p:cNvPr>
              <p:cNvSpPr txBox="1"/>
              <p:nvPr/>
            </p:nvSpPr>
            <p:spPr>
              <a:xfrm>
                <a:off x="6486858" y="3837108"/>
                <a:ext cx="739946"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FR" sz="1200" i="1" dirty="0" smtClean="0">
                          <a:solidFill>
                            <a:srgbClr val="95013C"/>
                          </a:solidFill>
                          <a:latin typeface="Cambria Math" panose="02040503050406030204" pitchFamily="18" charset="0"/>
                          <a:ea typeface="Cambria Math" panose="02040503050406030204" pitchFamily="18" charset="0"/>
                        </a:rPr>
                        <m:t>ℛ</m:t>
                      </m:r>
                      <m:r>
                        <a:rPr lang="en-FR" sz="1200" i="1" dirty="0" smtClean="0">
                          <a:solidFill>
                            <a:srgbClr val="95013C"/>
                          </a:solidFill>
                          <a:latin typeface="Cambria Math" panose="02040503050406030204" pitchFamily="18" charset="0"/>
                        </a:rPr>
                        <m:t>=−</m:t>
                      </m:r>
                      <m:r>
                        <a:rPr lang="en-US" sz="1200" b="0" i="1" dirty="0" smtClean="0">
                          <a:solidFill>
                            <a:srgbClr val="95013C"/>
                          </a:solidFill>
                          <a:latin typeface="Cambria Math" panose="02040503050406030204" pitchFamily="18" charset="0"/>
                        </a:rPr>
                        <m:t>2</m:t>
                      </m:r>
                    </m:oMath>
                  </m:oMathPara>
                </a14:m>
                <a:endParaRPr lang="en-FR" sz="1200" dirty="0">
                  <a:solidFill>
                    <a:srgbClr val="95013C"/>
                  </a:solidFill>
                </a:endParaRPr>
              </a:p>
            </p:txBody>
          </p:sp>
        </mc:Choice>
        <mc:Fallback xmlns="">
          <p:sp>
            <p:nvSpPr>
              <p:cNvPr id="5" name="TextBox 4">
                <a:extLst>
                  <a:ext uri="{FF2B5EF4-FFF2-40B4-BE49-F238E27FC236}">
                    <a16:creationId xmlns:a16="http://schemas.microsoft.com/office/drawing/2014/main" id="{A00DAE51-8825-9144-95BE-F1F3E7556AF7}"/>
                  </a:ext>
                </a:extLst>
              </p:cNvPr>
              <p:cNvSpPr txBox="1">
                <a:spLocks noRot="1" noChangeAspect="1" noMove="1" noResize="1" noEditPoints="1" noAdjustHandles="1" noChangeArrowheads="1" noChangeShapeType="1" noTextEdit="1"/>
              </p:cNvSpPr>
              <p:nvPr/>
            </p:nvSpPr>
            <p:spPr>
              <a:xfrm>
                <a:off x="6486858" y="3837108"/>
                <a:ext cx="739946" cy="276999"/>
              </a:xfrm>
              <a:prstGeom prst="rect">
                <a:avLst/>
              </a:prstGeom>
              <a:blipFill>
                <a:blip r:embed="rId2"/>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D69A8E4-BD18-D14D-A63D-E6810AA54C40}"/>
                  </a:ext>
                </a:extLst>
              </p:cNvPr>
              <p:cNvSpPr txBox="1"/>
              <p:nvPr/>
            </p:nvSpPr>
            <p:spPr>
              <a:xfrm>
                <a:off x="8157030" y="3837108"/>
                <a:ext cx="739946"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FR" sz="1200" i="1" dirty="0" smtClean="0">
                          <a:solidFill>
                            <a:srgbClr val="95013C"/>
                          </a:solidFill>
                          <a:latin typeface="Cambria Math" panose="02040503050406030204" pitchFamily="18" charset="0"/>
                          <a:ea typeface="Cambria Math" panose="02040503050406030204" pitchFamily="18" charset="0"/>
                        </a:rPr>
                        <m:t>ℛ</m:t>
                      </m:r>
                      <m:r>
                        <a:rPr lang="en-FR" sz="1200" i="1" dirty="0" smtClean="0">
                          <a:solidFill>
                            <a:srgbClr val="95013C"/>
                          </a:solidFill>
                          <a:latin typeface="Cambria Math" panose="02040503050406030204" pitchFamily="18" charset="0"/>
                        </a:rPr>
                        <m:t>=−</m:t>
                      </m:r>
                      <m:r>
                        <a:rPr lang="en-US" sz="1200" b="0" i="1" dirty="0" smtClean="0">
                          <a:solidFill>
                            <a:srgbClr val="95013C"/>
                          </a:solidFill>
                          <a:latin typeface="Cambria Math" panose="02040503050406030204" pitchFamily="18" charset="0"/>
                        </a:rPr>
                        <m:t>2</m:t>
                      </m:r>
                    </m:oMath>
                  </m:oMathPara>
                </a14:m>
                <a:endParaRPr lang="en-FR" sz="1200" dirty="0">
                  <a:solidFill>
                    <a:srgbClr val="95013C"/>
                  </a:solidFill>
                </a:endParaRPr>
              </a:p>
            </p:txBody>
          </p:sp>
        </mc:Choice>
        <mc:Fallback xmlns="">
          <p:sp>
            <p:nvSpPr>
              <p:cNvPr id="6" name="TextBox 5">
                <a:extLst>
                  <a:ext uri="{FF2B5EF4-FFF2-40B4-BE49-F238E27FC236}">
                    <a16:creationId xmlns:a16="http://schemas.microsoft.com/office/drawing/2014/main" id="{AD69A8E4-BD18-D14D-A63D-E6810AA54C40}"/>
                  </a:ext>
                </a:extLst>
              </p:cNvPr>
              <p:cNvSpPr txBox="1">
                <a:spLocks noRot="1" noChangeAspect="1" noMove="1" noResize="1" noEditPoints="1" noAdjustHandles="1" noChangeArrowheads="1" noChangeShapeType="1" noTextEdit="1"/>
              </p:cNvSpPr>
              <p:nvPr/>
            </p:nvSpPr>
            <p:spPr>
              <a:xfrm>
                <a:off x="8157030" y="3837108"/>
                <a:ext cx="739946" cy="276999"/>
              </a:xfrm>
              <a:prstGeom prst="rect">
                <a:avLst/>
              </a:prstGeom>
              <a:blipFill>
                <a:blip r:embed="rId2"/>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7467697-54B4-3147-AECE-B99D1C561DA6}"/>
                  </a:ext>
                </a:extLst>
              </p:cNvPr>
              <p:cNvSpPr txBox="1"/>
              <p:nvPr/>
            </p:nvSpPr>
            <p:spPr>
              <a:xfrm>
                <a:off x="4595225" y="5426867"/>
                <a:ext cx="739946"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FR" sz="1200" i="1" dirty="0" smtClean="0">
                          <a:solidFill>
                            <a:srgbClr val="95013C"/>
                          </a:solidFill>
                          <a:latin typeface="Cambria Math" panose="02040503050406030204" pitchFamily="18" charset="0"/>
                          <a:ea typeface="Cambria Math" panose="02040503050406030204" pitchFamily="18" charset="0"/>
                        </a:rPr>
                        <m:t>ℛ</m:t>
                      </m:r>
                      <m:r>
                        <a:rPr lang="en-FR" sz="1200" i="1" dirty="0" smtClean="0">
                          <a:solidFill>
                            <a:srgbClr val="95013C"/>
                          </a:solidFill>
                          <a:latin typeface="Cambria Math" panose="02040503050406030204" pitchFamily="18" charset="0"/>
                        </a:rPr>
                        <m:t>=−</m:t>
                      </m:r>
                      <m:r>
                        <a:rPr lang="en-US" sz="1200" b="0" i="1" dirty="0" smtClean="0">
                          <a:solidFill>
                            <a:srgbClr val="95013C"/>
                          </a:solidFill>
                          <a:latin typeface="Cambria Math" panose="02040503050406030204" pitchFamily="18" charset="0"/>
                        </a:rPr>
                        <m:t>1</m:t>
                      </m:r>
                    </m:oMath>
                  </m:oMathPara>
                </a14:m>
                <a:endParaRPr lang="en-FR" sz="1200" dirty="0">
                  <a:solidFill>
                    <a:srgbClr val="95013C"/>
                  </a:solidFill>
                </a:endParaRPr>
              </a:p>
            </p:txBody>
          </p:sp>
        </mc:Choice>
        <mc:Fallback xmlns="">
          <p:sp>
            <p:nvSpPr>
              <p:cNvPr id="7" name="TextBox 6">
                <a:extLst>
                  <a:ext uri="{FF2B5EF4-FFF2-40B4-BE49-F238E27FC236}">
                    <a16:creationId xmlns:a16="http://schemas.microsoft.com/office/drawing/2014/main" id="{37467697-54B4-3147-AECE-B99D1C561DA6}"/>
                  </a:ext>
                </a:extLst>
              </p:cNvPr>
              <p:cNvSpPr txBox="1">
                <a:spLocks noRot="1" noChangeAspect="1" noMove="1" noResize="1" noEditPoints="1" noAdjustHandles="1" noChangeArrowheads="1" noChangeShapeType="1" noTextEdit="1"/>
              </p:cNvSpPr>
              <p:nvPr/>
            </p:nvSpPr>
            <p:spPr>
              <a:xfrm>
                <a:off x="4595225" y="5426867"/>
                <a:ext cx="739946" cy="276999"/>
              </a:xfrm>
              <a:prstGeom prst="rect">
                <a:avLst/>
              </a:prstGeom>
              <a:blipFill>
                <a:blip r:embed="rId3"/>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6288A28-0863-3F45-BA2A-AF992871C681}"/>
                  </a:ext>
                </a:extLst>
              </p:cNvPr>
              <p:cNvSpPr txBox="1"/>
              <p:nvPr/>
            </p:nvSpPr>
            <p:spPr>
              <a:xfrm>
                <a:off x="4034970" y="1677884"/>
                <a:ext cx="739946"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FR" sz="1200" i="1" dirty="0" smtClean="0">
                          <a:solidFill>
                            <a:srgbClr val="95013C"/>
                          </a:solidFill>
                          <a:latin typeface="Cambria Math" panose="02040503050406030204" pitchFamily="18" charset="0"/>
                          <a:ea typeface="Cambria Math" panose="02040503050406030204" pitchFamily="18" charset="0"/>
                        </a:rPr>
                        <m:t>ℛ</m:t>
                      </m:r>
                      <m:r>
                        <a:rPr lang="en-FR" sz="1200" i="1" dirty="0" smtClean="0">
                          <a:solidFill>
                            <a:srgbClr val="95013C"/>
                          </a:solidFill>
                          <a:latin typeface="Cambria Math" panose="02040503050406030204" pitchFamily="18" charset="0"/>
                        </a:rPr>
                        <m:t>=</m:t>
                      </m:r>
                      <m:r>
                        <a:rPr lang="en-US" sz="1200" b="0" i="1" dirty="0" smtClean="0">
                          <a:solidFill>
                            <a:srgbClr val="95013C"/>
                          </a:solidFill>
                          <a:latin typeface="Cambria Math" panose="02040503050406030204" pitchFamily="18" charset="0"/>
                        </a:rPr>
                        <m:t>+1</m:t>
                      </m:r>
                    </m:oMath>
                  </m:oMathPara>
                </a14:m>
                <a:endParaRPr lang="en-FR" sz="1200" dirty="0">
                  <a:solidFill>
                    <a:srgbClr val="95013C"/>
                  </a:solidFill>
                </a:endParaRPr>
              </a:p>
            </p:txBody>
          </p:sp>
        </mc:Choice>
        <mc:Fallback xmlns="">
          <p:sp>
            <p:nvSpPr>
              <p:cNvPr id="8" name="TextBox 7">
                <a:extLst>
                  <a:ext uri="{FF2B5EF4-FFF2-40B4-BE49-F238E27FC236}">
                    <a16:creationId xmlns:a16="http://schemas.microsoft.com/office/drawing/2014/main" id="{16288A28-0863-3F45-BA2A-AF992871C681}"/>
                  </a:ext>
                </a:extLst>
              </p:cNvPr>
              <p:cNvSpPr txBox="1">
                <a:spLocks noRot="1" noChangeAspect="1" noMove="1" noResize="1" noEditPoints="1" noAdjustHandles="1" noChangeArrowheads="1" noChangeShapeType="1" noTextEdit="1"/>
              </p:cNvSpPr>
              <p:nvPr/>
            </p:nvSpPr>
            <p:spPr>
              <a:xfrm>
                <a:off x="4034970" y="1677884"/>
                <a:ext cx="739946" cy="276999"/>
              </a:xfrm>
              <a:prstGeom prst="rect">
                <a:avLst/>
              </a:prstGeom>
              <a:blipFill>
                <a:blip r:embed="rId4"/>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B2622AD-6F42-394E-82EB-454CE22E1DE9}"/>
                  </a:ext>
                </a:extLst>
              </p:cNvPr>
              <p:cNvSpPr txBox="1"/>
              <p:nvPr/>
            </p:nvSpPr>
            <p:spPr>
              <a:xfrm>
                <a:off x="7226804" y="5149867"/>
                <a:ext cx="824906"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FR" sz="1200" i="1" dirty="0" smtClean="0">
                          <a:solidFill>
                            <a:srgbClr val="95013C"/>
                          </a:solidFill>
                          <a:latin typeface="Cambria Math" panose="02040503050406030204" pitchFamily="18" charset="0"/>
                          <a:ea typeface="Cambria Math" panose="02040503050406030204" pitchFamily="18" charset="0"/>
                        </a:rPr>
                        <m:t>ℛ</m:t>
                      </m:r>
                      <m:r>
                        <a:rPr lang="en-FR" sz="1200" i="1" dirty="0" smtClean="0">
                          <a:solidFill>
                            <a:srgbClr val="95013C"/>
                          </a:solidFill>
                          <a:latin typeface="Cambria Math" panose="02040503050406030204" pitchFamily="18" charset="0"/>
                        </a:rPr>
                        <m:t>=</m:t>
                      </m:r>
                      <m:r>
                        <a:rPr lang="en-US" sz="1200" b="0" i="1" dirty="0" smtClean="0">
                          <a:solidFill>
                            <a:srgbClr val="95013C"/>
                          </a:solidFill>
                          <a:latin typeface="Cambria Math" panose="02040503050406030204" pitchFamily="18" charset="0"/>
                        </a:rPr>
                        <m:t>+10</m:t>
                      </m:r>
                    </m:oMath>
                  </m:oMathPara>
                </a14:m>
                <a:endParaRPr lang="en-FR" sz="1200" dirty="0">
                  <a:solidFill>
                    <a:srgbClr val="95013C"/>
                  </a:solidFill>
                </a:endParaRPr>
              </a:p>
            </p:txBody>
          </p:sp>
        </mc:Choice>
        <mc:Fallback xmlns="">
          <p:sp>
            <p:nvSpPr>
              <p:cNvPr id="9" name="TextBox 8">
                <a:extLst>
                  <a:ext uri="{FF2B5EF4-FFF2-40B4-BE49-F238E27FC236}">
                    <a16:creationId xmlns:a16="http://schemas.microsoft.com/office/drawing/2014/main" id="{DB2622AD-6F42-394E-82EB-454CE22E1DE9}"/>
                  </a:ext>
                </a:extLst>
              </p:cNvPr>
              <p:cNvSpPr txBox="1">
                <a:spLocks noRot="1" noChangeAspect="1" noMove="1" noResize="1" noEditPoints="1" noAdjustHandles="1" noChangeArrowheads="1" noChangeShapeType="1" noTextEdit="1"/>
              </p:cNvSpPr>
              <p:nvPr/>
            </p:nvSpPr>
            <p:spPr>
              <a:xfrm>
                <a:off x="7226804" y="5149867"/>
                <a:ext cx="824906" cy="276999"/>
              </a:xfrm>
              <a:prstGeom prst="rect">
                <a:avLst/>
              </a:prstGeom>
              <a:blipFill>
                <a:blip r:embed="rId5"/>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ED8B98B-DB2C-0643-BF6E-50E59A7ED651}"/>
                  </a:ext>
                </a:extLst>
              </p:cNvPr>
              <p:cNvSpPr txBox="1"/>
              <p:nvPr/>
            </p:nvSpPr>
            <p:spPr>
              <a:xfrm>
                <a:off x="7532500" y="5877133"/>
                <a:ext cx="624530"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FR" sz="1200" i="1" dirty="0" smtClean="0">
                          <a:solidFill>
                            <a:srgbClr val="95013C"/>
                          </a:solidFill>
                          <a:latin typeface="Cambria Math" panose="02040503050406030204" pitchFamily="18" charset="0"/>
                          <a:ea typeface="Cambria Math" panose="02040503050406030204" pitchFamily="18" charset="0"/>
                        </a:rPr>
                        <m:t>ℛ</m:t>
                      </m:r>
                      <m:r>
                        <a:rPr lang="en-FR" sz="1200" i="1" dirty="0" smtClean="0">
                          <a:solidFill>
                            <a:srgbClr val="95013C"/>
                          </a:solidFill>
                          <a:latin typeface="Cambria Math" panose="02040503050406030204" pitchFamily="18" charset="0"/>
                        </a:rPr>
                        <m:t>=</m:t>
                      </m:r>
                      <m:r>
                        <a:rPr lang="en-US" sz="1200" b="0" i="1" dirty="0" smtClean="0">
                          <a:solidFill>
                            <a:srgbClr val="95013C"/>
                          </a:solidFill>
                          <a:latin typeface="Cambria Math" panose="02040503050406030204" pitchFamily="18" charset="0"/>
                        </a:rPr>
                        <m:t>0</m:t>
                      </m:r>
                    </m:oMath>
                  </m:oMathPara>
                </a14:m>
                <a:endParaRPr lang="en-FR" sz="1200" dirty="0">
                  <a:solidFill>
                    <a:srgbClr val="95013C"/>
                  </a:solidFill>
                </a:endParaRPr>
              </a:p>
            </p:txBody>
          </p:sp>
        </mc:Choice>
        <mc:Fallback xmlns="">
          <p:sp>
            <p:nvSpPr>
              <p:cNvPr id="11" name="TextBox 10">
                <a:extLst>
                  <a:ext uri="{FF2B5EF4-FFF2-40B4-BE49-F238E27FC236}">
                    <a16:creationId xmlns:a16="http://schemas.microsoft.com/office/drawing/2014/main" id="{2ED8B98B-DB2C-0643-BF6E-50E59A7ED651}"/>
                  </a:ext>
                </a:extLst>
              </p:cNvPr>
              <p:cNvSpPr txBox="1">
                <a:spLocks noRot="1" noChangeAspect="1" noMove="1" noResize="1" noEditPoints="1" noAdjustHandles="1" noChangeArrowheads="1" noChangeShapeType="1" noTextEdit="1"/>
              </p:cNvSpPr>
              <p:nvPr/>
            </p:nvSpPr>
            <p:spPr>
              <a:xfrm>
                <a:off x="7532500" y="5877133"/>
                <a:ext cx="624530" cy="276999"/>
              </a:xfrm>
              <a:prstGeom prst="rect">
                <a:avLst/>
              </a:prstGeom>
              <a:blipFill>
                <a:blip r:embed="rId6"/>
                <a:stretch>
                  <a:fillRect/>
                </a:stretch>
              </a:blipFill>
            </p:spPr>
            <p:txBody>
              <a:bodyPr/>
              <a:lstStyle/>
              <a:p>
                <a:r>
                  <a:rPr lang="it-IT">
                    <a:noFill/>
                  </a:rPr>
                  <a:t> </a:t>
                </a:r>
              </a:p>
            </p:txBody>
          </p:sp>
        </mc:Fallback>
      </mc:AlternateContent>
      <p:sp>
        <p:nvSpPr>
          <p:cNvPr id="4" name="Footer Placeholder 2">
            <a:extLst>
              <a:ext uri="{FF2B5EF4-FFF2-40B4-BE49-F238E27FC236}">
                <a16:creationId xmlns:a16="http://schemas.microsoft.com/office/drawing/2014/main" id="{4846DC04-77EB-C623-D494-6A2D791B3096}"/>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10" name="Footer Placeholder 3">
            <a:extLst>
              <a:ext uri="{FF2B5EF4-FFF2-40B4-BE49-F238E27FC236}">
                <a16:creationId xmlns:a16="http://schemas.microsoft.com/office/drawing/2014/main" id="{50DB1F49-4A43-6DB4-87E7-B7BE4EA419DE}"/>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
        <p:nvSpPr>
          <p:cNvPr id="12" name="Slide Number Placeholder 4">
            <a:extLst>
              <a:ext uri="{FF2B5EF4-FFF2-40B4-BE49-F238E27FC236}">
                <a16:creationId xmlns:a16="http://schemas.microsoft.com/office/drawing/2014/main" id="{A0F92F6A-6BD6-3BF2-6606-050F74CA91DE}"/>
              </a:ext>
            </a:extLst>
          </p:cNvPr>
          <p:cNvSpPr>
            <a:spLocks noGrp="1"/>
          </p:cNvSpPr>
          <p:nvPr>
            <p:ph type="sldNum" sz="quarter" idx="12"/>
          </p:nvPr>
        </p:nvSpPr>
        <p:spPr>
          <a:xfrm>
            <a:off x="9445485" y="6485557"/>
            <a:ext cx="2743200" cy="365125"/>
          </a:xfrm>
        </p:spPr>
        <p:txBody>
          <a:bodyPr/>
          <a:lstStyle/>
          <a:p>
            <a:fld id="{6C21EA8E-8BBA-427F-8E76-5AE09ACA2473}" type="slidenum">
              <a:rPr lang="en-GB" smtClean="0"/>
              <a:t>33</a:t>
            </a:fld>
            <a:endParaRPr lang="en-GB" dirty="0"/>
          </a:p>
        </p:txBody>
      </p:sp>
      <p:pic>
        <p:nvPicPr>
          <p:cNvPr id="14" name="Picture 12">
            <a:extLst>
              <a:ext uri="{FF2B5EF4-FFF2-40B4-BE49-F238E27FC236}">
                <a16:creationId xmlns:a16="http://schemas.microsoft.com/office/drawing/2014/main" id="{019615AE-6347-3CD6-F412-31C491FD782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081996" y="1750910"/>
            <a:ext cx="4120607" cy="4540838"/>
          </a:xfrm>
          <a:prstGeom prst="rect">
            <a:avLst/>
          </a:prstGeom>
        </p:spPr>
      </p:pic>
    </p:spTree>
    <p:extLst>
      <p:ext uri="{BB962C8B-B14F-4D97-AF65-F5344CB8AC3E}">
        <p14:creationId xmlns:p14="http://schemas.microsoft.com/office/powerpoint/2010/main" val="26222911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0B494-BC7B-8A49-804D-2565151B984D}"/>
              </a:ext>
            </a:extLst>
          </p:cNvPr>
          <p:cNvSpPr>
            <a:spLocks noGrp="1"/>
          </p:cNvSpPr>
          <p:nvPr>
            <p:ph type="title"/>
          </p:nvPr>
        </p:nvSpPr>
        <p:spPr/>
        <p:txBody>
          <a:bodyPr>
            <a:normAutofit/>
          </a:bodyPr>
          <a:lstStyle/>
          <a:p>
            <a:r>
              <a:rPr lang="en-US" sz="3600" dirty="0"/>
              <a:t>Example: Bellman Expectation Equation in MDP</a:t>
            </a:r>
            <a:endParaRPr lang="en-FR" sz="3600" dirty="0"/>
          </a:p>
        </p:txBody>
      </p:sp>
      <p:pic>
        <p:nvPicPr>
          <p:cNvPr id="13" name="Picture 12">
            <a:extLst>
              <a:ext uri="{FF2B5EF4-FFF2-40B4-BE49-F238E27FC236}">
                <a16:creationId xmlns:a16="http://schemas.microsoft.com/office/drawing/2014/main" id="{523EDEC6-CC29-AF42-AB0F-B89EF6F9F24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81996" y="1750910"/>
            <a:ext cx="4120607" cy="4540838"/>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F479964-0966-4B49-B3DB-8CC0BCB090B0}"/>
                  </a:ext>
                </a:extLst>
              </p:cNvPr>
              <p:cNvSpPr txBox="1"/>
              <p:nvPr/>
            </p:nvSpPr>
            <p:spPr>
              <a:xfrm>
                <a:off x="4595225" y="3837109"/>
                <a:ext cx="739946"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FR" sz="1200" i="1" dirty="0" smtClean="0">
                          <a:solidFill>
                            <a:srgbClr val="95013C"/>
                          </a:solidFill>
                          <a:latin typeface="Cambria Math" panose="02040503050406030204" pitchFamily="18" charset="0"/>
                          <a:ea typeface="Cambria Math" panose="02040503050406030204" pitchFamily="18" charset="0"/>
                        </a:rPr>
                        <m:t>ℛ</m:t>
                      </m:r>
                      <m:r>
                        <a:rPr lang="en-FR" sz="1200" i="1" dirty="0" smtClean="0">
                          <a:solidFill>
                            <a:srgbClr val="95013C"/>
                          </a:solidFill>
                          <a:latin typeface="Cambria Math" panose="02040503050406030204" pitchFamily="18" charset="0"/>
                        </a:rPr>
                        <m:t>=−</m:t>
                      </m:r>
                      <m:r>
                        <a:rPr lang="en-US" sz="1200" b="0" i="1" dirty="0" smtClean="0">
                          <a:solidFill>
                            <a:srgbClr val="95013C"/>
                          </a:solidFill>
                          <a:latin typeface="Cambria Math" panose="02040503050406030204" pitchFamily="18" charset="0"/>
                        </a:rPr>
                        <m:t>2</m:t>
                      </m:r>
                    </m:oMath>
                  </m:oMathPara>
                </a14:m>
                <a:endParaRPr lang="en-FR" sz="1200" dirty="0">
                  <a:solidFill>
                    <a:srgbClr val="95013C"/>
                  </a:solidFill>
                </a:endParaRPr>
              </a:p>
            </p:txBody>
          </p:sp>
        </mc:Choice>
        <mc:Fallback xmlns="">
          <p:sp>
            <p:nvSpPr>
              <p:cNvPr id="3" name="TextBox 2">
                <a:extLst>
                  <a:ext uri="{FF2B5EF4-FFF2-40B4-BE49-F238E27FC236}">
                    <a16:creationId xmlns:a16="http://schemas.microsoft.com/office/drawing/2014/main" id="{8F479964-0966-4B49-B3DB-8CC0BCB090B0}"/>
                  </a:ext>
                </a:extLst>
              </p:cNvPr>
              <p:cNvSpPr txBox="1">
                <a:spLocks noRot="1" noChangeAspect="1" noMove="1" noResize="1" noEditPoints="1" noAdjustHandles="1" noChangeArrowheads="1" noChangeShapeType="1" noTextEdit="1"/>
              </p:cNvSpPr>
              <p:nvPr/>
            </p:nvSpPr>
            <p:spPr>
              <a:xfrm>
                <a:off x="4595225" y="3837109"/>
                <a:ext cx="739946" cy="276999"/>
              </a:xfrm>
              <a:prstGeom prst="rect">
                <a:avLst/>
              </a:prstGeom>
              <a:blipFill>
                <a:blip r:embed="rId3"/>
                <a:stretch>
                  <a:fillRect/>
                </a:stretch>
              </a:blipFill>
            </p:spPr>
            <p:txBody>
              <a:bodyPr/>
              <a:lstStyle/>
              <a:p>
                <a:r>
                  <a:rPr lang="en-FR">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00DAE51-8825-9144-95BE-F1F3E7556AF7}"/>
                  </a:ext>
                </a:extLst>
              </p:cNvPr>
              <p:cNvSpPr txBox="1"/>
              <p:nvPr/>
            </p:nvSpPr>
            <p:spPr>
              <a:xfrm>
                <a:off x="6486858" y="3837108"/>
                <a:ext cx="739946"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FR" sz="1200" i="1" dirty="0" smtClean="0">
                          <a:solidFill>
                            <a:srgbClr val="95013C"/>
                          </a:solidFill>
                          <a:latin typeface="Cambria Math" panose="02040503050406030204" pitchFamily="18" charset="0"/>
                          <a:ea typeface="Cambria Math" panose="02040503050406030204" pitchFamily="18" charset="0"/>
                        </a:rPr>
                        <m:t>ℛ</m:t>
                      </m:r>
                      <m:r>
                        <a:rPr lang="en-FR" sz="1200" i="1" dirty="0" smtClean="0">
                          <a:solidFill>
                            <a:srgbClr val="95013C"/>
                          </a:solidFill>
                          <a:latin typeface="Cambria Math" panose="02040503050406030204" pitchFamily="18" charset="0"/>
                        </a:rPr>
                        <m:t>=−</m:t>
                      </m:r>
                      <m:r>
                        <a:rPr lang="en-US" sz="1200" b="0" i="1" dirty="0" smtClean="0">
                          <a:solidFill>
                            <a:srgbClr val="95013C"/>
                          </a:solidFill>
                          <a:latin typeface="Cambria Math" panose="02040503050406030204" pitchFamily="18" charset="0"/>
                        </a:rPr>
                        <m:t>2</m:t>
                      </m:r>
                    </m:oMath>
                  </m:oMathPara>
                </a14:m>
                <a:endParaRPr lang="en-FR" sz="1200" dirty="0">
                  <a:solidFill>
                    <a:srgbClr val="95013C"/>
                  </a:solidFill>
                </a:endParaRPr>
              </a:p>
            </p:txBody>
          </p:sp>
        </mc:Choice>
        <mc:Fallback xmlns="">
          <p:sp>
            <p:nvSpPr>
              <p:cNvPr id="5" name="TextBox 4">
                <a:extLst>
                  <a:ext uri="{FF2B5EF4-FFF2-40B4-BE49-F238E27FC236}">
                    <a16:creationId xmlns:a16="http://schemas.microsoft.com/office/drawing/2014/main" id="{A00DAE51-8825-9144-95BE-F1F3E7556AF7}"/>
                  </a:ext>
                </a:extLst>
              </p:cNvPr>
              <p:cNvSpPr txBox="1">
                <a:spLocks noRot="1" noChangeAspect="1" noMove="1" noResize="1" noEditPoints="1" noAdjustHandles="1" noChangeArrowheads="1" noChangeShapeType="1" noTextEdit="1"/>
              </p:cNvSpPr>
              <p:nvPr/>
            </p:nvSpPr>
            <p:spPr>
              <a:xfrm>
                <a:off x="6486858" y="3837108"/>
                <a:ext cx="739946" cy="276999"/>
              </a:xfrm>
              <a:prstGeom prst="rect">
                <a:avLst/>
              </a:prstGeom>
              <a:blipFill>
                <a:blip r:embed="rId4"/>
                <a:stretch>
                  <a:fillRect/>
                </a:stretch>
              </a:blipFill>
            </p:spPr>
            <p:txBody>
              <a:bodyPr/>
              <a:lstStyle/>
              <a:p>
                <a:r>
                  <a:rPr lang="en-FR">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D69A8E4-BD18-D14D-A63D-E6810AA54C40}"/>
                  </a:ext>
                </a:extLst>
              </p:cNvPr>
              <p:cNvSpPr txBox="1"/>
              <p:nvPr/>
            </p:nvSpPr>
            <p:spPr>
              <a:xfrm>
                <a:off x="8157030" y="3837108"/>
                <a:ext cx="739946"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FR" sz="1200" i="1" dirty="0" smtClean="0">
                          <a:solidFill>
                            <a:srgbClr val="95013C"/>
                          </a:solidFill>
                          <a:latin typeface="Cambria Math" panose="02040503050406030204" pitchFamily="18" charset="0"/>
                          <a:ea typeface="Cambria Math" panose="02040503050406030204" pitchFamily="18" charset="0"/>
                        </a:rPr>
                        <m:t>ℛ</m:t>
                      </m:r>
                      <m:r>
                        <a:rPr lang="en-FR" sz="1200" i="1" dirty="0" smtClean="0">
                          <a:solidFill>
                            <a:srgbClr val="95013C"/>
                          </a:solidFill>
                          <a:latin typeface="Cambria Math" panose="02040503050406030204" pitchFamily="18" charset="0"/>
                        </a:rPr>
                        <m:t>=−</m:t>
                      </m:r>
                      <m:r>
                        <a:rPr lang="en-US" sz="1200" b="0" i="1" dirty="0" smtClean="0">
                          <a:solidFill>
                            <a:srgbClr val="95013C"/>
                          </a:solidFill>
                          <a:latin typeface="Cambria Math" panose="02040503050406030204" pitchFamily="18" charset="0"/>
                        </a:rPr>
                        <m:t>2</m:t>
                      </m:r>
                    </m:oMath>
                  </m:oMathPara>
                </a14:m>
                <a:endParaRPr lang="en-FR" sz="1200" dirty="0">
                  <a:solidFill>
                    <a:srgbClr val="95013C"/>
                  </a:solidFill>
                </a:endParaRPr>
              </a:p>
            </p:txBody>
          </p:sp>
        </mc:Choice>
        <mc:Fallback xmlns="">
          <p:sp>
            <p:nvSpPr>
              <p:cNvPr id="6" name="TextBox 5">
                <a:extLst>
                  <a:ext uri="{FF2B5EF4-FFF2-40B4-BE49-F238E27FC236}">
                    <a16:creationId xmlns:a16="http://schemas.microsoft.com/office/drawing/2014/main" id="{AD69A8E4-BD18-D14D-A63D-E6810AA54C40}"/>
                  </a:ext>
                </a:extLst>
              </p:cNvPr>
              <p:cNvSpPr txBox="1">
                <a:spLocks noRot="1" noChangeAspect="1" noMove="1" noResize="1" noEditPoints="1" noAdjustHandles="1" noChangeArrowheads="1" noChangeShapeType="1" noTextEdit="1"/>
              </p:cNvSpPr>
              <p:nvPr/>
            </p:nvSpPr>
            <p:spPr>
              <a:xfrm>
                <a:off x="8157030" y="3837108"/>
                <a:ext cx="739946" cy="276999"/>
              </a:xfrm>
              <a:prstGeom prst="rect">
                <a:avLst/>
              </a:prstGeom>
              <a:blipFill>
                <a:blip r:embed="rId5"/>
                <a:stretch>
                  <a:fillRect/>
                </a:stretch>
              </a:blipFill>
            </p:spPr>
            <p:txBody>
              <a:bodyPr/>
              <a:lstStyle/>
              <a:p>
                <a:r>
                  <a:rPr lang="en-FR">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7467697-54B4-3147-AECE-B99D1C561DA6}"/>
                  </a:ext>
                </a:extLst>
              </p:cNvPr>
              <p:cNvSpPr txBox="1"/>
              <p:nvPr/>
            </p:nvSpPr>
            <p:spPr>
              <a:xfrm>
                <a:off x="4595225" y="5426867"/>
                <a:ext cx="739946"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FR" sz="1200" i="1" dirty="0" smtClean="0">
                          <a:solidFill>
                            <a:srgbClr val="95013C"/>
                          </a:solidFill>
                          <a:latin typeface="Cambria Math" panose="02040503050406030204" pitchFamily="18" charset="0"/>
                          <a:ea typeface="Cambria Math" panose="02040503050406030204" pitchFamily="18" charset="0"/>
                        </a:rPr>
                        <m:t>ℛ</m:t>
                      </m:r>
                      <m:r>
                        <a:rPr lang="en-FR" sz="1200" i="1" dirty="0" smtClean="0">
                          <a:solidFill>
                            <a:srgbClr val="95013C"/>
                          </a:solidFill>
                          <a:latin typeface="Cambria Math" panose="02040503050406030204" pitchFamily="18" charset="0"/>
                        </a:rPr>
                        <m:t>=−</m:t>
                      </m:r>
                      <m:r>
                        <a:rPr lang="en-US" sz="1200" b="0" i="1" dirty="0" smtClean="0">
                          <a:solidFill>
                            <a:srgbClr val="95013C"/>
                          </a:solidFill>
                          <a:latin typeface="Cambria Math" panose="02040503050406030204" pitchFamily="18" charset="0"/>
                        </a:rPr>
                        <m:t>1</m:t>
                      </m:r>
                    </m:oMath>
                  </m:oMathPara>
                </a14:m>
                <a:endParaRPr lang="en-FR" sz="1200" dirty="0">
                  <a:solidFill>
                    <a:srgbClr val="95013C"/>
                  </a:solidFill>
                </a:endParaRPr>
              </a:p>
            </p:txBody>
          </p:sp>
        </mc:Choice>
        <mc:Fallback xmlns="">
          <p:sp>
            <p:nvSpPr>
              <p:cNvPr id="7" name="TextBox 6">
                <a:extLst>
                  <a:ext uri="{FF2B5EF4-FFF2-40B4-BE49-F238E27FC236}">
                    <a16:creationId xmlns:a16="http://schemas.microsoft.com/office/drawing/2014/main" id="{37467697-54B4-3147-AECE-B99D1C561DA6}"/>
                  </a:ext>
                </a:extLst>
              </p:cNvPr>
              <p:cNvSpPr txBox="1">
                <a:spLocks noRot="1" noChangeAspect="1" noMove="1" noResize="1" noEditPoints="1" noAdjustHandles="1" noChangeArrowheads="1" noChangeShapeType="1" noTextEdit="1"/>
              </p:cNvSpPr>
              <p:nvPr/>
            </p:nvSpPr>
            <p:spPr>
              <a:xfrm>
                <a:off x="4595225" y="5426867"/>
                <a:ext cx="739946" cy="276999"/>
              </a:xfrm>
              <a:prstGeom prst="rect">
                <a:avLst/>
              </a:prstGeom>
              <a:blipFill>
                <a:blip r:embed="rId6"/>
                <a:stretch>
                  <a:fillRect/>
                </a:stretch>
              </a:blipFill>
            </p:spPr>
            <p:txBody>
              <a:bodyPr/>
              <a:lstStyle/>
              <a:p>
                <a:r>
                  <a:rPr lang="en-FR">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6288A28-0863-3F45-BA2A-AF992871C681}"/>
                  </a:ext>
                </a:extLst>
              </p:cNvPr>
              <p:cNvSpPr txBox="1"/>
              <p:nvPr/>
            </p:nvSpPr>
            <p:spPr>
              <a:xfrm>
                <a:off x="4034970" y="1677884"/>
                <a:ext cx="739946"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FR" sz="1200" i="1" dirty="0" smtClean="0">
                          <a:solidFill>
                            <a:srgbClr val="95013C"/>
                          </a:solidFill>
                          <a:latin typeface="Cambria Math" panose="02040503050406030204" pitchFamily="18" charset="0"/>
                          <a:ea typeface="Cambria Math" panose="02040503050406030204" pitchFamily="18" charset="0"/>
                        </a:rPr>
                        <m:t>ℛ</m:t>
                      </m:r>
                      <m:r>
                        <a:rPr lang="en-FR" sz="1200" i="1" dirty="0" smtClean="0">
                          <a:solidFill>
                            <a:srgbClr val="95013C"/>
                          </a:solidFill>
                          <a:latin typeface="Cambria Math" panose="02040503050406030204" pitchFamily="18" charset="0"/>
                        </a:rPr>
                        <m:t>=</m:t>
                      </m:r>
                      <m:r>
                        <a:rPr lang="en-US" sz="1200" b="0" i="1" dirty="0" smtClean="0">
                          <a:solidFill>
                            <a:srgbClr val="95013C"/>
                          </a:solidFill>
                          <a:latin typeface="Cambria Math" panose="02040503050406030204" pitchFamily="18" charset="0"/>
                        </a:rPr>
                        <m:t>+1</m:t>
                      </m:r>
                    </m:oMath>
                  </m:oMathPara>
                </a14:m>
                <a:endParaRPr lang="en-FR" sz="1200" dirty="0">
                  <a:solidFill>
                    <a:srgbClr val="95013C"/>
                  </a:solidFill>
                </a:endParaRPr>
              </a:p>
            </p:txBody>
          </p:sp>
        </mc:Choice>
        <mc:Fallback xmlns="">
          <p:sp>
            <p:nvSpPr>
              <p:cNvPr id="8" name="TextBox 7">
                <a:extLst>
                  <a:ext uri="{FF2B5EF4-FFF2-40B4-BE49-F238E27FC236}">
                    <a16:creationId xmlns:a16="http://schemas.microsoft.com/office/drawing/2014/main" id="{16288A28-0863-3F45-BA2A-AF992871C681}"/>
                  </a:ext>
                </a:extLst>
              </p:cNvPr>
              <p:cNvSpPr txBox="1">
                <a:spLocks noRot="1" noChangeAspect="1" noMove="1" noResize="1" noEditPoints="1" noAdjustHandles="1" noChangeArrowheads="1" noChangeShapeType="1" noTextEdit="1"/>
              </p:cNvSpPr>
              <p:nvPr/>
            </p:nvSpPr>
            <p:spPr>
              <a:xfrm>
                <a:off x="4034970" y="1677884"/>
                <a:ext cx="739946" cy="276999"/>
              </a:xfrm>
              <a:prstGeom prst="rect">
                <a:avLst/>
              </a:prstGeom>
              <a:blipFill>
                <a:blip r:embed="rId7"/>
                <a:stretch>
                  <a:fillRect/>
                </a:stretch>
              </a:blipFill>
            </p:spPr>
            <p:txBody>
              <a:bodyPr/>
              <a:lstStyle/>
              <a:p>
                <a:r>
                  <a:rPr lang="en-FR">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B2622AD-6F42-394E-82EB-454CE22E1DE9}"/>
                  </a:ext>
                </a:extLst>
              </p:cNvPr>
              <p:cNvSpPr txBox="1"/>
              <p:nvPr/>
            </p:nvSpPr>
            <p:spPr>
              <a:xfrm>
                <a:off x="7226804" y="5149867"/>
                <a:ext cx="824906"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FR" sz="1200" i="1" dirty="0" smtClean="0">
                          <a:solidFill>
                            <a:srgbClr val="95013C"/>
                          </a:solidFill>
                          <a:latin typeface="Cambria Math" panose="02040503050406030204" pitchFamily="18" charset="0"/>
                          <a:ea typeface="Cambria Math" panose="02040503050406030204" pitchFamily="18" charset="0"/>
                        </a:rPr>
                        <m:t>ℛ</m:t>
                      </m:r>
                      <m:r>
                        <a:rPr lang="en-FR" sz="1200" i="1" dirty="0" smtClean="0">
                          <a:solidFill>
                            <a:srgbClr val="95013C"/>
                          </a:solidFill>
                          <a:latin typeface="Cambria Math" panose="02040503050406030204" pitchFamily="18" charset="0"/>
                        </a:rPr>
                        <m:t>=</m:t>
                      </m:r>
                      <m:r>
                        <a:rPr lang="en-US" sz="1200" b="0" i="1" dirty="0" smtClean="0">
                          <a:solidFill>
                            <a:srgbClr val="95013C"/>
                          </a:solidFill>
                          <a:latin typeface="Cambria Math" panose="02040503050406030204" pitchFamily="18" charset="0"/>
                        </a:rPr>
                        <m:t>+10</m:t>
                      </m:r>
                    </m:oMath>
                  </m:oMathPara>
                </a14:m>
                <a:endParaRPr lang="en-FR" sz="1200" dirty="0">
                  <a:solidFill>
                    <a:srgbClr val="95013C"/>
                  </a:solidFill>
                </a:endParaRPr>
              </a:p>
            </p:txBody>
          </p:sp>
        </mc:Choice>
        <mc:Fallback xmlns="">
          <p:sp>
            <p:nvSpPr>
              <p:cNvPr id="9" name="TextBox 8">
                <a:extLst>
                  <a:ext uri="{FF2B5EF4-FFF2-40B4-BE49-F238E27FC236}">
                    <a16:creationId xmlns:a16="http://schemas.microsoft.com/office/drawing/2014/main" id="{DB2622AD-6F42-394E-82EB-454CE22E1DE9}"/>
                  </a:ext>
                </a:extLst>
              </p:cNvPr>
              <p:cNvSpPr txBox="1">
                <a:spLocks noRot="1" noChangeAspect="1" noMove="1" noResize="1" noEditPoints="1" noAdjustHandles="1" noChangeArrowheads="1" noChangeShapeType="1" noTextEdit="1"/>
              </p:cNvSpPr>
              <p:nvPr/>
            </p:nvSpPr>
            <p:spPr>
              <a:xfrm>
                <a:off x="7226804" y="5149867"/>
                <a:ext cx="824906" cy="276999"/>
              </a:xfrm>
              <a:prstGeom prst="rect">
                <a:avLst/>
              </a:prstGeom>
              <a:blipFill>
                <a:blip r:embed="rId8"/>
                <a:stretch>
                  <a:fillRect/>
                </a:stretch>
              </a:blipFill>
            </p:spPr>
            <p:txBody>
              <a:bodyPr/>
              <a:lstStyle/>
              <a:p>
                <a:r>
                  <a:rPr lang="en-FR">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A29816C-19E7-A34A-A5FB-8904FE0EB817}"/>
                  </a:ext>
                </a:extLst>
              </p:cNvPr>
              <p:cNvSpPr txBox="1"/>
              <p:nvPr/>
            </p:nvSpPr>
            <p:spPr>
              <a:xfrm>
                <a:off x="7532500" y="5877133"/>
                <a:ext cx="624530"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FR" sz="1200" i="1" dirty="0" smtClean="0">
                          <a:solidFill>
                            <a:srgbClr val="95013C"/>
                          </a:solidFill>
                          <a:latin typeface="Cambria Math" panose="02040503050406030204" pitchFamily="18" charset="0"/>
                          <a:ea typeface="Cambria Math" panose="02040503050406030204" pitchFamily="18" charset="0"/>
                        </a:rPr>
                        <m:t>ℛ</m:t>
                      </m:r>
                      <m:r>
                        <a:rPr lang="en-FR" sz="1200" i="1" dirty="0" smtClean="0">
                          <a:solidFill>
                            <a:srgbClr val="95013C"/>
                          </a:solidFill>
                          <a:latin typeface="Cambria Math" panose="02040503050406030204" pitchFamily="18" charset="0"/>
                        </a:rPr>
                        <m:t>=</m:t>
                      </m:r>
                      <m:r>
                        <a:rPr lang="en-US" sz="1200" b="0" i="1" dirty="0" smtClean="0">
                          <a:solidFill>
                            <a:srgbClr val="95013C"/>
                          </a:solidFill>
                          <a:latin typeface="Cambria Math" panose="02040503050406030204" pitchFamily="18" charset="0"/>
                        </a:rPr>
                        <m:t>0</m:t>
                      </m:r>
                    </m:oMath>
                  </m:oMathPara>
                </a14:m>
                <a:endParaRPr lang="en-FR" sz="1200" dirty="0">
                  <a:solidFill>
                    <a:srgbClr val="95013C"/>
                  </a:solidFill>
                </a:endParaRPr>
              </a:p>
            </p:txBody>
          </p:sp>
        </mc:Choice>
        <mc:Fallback xmlns="">
          <p:sp>
            <p:nvSpPr>
              <p:cNvPr id="10" name="TextBox 9">
                <a:extLst>
                  <a:ext uri="{FF2B5EF4-FFF2-40B4-BE49-F238E27FC236}">
                    <a16:creationId xmlns:a16="http://schemas.microsoft.com/office/drawing/2014/main" id="{4A29816C-19E7-A34A-A5FB-8904FE0EB817}"/>
                  </a:ext>
                </a:extLst>
              </p:cNvPr>
              <p:cNvSpPr txBox="1">
                <a:spLocks noRot="1" noChangeAspect="1" noMove="1" noResize="1" noEditPoints="1" noAdjustHandles="1" noChangeArrowheads="1" noChangeShapeType="1" noTextEdit="1"/>
              </p:cNvSpPr>
              <p:nvPr/>
            </p:nvSpPr>
            <p:spPr>
              <a:xfrm>
                <a:off x="7532500" y="5877133"/>
                <a:ext cx="624530" cy="276999"/>
              </a:xfrm>
              <a:prstGeom prst="rect">
                <a:avLst/>
              </a:prstGeom>
              <a:blipFill>
                <a:blip r:embed="rId9"/>
                <a:stretch>
                  <a:fillRect/>
                </a:stretch>
              </a:blipFill>
            </p:spPr>
            <p:txBody>
              <a:bodyPr/>
              <a:lstStyle/>
              <a:p>
                <a:r>
                  <a:rPr lang="en-FR">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9AE329A-364E-2343-AFEF-1941FFD5F746}"/>
                  </a:ext>
                </a:extLst>
              </p:cNvPr>
              <p:cNvSpPr txBox="1"/>
              <p:nvPr/>
            </p:nvSpPr>
            <p:spPr>
              <a:xfrm>
                <a:off x="4636967" y="4066027"/>
                <a:ext cx="81522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FR" sz="1200" i="1" dirty="0" smtClean="0">
                          <a:solidFill>
                            <a:srgbClr val="95013C"/>
                          </a:solidFill>
                          <a:latin typeface="Cambria Math" panose="02040503050406030204" pitchFamily="18" charset="0"/>
                          <a:ea typeface="Cambria Math" panose="02040503050406030204" pitchFamily="18" charset="0"/>
                        </a:rPr>
                        <m:t>v</m:t>
                      </m:r>
                      <m:r>
                        <a:rPr lang="en-FR" sz="1200" i="1" dirty="0" smtClean="0">
                          <a:solidFill>
                            <a:srgbClr val="95013C"/>
                          </a:solidFill>
                          <a:latin typeface="Cambria Math" panose="02040503050406030204" pitchFamily="18" charset="0"/>
                        </a:rPr>
                        <m:t>=</m:t>
                      </m:r>
                      <m:r>
                        <a:rPr lang="en-US" sz="1200" b="0" i="1" dirty="0" smtClean="0">
                          <a:solidFill>
                            <a:srgbClr val="95013C"/>
                          </a:solidFill>
                          <a:latin typeface="Cambria Math" panose="02040503050406030204" pitchFamily="18" charset="0"/>
                        </a:rPr>
                        <m:t>−1.3</m:t>
                      </m:r>
                    </m:oMath>
                  </m:oMathPara>
                </a14:m>
                <a:endParaRPr lang="en-FR" sz="1200" dirty="0">
                  <a:solidFill>
                    <a:srgbClr val="95013C"/>
                  </a:solidFill>
                </a:endParaRPr>
              </a:p>
            </p:txBody>
          </p:sp>
        </mc:Choice>
        <mc:Fallback xmlns="">
          <p:sp>
            <p:nvSpPr>
              <p:cNvPr id="12" name="TextBox 11">
                <a:extLst>
                  <a:ext uri="{FF2B5EF4-FFF2-40B4-BE49-F238E27FC236}">
                    <a16:creationId xmlns:a16="http://schemas.microsoft.com/office/drawing/2014/main" id="{A9AE329A-364E-2343-AFEF-1941FFD5F746}"/>
                  </a:ext>
                </a:extLst>
              </p:cNvPr>
              <p:cNvSpPr txBox="1">
                <a:spLocks noRot="1" noChangeAspect="1" noMove="1" noResize="1" noEditPoints="1" noAdjustHandles="1" noChangeArrowheads="1" noChangeShapeType="1" noTextEdit="1"/>
              </p:cNvSpPr>
              <p:nvPr/>
            </p:nvSpPr>
            <p:spPr>
              <a:xfrm>
                <a:off x="4636967" y="4066027"/>
                <a:ext cx="815223" cy="276999"/>
              </a:xfrm>
              <a:prstGeom prst="rect">
                <a:avLst/>
              </a:prstGeom>
              <a:blipFill>
                <a:blip r:embed="rId10"/>
                <a:stretch>
                  <a:fillRect/>
                </a:stretch>
              </a:blipFill>
            </p:spPr>
            <p:txBody>
              <a:bodyPr/>
              <a:lstStyle/>
              <a:p>
                <a:r>
                  <a:rPr lang="en-FR">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60D3F4F-FA83-5441-9817-15D1D9D50983}"/>
                  </a:ext>
                </a:extLst>
              </p:cNvPr>
              <p:cNvSpPr txBox="1"/>
              <p:nvPr/>
            </p:nvSpPr>
            <p:spPr>
              <a:xfrm>
                <a:off x="4638956" y="5658464"/>
                <a:ext cx="81522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FR" sz="1200" i="1" dirty="0" smtClean="0">
                          <a:solidFill>
                            <a:srgbClr val="95013C"/>
                          </a:solidFill>
                          <a:latin typeface="Cambria Math" panose="02040503050406030204" pitchFamily="18" charset="0"/>
                          <a:ea typeface="Cambria Math" panose="02040503050406030204" pitchFamily="18" charset="0"/>
                        </a:rPr>
                        <m:t>v</m:t>
                      </m:r>
                      <m:r>
                        <a:rPr lang="en-FR" sz="1200" i="1" dirty="0" smtClean="0">
                          <a:solidFill>
                            <a:srgbClr val="95013C"/>
                          </a:solidFill>
                          <a:latin typeface="Cambria Math" panose="02040503050406030204" pitchFamily="18" charset="0"/>
                        </a:rPr>
                        <m:t>=</m:t>
                      </m:r>
                      <m:r>
                        <a:rPr lang="en-US" sz="1200" b="0" i="1" dirty="0" smtClean="0">
                          <a:solidFill>
                            <a:srgbClr val="95013C"/>
                          </a:solidFill>
                          <a:latin typeface="Cambria Math" panose="02040503050406030204" pitchFamily="18" charset="0"/>
                        </a:rPr>
                        <m:t>−2.3</m:t>
                      </m:r>
                    </m:oMath>
                  </m:oMathPara>
                </a14:m>
                <a:endParaRPr lang="en-FR" sz="1200" dirty="0">
                  <a:solidFill>
                    <a:srgbClr val="95013C"/>
                  </a:solidFill>
                </a:endParaRPr>
              </a:p>
            </p:txBody>
          </p:sp>
        </mc:Choice>
        <mc:Fallback xmlns="">
          <p:sp>
            <p:nvSpPr>
              <p:cNvPr id="14" name="TextBox 13">
                <a:extLst>
                  <a:ext uri="{FF2B5EF4-FFF2-40B4-BE49-F238E27FC236}">
                    <a16:creationId xmlns:a16="http://schemas.microsoft.com/office/drawing/2014/main" id="{C60D3F4F-FA83-5441-9817-15D1D9D50983}"/>
                  </a:ext>
                </a:extLst>
              </p:cNvPr>
              <p:cNvSpPr txBox="1">
                <a:spLocks noRot="1" noChangeAspect="1" noMove="1" noResize="1" noEditPoints="1" noAdjustHandles="1" noChangeArrowheads="1" noChangeShapeType="1" noTextEdit="1"/>
              </p:cNvSpPr>
              <p:nvPr/>
            </p:nvSpPr>
            <p:spPr>
              <a:xfrm>
                <a:off x="4638956" y="5658464"/>
                <a:ext cx="815223" cy="276999"/>
              </a:xfrm>
              <a:prstGeom prst="rect">
                <a:avLst/>
              </a:prstGeom>
              <a:blipFill>
                <a:blip r:embed="rId11"/>
                <a:stretch>
                  <a:fillRect/>
                </a:stretch>
              </a:blipFill>
            </p:spPr>
            <p:txBody>
              <a:bodyPr/>
              <a:lstStyle/>
              <a:p>
                <a:r>
                  <a:rPr lang="en-FR">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41DC6F6-5320-A34C-8207-990DD465BB3E}"/>
                  </a:ext>
                </a:extLst>
              </p:cNvPr>
              <p:cNvSpPr txBox="1"/>
              <p:nvPr/>
            </p:nvSpPr>
            <p:spPr>
              <a:xfrm>
                <a:off x="6528600" y="4027300"/>
                <a:ext cx="699807"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FR" sz="1200" i="1" dirty="0" smtClean="0">
                          <a:solidFill>
                            <a:srgbClr val="95013C"/>
                          </a:solidFill>
                          <a:latin typeface="Cambria Math" panose="02040503050406030204" pitchFamily="18" charset="0"/>
                          <a:ea typeface="Cambria Math" panose="02040503050406030204" pitchFamily="18" charset="0"/>
                        </a:rPr>
                        <m:t>v</m:t>
                      </m:r>
                      <m:r>
                        <a:rPr lang="en-FR" sz="1200" i="1" dirty="0" smtClean="0">
                          <a:solidFill>
                            <a:srgbClr val="95013C"/>
                          </a:solidFill>
                          <a:latin typeface="Cambria Math" panose="02040503050406030204" pitchFamily="18" charset="0"/>
                        </a:rPr>
                        <m:t>=</m:t>
                      </m:r>
                      <m:r>
                        <a:rPr lang="en-US" sz="1200" b="0" i="1" dirty="0" smtClean="0">
                          <a:solidFill>
                            <a:srgbClr val="95013C"/>
                          </a:solidFill>
                          <a:latin typeface="Cambria Math" panose="02040503050406030204" pitchFamily="18" charset="0"/>
                        </a:rPr>
                        <m:t>2.7</m:t>
                      </m:r>
                    </m:oMath>
                  </m:oMathPara>
                </a14:m>
                <a:endParaRPr lang="en-FR" sz="1200" dirty="0">
                  <a:solidFill>
                    <a:srgbClr val="95013C"/>
                  </a:solidFill>
                </a:endParaRPr>
              </a:p>
            </p:txBody>
          </p:sp>
        </mc:Choice>
        <mc:Fallback xmlns="">
          <p:sp>
            <p:nvSpPr>
              <p:cNvPr id="15" name="TextBox 14">
                <a:extLst>
                  <a:ext uri="{FF2B5EF4-FFF2-40B4-BE49-F238E27FC236}">
                    <a16:creationId xmlns:a16="http://schemas.microsoft.com/office/drawing/2014/main" id="{941DC6F6-5320-A34C-8207-990DD465BB3E}"/>
                  </a:ext>
                </a:extLst>
              </p:cNvPr>
              <p:cNvSpPr txBox="1">
                <a:spLocks noRot="1" noChangeAspect="1" noMove="1" noResize="1" noEditPoints="1" noAdjustHandles="1" noChangeArrowheads="1" noChangeShapeType="1" noTextEdit="1"/>
              </p:cNvSpPr>
              <p:nvPr/>
            </p:nvSpPr>
            <p:spPr>
              <a:xfrm>
                <a:off x="6528600" y="4027300"/>
                <a:ext cx="699807" cy="276999"/>
              </a:xfrm>
              <a:prstGeom prst="rect">
                <a:avLst/>
              </a:prstGeom>
              <a:blipFill>
                <a:blip r:embed="rId12"/>
                <a:stretch>
                  <a:fillRect/>
                </a:stretch>
              </a:blipFill>
            </p:spPr>
            <p:txBody>
              <a:bodyPr/>
              <a:lstStyle/>
              <a:p>
                <a:r>
                  <a:rPr lang="en-FR">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E2BB6F2-139A-6B49-AE7B-53B84C46CF66}"/>
                  </a:ext>
                </a:extLst>
              </p:cNvPr>
              <p:cNvSpPr txBox="1"/>
              <p:nvPr/>
            </p:nvSpPr>
            <p:spPr>
              <a:xfrm>
                <a:off x="8198772" y="4075748"/>
                <a:ext cx="699807"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FR" sz="1200" i="1" dirty="0" smtClean="0">
                          <a:solidFill>
                            <a:srgbClr val="95013C"/>
                          </a:solidFill>
                          <a:latin typeface="Cambria Math" panose="02040503050406030204" pitchFamily="18" charset="0"/>
                          <a:ea typeface="Cambria Math" panose="02040503050406030204" pitchFamily="18" charset="0"/>
                        </a:rPr>
                        <m:t>v</m:t>
                      </m:r>
                      <m:r>
                        <a:rPr lang="en-FR" sz="1200" i="1" dirty="0" smtClean="0">
                          <a:solidFill>
                            <a:srgbClr val="95013C"/>
                          </a:solidFill>
                          <a:latin typeface="Cambria Math" panose="02040503050406030204" pitchFamily="18" charset="0"/>
                        </a:rPr>
                        <m:t>=</m:t>
                      </m:r>
                      <m:r>
                        <a:rPr lang="it-IT" sz="1200" b="0" i="1" dirty="0" smtClean="0">
                          <a:solidFill>
                            <a:srgbClr val="95013C"/>
                          </a:solidFill>
                          <a:latin typeface="Cambria Math" panose="02040503050406030204" pitchFamily="18" charset="0"/>
                        </a:rPr>
                        <m:t>7.4</m:t>
                      </m:r>
                    </m:oMath>
                  </m:oMathPara>
                </a14:m>
                <a:endParaRPr lang="en-FR" sz="1200" dirty="0">
                  <a:solidFill>
                    <a:srgbClr val="95013C"/>
                  </a:solidFill>
                </a:endParaRPr>
              </a:p>
            </p:txBody>
          </p:sp>
        </mc:Choice>
        <mc:Fallback xmlns="">
          <p:sp>
            <p:nvSpPr>
              <p:cNvPr id="16" name="TextBox 15">
                <a:extLst>
                  <a:ext uri="{FF2B5EF4-FFF2-40B4-BE49-F238E27FC236}">
                    <a16:creationId xmlns:a16="http://schemas.microsoft.com/office/drawing/2014/main" id="{2E2BB6F2-139A-6B49-AE7B-53B84C46CF66}"/>
                  </a:ext>
                </a:extLst>
              </p:cNvPr>
              <p:cNvSpPr txBox="1">
                <a:spLocks noRot="1" noChangeAspect="1" noMove="1" noResize="1" noEditPoints="1" noAdjustHandles="1" noChangeArrowheads="1" noChangeShapeType="1" noTextEdit="1"/>
              </p:cNvSpPr>
              <p:nvPr/>
            </p:nvSpPr>
            <p:spPr>
              <a:xfrm>
                <a:off x="8198772" y="4075748"/>
                <a:ext cx="699807" cy="276999"/>
              </a:xfrm>
              <a:prstGeom prst="rect">
                <a:avLst/>
              </a:prstGeom>
              <a:blipFill>
                <a:blip r:embed="rId13"/>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C32E4F0-BFF7-1C44-8EC5-141B1591F28B}"/>
                  </a:ext>
                </a:extLst>
              </p:cNvPr>
              <p:cNvSpPr txBox="1"/>
              <p:nvPr/>
            </p:nvSpPr>
            <p:spPr>
              <a:xfrm>
                <a:off x="7268844" y="5389493"/>
                <a:ext cx="78316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FR" sz="1200" i="1" dirty="0" smtClean="0">
                          <a:solidFill>
                            <a:srgbClr val="95013C"/>
                          </a:solidFill>
                          <a:latin typeface="Cambria Math" panose="02040503050406030204" pitchFamily="18" charset="0"/>
                          <a:ea typeface="Cambria Math" panose="02040503050406030204" pitchFamily="18" charset="0"/>
                        </a:rPr>
                        <m:t>v</m:t>
                      </m:r>
                      <m:r>
                        <a:rPr lang="en-FR" sz="1200" i="1" dirty="0" smtClean="0">
                          <a:solidFill>
                            <a:srgbClr val="95013C"/>
                          </a:solidFill>
                          <a:latin typeface="Cambria Math" panose="02040503050406030204" pitchFamily="18" charset="0"/>
                        </a:rPr>
                        <m:t>=</m:t>
                      </m:r>
                      <m:r>
                        <a:rPr lang="en-US" sz="1200" b="0" i="1" dirty="0" smtClean="0">
                          <a:solidFill>
                            <a:srgbClr val="95013C"/>
                          </a:solidFill>
                          <a:latin typeface="Cambria Math" panose="02040503050406030204" pitchFamily="18" charset="0"/>
                        </a:rPr>
                        <m:t>+10</m:t>
                      </m:r>
                    </m:oMath>
                  </m:oMathPara>
                </a14:m>
                <a:endParaRPr lang="en-FR" sz="1200" dirty="0">
                  <a:solidFill>
                    <a:srgbClr val="95013C"/>
                  </a:solidFill>
                </a:endParaRPr>
              </a:p>
            </p:txBody>
          </p:sp>
        </mc:Choice>
        <mc:Fallback xmlns="">
          <p:sp>
            <p:nvSpPr>
              <p:cNvPr id="17" name="TextBox 16">
                <a:extLst>
                  <a:ext uri="{FF2B5EF4-FFF2-40B4-BE49-F238E27FC236}">
                    <a16:creationId xmlns:a16="http://schemas.microsoft.com/office/drawing/2014/main" id="{AC32E4F0-BFF7-1C44-8EC5-141B1591F28B}"/>
                  </a:ext>
                </a:extLst>
              </p:cNvPr>
              <p:cNvSpPr txBox="1">
                <a:spLocks noRot="1" noChangeAspect="1" noMove="1" noResize="1" noEditPoints="1" noAdjustHandles="1" noChangeArrowheads="1" noChangeShapeType="1" noTextEdit="1"/>
              </p:cNvSpPr>
              <p:nvPr/>
            </p:nvSpPr>
            <p:spPr>
              <a:xfrm>
                <a:off x="7268844" y="5389493"/>
                <a:ext cx="783163" cy="276999"/>
              </a:xfrm>
              <a:prstGeom prst="rect">
                <a:avLst/>
              </a:prstGeom>
              <a:blipFill>
                <a:blip r:embed="rId14"/>
                <a:stretch>
                  <a:fillRect/>
                </a:stretch>
              </a:blipFill>
            </p:spPr>
            <p:txBody>
              <a:bodyPr/>
              <a:lstStyle/>
              <a:p>
                <a:r>
                  <a:rPr lang="en-FR">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7281AA1-F98E-6B43-BD1B-5B6677450E9D}"/>
                  </a:ext>
                </a:extLst>
              </p:cNvPr>
              <p:cNvSpPr txBox="1"/>
              <p:nvPr/>
            </p:nvSpPr>
            <p:spPr>
              <a:xfrm>
                <a:off x="7571780" y="6087774"/>
                <a:ext cx="582788"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FR" sz="1200" i="1" dirty="0" smtClean="0">
                          <a:solidFill>
                            <a:srgbClr val="95013C"/>
                          </a:solidFill>
                          <a:latin typeface="Cambria Math" panose="02040503050406030204" pitchFamily="18" charset="0"/>
                          <a:ea typeface="Cambria Math" panose="02040503050406030204" pitchFamily="18" charset="0"/>
                        </a:rPr>
                        <m:t>v</m:t>
                      </m:r>
                      <m:r>
                        <a:rPr lang="en-FR" sz="1200" i="1" dirty="0" smtClean="0">
                          <a:solidFill>
                            <a:srgbClr val="95013C"/>
                          </a:solidFill>
                          <a:latin typeface="Cambria Math" panose="02040503050406030204" pitchFamily="18" charset="0"/>
                        </a:rPr>
                        <m:t>=</m:t>
                      </m:r>
                      <m:r>
                        <a:rPr lang="en-US" sz="1200" b="0" i="1" dirty="0" smtClean="0">
                          <a:solidFill>
                            <a:srgbClr val="95013C"/>
                          </a:solidFill>
                          <a:latin typeface="Cambria Math" panose="02040503050406030204" pitchFamily="18" charset="0"/>
                        </a:rPr>
                        <m:t>0</m:t>
                      </m:r>
                    </m:oMath>
                  </m:oMathPara>
                </a14:m>
                <a:endParaRPr lang="en-FR" sz="1200" dirty="0">
                  <a:solidFill>
                    <a:srgbClr val="95013C"/>
                  </a:solidFill>
                </a:endParaRPr>
              </a:p>
            </p:txBody>
          </p:sp>
        </mc:Choice>
        <mc:Fallback xmlns="">
          <p:sp>
            <p:nvSpPr>
              <p:cNvPr id="18" name="TextBox 17">
                <a:extLst>
                  <a:ext uri="{FF2B5EF4-FFF2-40B4-BE49-F238E27FC236}">
                    <a16:creationId xmlns:a16="http://schemas.microsoft.com/office/drawing/2014/main" id="{B7281AA1-F98E-6B43-BD1B-5B6677450E9D}"/>
                  </a:ext>
                </a:extLst>
              </p:cNvPr>
              <p:cNvSpPr txBox="1">
                <a:spLocks noRot="1" noChangeAspect="1" noMove="1" noResize="1" noEditPoints="1" noAdjustHandles="1" noChangeArrowheads="1" noChangeShapeType="1" noTextEdit="1"/>
              </p:cNvSpPr>
              <p:nvPr/>
            </p:nvSpPr>
            <p:spPr>
              <a:xfrm>
                <a:off x="7571780" y="6087774"/>
                <a:ext cx="582788" cy="276999"/>
              </a:xfrm>
              <a:prstGeom prst="rect">
                <a:avLst/>
              </a:prstGeom>
              <a:blipFill>
                <a:blip r:embed="rId15"/>
                <a:stretch>
                  <a:fillRect/>
                </a:stretch>
              </a:blipFill>
            </p:spPr>
            <p:txBody>
              <a:bodyPr/>
              <a:lstStyle/>
              <a:p>
                <a:r>
                  <a:rPr lang="en-FR">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704E73D-3B27-5C49-9694-B22A82ED9C04}"/>
                  </a:ext>
                </a:extLst>
              </p:cNvPr>
              <p:cNvSpPr txBox="1"/>
              <p:nvPr/>
            </p:nvSpPr>
            <p:spPr>
              <a:xfrm>
                <a:off x="837473" y="1954883"/>
                <a:ext cx="2324867" cy="369332"/>
              </a:xfrm>
              <a:prstGeom prst="rect">
                <a:avLst/>
              </a:prstGeom>
              <a:noFill/>
            </p:spPr>
            <p:txBody>
              <a:bodyPr wrap="none" rtlCol="0">
                <a:spAutoFit/>
              </a:bodyPr>
              <a:lstStyle/>
              <a:p>
                <a14:m>
                  <m:oMath xmlns:m="http://schemas.openxmlformats.org/officeDocument/2006/math">
                    <m:sSub>
                      <m:sSubPr>
                        <m:ctrlPr>
                          <a:rPr lang="en-FR" i="1" dirty="0" smtClean="0">
                            <a:solidFill>
                              <a:srgbClr val="95013C"/>
                            </a:solidFill>
                            <a:latin typeface="Cambria Math" panose="02040503050406030204" pitchFamily="18" charset="0"/>
                          </a:rPr>
                        </m:ctrlPr>
                      </m:sSubPr>
                      <m:e>
                        <m:r>
                          <m:rPr>
                            <m:sty m:val="p"/>
                          </m:rPr>
                          <a:rPr lang="en-FR" i="1" dirty="0">
                            <a:solidFill>
                              <a:srgbClr val="95013C"/>
                            </a:solidFill>
                            <a:latin typeface="Cambria Math" panose="02040503050406030204" pitchFamily="18" charset="0"/>
                            <a:ea typeface="Cambria Math" panose="02040503050406030204" pitchFamily="18" charset="0"/>
                          </a:rPr>
                          <m:t>v</m:t>
                        </m:r>
                      </m:e>
                      <m:sub>
                        <m:r>
                          <a:rPr lang="el-GR" b="0" i="1" dirty="0" smtClean="0">
                            <a:solidFill>
                              <a:srgbClr val="95013C"/>
                            </a:solidFill>
                            <a:latin typeface="Cambria Math" panose="02040503050406030204" pitchFamily="18" charset="0"/>
                          </a:rPr>
                          <m:t>𝜋</m:t>
                        </m:r>
                      </m:sub>
                    </m:sSub>
                    <m:r>
                      <a:rPr lang="en-FR" i="1" dirty="0" smtClean="0">
                        <a:solidFill>
                          <a:srgbClr val="95013C"/>
                        </a:solidFill>
                        <a:latin typeface="Cambria Math" panose="02040503050406030204" pitchFamily="18" charset="0"/>
                      </a:rPr>
                      <m:t>(</m:t>
                    </m:r>
                    <m:r>
                      <a:rPr lang="en-FR" i="1" dirty="0" smtClean="0">
                        <a:solidFill>
                          <a:srgbClr val="95013C"/>
                        </a:solidFill>
                        <a:latin typeface="Cambria Math" panose="02040503050406030204" pitchFamily="18" charset="0"/>
                      </a:rPr>
                      <m:t>𝑠</m:t>
                    </m:r>
                    <m:r>
                      <a:rPr lang="en-FR" i="1" dirty="0" smtClean="0">
                        <a:solidFill>
                          <a:srgbClr val="95013C"/>
                        </a:solidFill>
                        <a:latin typeface="Cambria Math" panose="02040503050406030204" pitchFamily="18" charset="0"/>
                      </a:rPr>
                      <m:t>) </m:t>
                    </m:r>
                  </m:oMath>
                </a14:m>
                <a:r>
                  <a:rPr lang="en-FR" dirty="0">
                    <a:solidFill>
                      <a:srgbClr val="95013C"/>
                    </a:solidFill>
                  </a:rPr>
                  <a:t>for </a:t>
                </a:r>
                <a14:m>
                  <m:oMath xmlns:m="http://schemas.openxmlformats.org/officeDocument/2006/math">
                    <m:r>
                      <m:rPr>
                        <m:sty m:val="p"/>
                      </m:rPr>
                      <a:rPr lang="el-GR" b="0" i="0" dirty="0" smtClean="0">
                        <a:solidFill>
                          <a:srgbClr val="95013C"/>
                        </a:solidFill>
                        <a:latin typeface="Cambria Math" panose="02040503050406030204" pitchFamily="18" charset="0"/>
                      </a:rPr>
                      <m:t>π</m:t>
                    </m:r>
                    <m:r>
                      <a:rPr lang="en-US" b="0" i="0" dirty="0" smtClean="0">
                        <a:solidFill>
                          <a:srgbClr val="95013C"/>
                        </a:solidFill>
                        <a:latin typeface="Cambria Math" panose="02040503050406030204" pitchFamily="18" charset="0"/>
                      </a:rPr>
                      <m:t>(</m:t>
                    </m:r>
                    <m:r>
                      <m:rPr>
                        <m:sty m:val="p"/>
                      </m:rPr>
                      <a:rPr lang="en-US" b="0" i="0" dirty="0" smtClean="0">
                        <a:solidFill>
                          <a:srgbClr val="95013C"/>
                        </a:solidFill>
                        <a:latin typeface="Cambria Math" panose="02040503050406030204" pitchFamily="18" charset="0"/>
                      </a:rPr>
                      <m:t>a</m:t>
                    </m:r>
                    <m:r>
                      <a:rPr lang="en-US" b="0" i="0" dirty="0" smtClean="0">
                        <a:solidFill>
                          <a:srgbClr val="95013C"/>
                        </a:solidFill>
                        <a:latin typeface="Cambria Math" panose="02040503050406030204" pitchFamily="18" charset="0"/>
                      </a:rPr>
                      <m:t>|</m:t>
                    </m:r>
                    <m:r>
                      <m:rPr>
                        <m:sty m:val="p"/>
                      </m:rPr>
                      <a:rPr lang="en-US" b="0" i="0" dirty="0" smtClean="0">
                        <a:solidFill>
                          <a:srgbClr val="95013C"/>
                        </a:solidFill>
                        <a:latin typeface="Cambria Math" panose="02040503050406030204" pitchFamily="18" charset="0"/>
                      </a:rPr>
                      <m:t>s</m:t>
                    </m:r>
                    <m:r>
                      <a:rPr lang="en-US" b="0" i="0" dirty="0" smtClean="0">
                        <a:solidFill>
                          <a:srgbClr val="95013C"/>
                        </a:solidFill>
                        <a:latin typeface="Cambria Math" panose="02040503050406030204" pitchFamily="18" charset="0"/>
                      </a:rPr>
                      <m:t>)</m:t>
                    </m:r>
                    <m:r>
                      <a:rPr lang="el-GR" i="1" dirty="0" smtClean="0">
                        <a:solidFill>
                          <a:srgbClr val="95013C"/>
                        </a:solidFill>
                        <a:latin typeface="Cambria Math" panose="02040503050406030204" pitchFamily="18" charset="0"/>
                      </a:rPr>
                      <m:t>=0</m:t>
                    </m:r>
                    <m:r>
                      <a:rPr lang="el-GR" b="0" i="1" dirty="0" smtClean="0">
                        <a:solidFill>
                          <a:srgbClr val="95013C"/>
                        </a:solidFill>
                        <a:latin typeface="Cambria Math" panose="02040503050406030204" pitchFamily="18" charset="0"/>
                      </a:rPr>
                      <m:t>.</m:t>
                    </m:r>
                    <m:r>
                      <a:rPr lang="en-US" b="0" i="1" dirty="0" smtClean="0">
                        <a:solidFill>
                          <a:srgbClr val="95013C"/>
                        </a:solidFill>
                        <a:latin typeface="Cambria Math" panose="02040503050406030204" pitchFamily="18" charset="0"/>
                      </a:rPr>
                      <m:t>5</m:t>
                    </m:r>
                  </m:oMath>
                </a14:m>
                <a:endParaRPr lang="en-FR" dirty="0">
                  <a:solidFill>
                    <a:srgbClr val="95013C"/>
                  </a:solidFill>
                </a:endParaRPr>
              </a:p>
            </p:txBody>
          </p:sp>
        </mc:Choice>
        <mc:Fallback xmlns="">
          <p:sp>
            <p:nvSpPr>
              <p:cNvPr id="25" name="TextBox 24">
                <a:extLst>
                  <a:ext uri="{FF2B5EF4-FFF2-40B4-BE49-F238E27FC236}">
                    <a16:creationId xmlns:a16="http://schemas.microsoft.com/office/drawing/2014/main" id="{4704E73D-3B27-5C49-9694-B22A82ED9C04}"/>
                  </a:ext>
                </a:extLst>
              </p:cNvPr>
              <p:cNvSpPr txBox="1">
                <a:spLocks noRot="1" noChangeAspect="1" noMove="1" noResize="1" noEditPoints="1" noAdjustHandles="1" noChangeArrowheads="1" noChangeShapeType="1" noTextEdit="1"/>
              </p:cNvSpPr>
              <p:nvPr/>
            </p:nvSpPr>
            <p:spPr>
              <a:xfrm>
                <a:off x="837473" y="1954883"/>
                <a:ext cx="2324867" cy="369332"/>
              </a:xfrm>
              <a:prstGeom prst="rect">
                <a:avLst/>
              </a:prstGeom>
              <a:blipFill>
                <a:blip r:embed="rId16"/>
                <a:stretch>
                  <a:fillRect t="-10345" b="-27586"/>
                </a:stretch>
              </a:blipFill>
            </p:spPr>
            <p:txBody>
              <a:bodyPr/>
              <a:lstStyle/>
              <a:p>
                <a:r>
                  <a:rPr lang="en-FR">
                    <a:noFill/>
                  </a:rPr>
                  <a:t> </a:t>
                </a:r>
              </a:p>
            </p:txBody>
          </p:sp>
        </mc:Fallback>
      </mc:AlternateContent>
      <p:sp>
        <p:nvSpPr>
          <p:cNvPr id="4" name="Footer Placeholder 2">
            <a:extLst>
              <a:ext uri="{FF2B5EF4-FFF2-40B4-BE49-F238E27FC236}">
                <a16:creationId xmlns:a16="http://schemas.microsoft.com/office/drawing/2014/main" id="{8F05F568-B582-02F1-1BDD-9D2082852763}"/>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11" name="Footer Placeholder 3">
            <a:extLst>
              <a:ext uri="{FF2B5EF4-FFF2-40B4-BE49-F238E27FC236}">
                <a16:creationId xmlns:a16="http://schemas.microsoft.com/office/drawing/2014/main" id="{D7C3C978-8375-631F-8760-50A443167758}"/>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
        <p:nvSpPr>
          <p:cNvPr id="19" name="Slide Number Placeholder 4">
            <a:extLst>
              <a:ext uri="{FF2B5EF4-FFF2-40B4-BE49-F238E27FC236}">
                <a16:creationId xmlns:a16="http://schemas.microsoft.com/office/drawing/2014/main" id="{081FA455-058F-9B11-EB68-9B092CB1B4BA}"/>
              </a:ext>
            </a:extLst>
          </p:cNvPr>
          <p:cNvSpPr>
            <a:spLocks noGrp="1"/>
          </p:cNvSpPr>
          <p:nvPr>
            <p:ph type="sldNum" sz="quarter" idx="12"/>
          </p:nvPr>
        </p:nvSpPr>
        <p:spPr>
          <a:xfrm>
            <a:off x="9445485" y="6485557"/>
            <a:ext cx="2743200" cy="365125"/>
          </a:xfrm>
        </p:spPr>
        <p:txBody>
          <a:bodyPr/>
          <a:lstStyle/>
          <a:p>
            <a:fld id="{6C21EA8E-8BBA-427F-8E76-5AE09ACA2473}" type="slidenum">
              <a:rPr lang="en-GB" smtClean="0"/>
              <a:t>34</a:t>
            </a:fld>
            <a:endParaRPr lang="en-GB" dirty="0"/>
          </a:p>
        </p:txBody>
      </p:sp>
    </p:spTree>
    <p:extLst>
      <p:ext uri="{BB962C8B-B14F-4D97-AF65-F5344CB8AC3E}">
        <p14:creationId xmlns:p14="http://schemas.microsoft.com/office/powerpoint/2010/main" val="28792372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0B494-BC7B-8A49-804D-2565151B984D}"/>
              </a:ext>
            </a:extLst>
          </p:cNvPr>
          <p:cNvSpPr>
            <a:spLocks noGrp="1"/>
          </p:cNvSpPr>
          <p:nvPr>
            <p:ph type="title"/>
          </p:nvPr>
        </p:nvSpPr>
        <p:spPr/>
        <p:txBody>
          <a:bodyPr>
            <a:normAutofit/>
          </a:bodyPr>
          <a:lstStyle/>
          <a:p>
            <a:r>
              <a:rPr lang="en-US" sz="3600" dirty="0"/>
              <a:t>Example: Bellman Expectation Equation in MDP</a:t>
            </a:r>
            <a:endParaRPr lang="en-FR" sz="3600" dirty="0"/>
          </a:p>
        </p:txBody>
      </p:sp>
      <p:pic>
        <p:nvPicPr>
          <p:cNvPr id="13" name="Picture 12">
            <a:extLst>
              <a:ext uri="{FF2B5EF4-FFF2-40B4-BE49-F238E27FC236}">
                <a16:creationId xmlns:a16="http://schemas.microsoft.com/office/drawing/2014/main" id="{523EDEC6-CC29-AF42-AB0F-B89EF6F9F24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81996" y="1750910"/>
            <a:ext cx="4120607" cy="4540838"/>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F479964-0966-4B49-B3DB-8CC0BCB090B0}"/>
                  </a:ext>
                </a:extLst>
              </p:cNvPr>
              <p:cNvSpPr txBox="1"/>
              <p:nvPr/>
            </p:nvSpPr>
            <p:spPr>
              <a:xfrm>
                <a:off x="4595225" y="3837109"/>
                <a:ext cx="739946"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FR" sz="1200" i="1" dirty="0" smtClean="0">
                          <a:solidFill>
                            <a:srgbClr val="95013C"/>
                          </a:solidFill>
                          <a:latin typeface="Cambria Math" panose="02040503050406030204" pitchFamily="18" charset="0"/>
                          <a:ea typeface="Cambria Math" panose="02040503050406030204" pitchFamily="18" charset="0"/>
                        </a:rPr>
                        <m:t>ℛ</m:t>
                      </m:r>
                      <m:r>
                        <a:rPr lang="en-FR" sz="1200" i="1" dirty="0" smtClean="0">
                          <a:solidFill>
                            <a:srgbClr val="95013C"/>
                          </a:solidFill>
                          <a:latin typeface="Cambria Math" panose="02040503050406030204" pitchFamily="18" charset="0"/>
                        </a:rPr>
                        <m:t>=−</m:t>
                      </m:r>
                      <m:r>
                        <a:rPr lang="en-US" sz="1200" b="0" i="1" dirty="0" smtClean="0">
                          <a:solidFill>
                            <a:srgbClr val="95013C"/>
                          </a:solidFill>
                          <a:latin typeface="Cambria Math" panose="02040503050406030204" pitchFamily="18" charset="0"/>
                        </a:rPr>
                        <m:t>2</m:t>
                      </m:r>
                    </m:oMath>
                  </m:oMathPara>
                </a14:m>
                <a:endParaRPr lang="en-FR" sz="1200" dirty="0">
                  <a:solidFill>
                    <a:srgbClr val="95013C"/>
                  </a:solidFill>
                </a:endParaRPr>
              </a:p>
            </p:txBody>
          </p:sp>
        </mc:Choice>
        <mc:Fallback xmlns="">
          <p:sp>
            <p:nvSpPr>
              <p:cNvPr id="3" name="TextBox 2">
                <a:extLst>
                  <a:ext uri="{FF2B5EF4-FFF2-40B4-BE49-F238E27FC236}">
                    <a16:creationId xmlns:a16="http://schemas.microsoft.com/office/drawing/2014/main" id="{8F479964-0966-4B49-B3DB-8CC0BCB090B0}"/>
                  </a:ext>
                </a:extLst>
              </p:cNvPr>
              <p:cNvSpPr txBox="1">
                <a:spLocks noRot="1" noChangeAspect="1" noMove="1" noResize="1" noEditPoints="1" noAdjustHandles="1" noChangeArrowheads="1" noChangeShapeType="1" noTextEdit="1"/>
              </p:cNvSpPr>
              <p:nvPr/>
            </p:nvSpPr>
            <p:spPr>
              <a:xfrm>
                <a:off x="4595225" y="3837109"/>
                <a:ext cx="739946" cy="276999"/>
              </a:xfrm>
              <a:prstGeom prst="rect">
                <a:avLst/>
              </a:prstGeom>
              <a:blipFill>
                <a:blip r:embed="rId3"/>
                <a:stretch>
                  <a:fillRect/>
                </a:stretch>
              </a:blipFill>
            </p:spPr>
            <p:txBody>
              <a:bodyPr/>
              <a:lstStyle/>
              <a:p>
                <a:r>
                  <a:rPr lang="en-FR">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00DAE51-8825-9144-95BE-F1F3E7556AF7}"/>
                  </a:ext>
                </a:extLst>
              </p:cNvPr>
              <p:cNvSpPr txBox="1"/>
              <p:nvPr/>
            </p:nvSpPr>
            <p:spPr>
              <a:xfrm>
                <a:off x="6486858" y="3837108"/>
                <a:ext cx="739946"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FR" sz="1200" i="1" dirty="0" smtClean="0">
                          <a:solidFill>
                            <a:srgbClr val="95013C"/>
                          </a:solidFill>
                          <a:latin typeface="Cambria Math" panose="02040503050406030204" pitchFamily="18" charset="0"/>
                          <a:ea typeface="Cambria Math" panose="02040503050406030204" pitchFamily="18" charset="0"/>
                        </a:rPr>
                        <m:t>ℛ</m:t>
                      </m:r>
                      <m:r>
                        <a:rPr lang="en-FR" sz="1200" i="1" dirty="0" smtClean="0">
                          <a:solidFill>
                            <a:srgbClr val="95013C"/>
                          </a:solidFill>
                          <a:latin typeface="Cambria Math" panose="02040503050406030204" pitchFamily="18" charset="0"/>
                        </a:rPr>
                        <m:t>=−</m:t>
                      </m:r>
                      <m:r>
                        <a:rPr lang="en-US" sz="1200" b="0" i="1" dirty="0" smtClean="0">
                          <a:solidFill>
                            <a:srgbClr val="95013C"/>
                          </a:solidFill>
                          <a:latin typeface="Cambria Math" panose="02040503050406030204" pitchFamily="18" charset="0"/>
                        </a:rPr>
                        <m:t>2</m:t>
                      </m:r>
                    </m:oMath>
                  </m:oMathPara>
                </a14:m>
                <a:endParaRPr lang="en-FR" sz="1200" dirty="0">
                  <a:solidFill>
                    <a:srgbClr val="95013C"/>
                  </a:solidFill>
                </a:endParaRPr>
              </a:p>
            </p:txBody>
          </p:sp>
        </mc:Choice>
        <mc:Fallback xmlns="">
          <p:sp>
            <p:nvSpPr>
              <p:cNvPr id="5" name="TextBox 4">
                <a:extLst>
                  <a:ext uri="{FF2B5EF4-FFF2-40B4-BE49-F238E27FC236}">
                    <a16:creationId xmlns:a16="http://schemas.microsoft.com/office/drawing/2014/main" id="{A00DAE51-8825-9144-95BE-F1F3E7556AF7}"/>
                  </a:ext>
                </a:extLst>
              </p:cNvPr>
              <p:cNvSpPr txBox="1">
                <a:spLocks noRot="1" noChangeAspect="1" noMove="1" noResize="1" noEditPoints="1" noAdjustHandles="1" noChangeArrowheads="1" noChangeShapeType="1" noTextEdit="1"/>
              </p:cNvSpPr>
              <p:nvPr/>
            </p:nvSpPr>
            <p:spPr>
              <a:xfrm>
                <a:off x="6486858" y="3837108"/>
                <a:ext cx="739946" cy="276999"/>
              </a:xfrm>
              <a:prstGeom prst="rect">
                <a:avLst/>
              </a:prstGeom>
              <a:blipFill>
                <a:blip r:embed="rId4"/>
                <a:stretch>
                  <a:fillRect/>
                </a:stretch>
              </a:blipFill>
            </p:spPr>
            <p:txBody>
              <a:bodyPr/>
              <a:lstStyle/>
              <a:p>
                <a:r>
                  <a:rPr lang="en-FR">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D69A8E4-BD18-D14D-A63D-E6810AA54C40}"/>
                  </a:ext>
                </a:extLst>
              </p:cNvPr>
              <p:cNvSpPr txBox="1"/>
              <p:nvPr/>
            </p:nvSpPr>
            <p:spPr>
              <a:xfrm>
                <a:off x="8157030" y="3837108"/>
                <a:ext cx="739946"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FR" sz="1200" i="1" dirty="0" smtClean="0">
                          <a:solidFill>
                            <a:srgbClr val="95013C"/>
                          </a:solidFill>
                          <a:latin typeface="Cambria Math" panose="02040503050406030204" pitchFamily="18" charset="0"/>
                          <a:ea typeface="Cambria Math" panose="02040503050406030204" pitchFamily="18" charset="0"/>
                        </a:rPr>
                        <m:t>ℛ</m:t>
                      </m:r>
                      <m:r>
                        <a:rPr lang="en-FR" sz="1200" i="1" dirty="0" smtClean="0">
                          <a:solidFill>
                            <a:srgbClr val="95013C"/>
                          </a:solidFill>
                          <a:latin typeface="Cambria Math" panose="02040503050406030204" pitchFamily="18" charset="0"/>
                        </a:rPr>
                        <m:t>=−</m:t>
                      </m:r>
                      <m:r>
                        <a:rPr lang="en-US" sz="1200" b="0" i="1" dirty="0" smtClean="0">
                          <a:solidFill>
                            <a:srgbClr val="95013C"/>
                          </a:solidFill>
                          <a:latin typeface="Cambria Math" panose="02040503050406030204" pitchFamily="18" charset="0"/>
                        </a:rPr>
                        <m:t>2</m:t>
                      </m:r>
                    </m:oMath>
                  </m:oMathPara>
                </a14:m>
                <a:endParaRPr lang="en-FR" sz="1200" dirty="0">
                  <a:solidFill>
                    <a:srgbClr val="95013C"/>
                  </a:solidFill>
                </a:endParaRPr>
              </a:p>
            </p:txBody>
          </p:sp>
        </mc:Choice>
        <mc:Fallback xmlns="">
          <p:sp>
            <p:nvSpPr>
              <p:cNvPr id="6" name="TextBox 5">
                <a:extLst>
                  <a:ext uri="{FF2B5EF4-FFF2-40B4-BE49-F238E27FC236}">
                    <a16:creationId xmlns:a16="http://schemas.microsoft.com/office/drawing/2014/main" id="{AD69A8E4-BD18-D14D-A63D-E6810AA54C40}"/>
                  </a:ext>
                </a:extLst>
              </p:cNvPr>
              <p:cNvSpPr txBox="1">
                <a:spLocks noRot="1" noChangeAspect="1" noMove="1" noResize="1" noEditPoints="1" noAdjustHandles="1" noChangeArrowheads="1" noChangeShapeType="1" noTextEdit="1"/>
              </p:cNvSpPr>
              <p:nvPr/>
            </p:nvSpPr>
            <p:spPr>
              <a:xfrm>
                <a:off x="8157030" y="3837108"/>
                <a:ext cx="739946" cy="276999"/>
              </a:xfrm>
              <a:prstGeom prst="rect">
                <a:avLst/>
              </a:prstGeom>
              <a:blipFill>
                <a:blip r:embed="rId5"/>
                <a:stretch>
                  <a:fillRect/>
                </a:stretch>
              </a:blipFill>
            </p:spPr>
            <p:txBody>
              <a:bodyPr/>
              <a:lstStyle/>
              <a:p>
                <a:r>
                  <a:rPr lang="en-FR">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7467697-54B4-3147-AECE-B99D1C561DA6}"/>
                  </a:ext>
                </a:extLst>
              </p:cNvPr>
              <p:cNvSpPr txBox="1"/>
              <p:nvPr/>
            </p:nvSpPr>
            <p:spPr>
              <a:xfrm>
                <a:off x="4595225" y="5426867"/>
                <a:ext cx="739946"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FR" sz="1200" i="1" dirty="0" smtClean="0">
                          <a:solidFill>
                            <a:srgbClr val="95013C"/>
                          </a:solidFill>
                          <a:latin typeface="Cambria Math" panose="02040503050406030204" pitchFamily="18" charset="0"/>
                          <a:ea typeface="Cambria Math" panose="02040503050406030204" pitchFamily="18" charset="0"/>
                        </a:rPr>
                        <m:t>ℛ</m:t>
                      </m:r>
                      <m:r>
                        <a:rPr lang="en-FR" sz="1200" i="1" dirty="0" smtClean="0">
                          <a:solidFill>
                            <a:srgbClr val="95013C"/>
                          </a:solidFill>
                          <a:latin typeface="Cambria Math" panose="02040503050406030204" pitchFamily="18" charset="0"/>
                        </a:rPr>
                        <m:t>=−</m:t>
                      </m:r>
                      <m:r>
                        <a:rPr lang="en-US" sz="1200" b="0" i="1" dirty="0" smtClean="0">
                          <a:solidFill>
                            <a:srgbClr val="95013C"/>
                          </a:solidFill>
                          <a:latin typeface="Cambria Math" panose="02040503050406030204" pitchFamily="18" charset="0"/>
                        </a:rPr>
                        <m:t>1</m:t>
                      </m:r>
                    </m:oMath>
                  </m:oMathPara>
                </a14:m>
                <a:endParaRPr lang="en-FR" sz="1200" dirty="0">
                  <a:solidFill>
                    <a:srgbClr val="95013C"/>
                  </a:solidFill>
                </a:endParaRPr>
              </a:p>
            </p:txBody>
          </p:sp>
        </mc:Choice>
        <mc:Fallback xmlns="">
          <p:sp>
            <p:nvSpPr>
              <p:cNvPr id="7" name="TextBox 6">
                <a:extLst>
                  <a:ext uri="{FF2B5EF4-FFF2-40B4-BE49-F238E27FC236}">
                    <a16:creationId xmlns:a16="http://schemas.microsoft.com/office/drawing/2014/main" id="{37467697-54B4-3147-AECE-B99D1C561DA6}"/>
                  </a:ext>
                </a:extLst>
              </p:cNvPr>
              <p:cNvSpPr txBox="1">
                <a:spLocks noRot="1" noChangeAspect="1" noMove="1" noResize="1" noEditPoints="1" noAdjustHandles="1" noChangeArrowheads="1" noChangeShapeType="1" noTextEdit="1"/>
              </p:cNvSpPr>
              <p:nvPr/>
            </p:nvSpPr>
            <p:spPr>
              <a:xfrm>
                <a:off x="4595225" y="5426867"/>
                <a:ext cx="739946" cy="276999"/>
              </a:xfrm>
              <a:prstGeom prst="rect">
                <a:avLst/>
              </a:prstGeom>
              <a:blipFill>
                <a:blip r:embed="rId6"/>
                <a:stretch>
                  <a:fillRect/>
                </a:stretch>
              </a:blipFill>
            </p:spPr>
            <p:txBody>
              <a:bodyPr/>
              <a:lstStyle/>
              <a:p>
                <a:r>
                  <a:rPr lang="en-FR">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6288A28-0863-3F45-BA2A-AF992871C681}"/>
                  </a:ext>
                </a:extLst>
              </p:cNvPr>
              <p:cNvSpPr txBox="1"/>
              <p:nvPr/>
            </p:nvSpPr>
            <p:spPr>
              <a:xfrm>
                <a:off x="4034970" y="1677884"/>
                <a:ext cx="739946"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FR" sz="1200" i="1" dirty="0" smtClean="0">
                          <a:solidFill>
                            <a:srgbClr val="95013C"/>
                          </a:solidFill>
                          <a:latin typeface="Cambria Math" panose="02040503050406030204" pitchFamily="18" charset="0"/>
                          <a:ea typeface="Cambria Math" panose="02040503050406030204" pitchFamily="18" charset="0"/>
                        </a:rPr>
                        <m:t>ℛ</m:t>
                      </m:r>
                      <m:r>
                        <a:rPr lang="en-FR" sz="1200" i="1" dirty="0" smtClean="0">
                          <a:solidFill>
                            <a:srgbClr val="95013C"/>
                          </a:solidFill>
                          <a:latin typeface="Cambria Math" panose="02040503050406030204" pitchFamily="18" charset="0"/>
                        </a:rPr>
                        <m:t>=</m:t>
                      </m:r>
                      <m:r>
                        <a:rPr lang="en-US" sz="1200" b="0" i="1" dirty="0" smtClean="0">
                          <a:solidFill>
                            <a:srgbClr val="95013C"/>
                          </a:solidFill>
                          <a:latin typeface="Cambria Math" panose="02040503050406030204" pitchFamily="18" charset="0"/>
                        </a:rPr>
                        <m:t>+1</m:t>
                      </m:r>
                    </m:oMath>
                  </m:oMathPara>
                </a14:m>
                <a:endParaRPr lang="en-FR" sz="1200" dirty="0">
                  <a:solidFill>
                    <a:srgbClr val="95013C"/>
                  </a:solidFill>
                </a:endParaRPr>
              </a:p>
            </p:txBody>
          </p:sp>
        </mc:Choice>
        <mc:Fallback xmlns="">
          <p:sp>
            <p:nvSpPr>
              <p:cNvPr id="8" name="TextBox 7">
                <a:extLst>
                  <a:ext uri="{FF2B5EF4-FFF2-40B4-BE49-F238E27FC236}">
                    <a16:creationId xmlns:a16="http://schemas.microsoft.com/office/drawing/2014/main" id="{16288A28-0863-3F45-BA2A-AF992871C681}"/>
                  </a:ext>
                </a:extLst>
              </p:cNvPr>
              <p:cNvSpPr txBox="1">
                <a:spLocks noRot="1" noChangeAspect="1" noMove="1" noResize="1" noEditPoints="1" noAdjustHandles="1" noChangeArrowheads="1" noChangeShapeType="1" noTextEdit="1"/>
              </p:cNvSpPr>
              <p:nvPr/>
            </p:nvSpPr>
            <p:spPr>
              <a:xfrm>
                <a:off x="4034970" y="1677884"/>
                <a:ext cx="739946" cy="276999"/>
              </a:xfrm>
              <a:prstGeom prst="rect">
                <a:avLst/>
              </a:prstGeom>
              <a:blipFill>
                <a:blip r:embed="rId7"/>
                <a:stretch>
                  <a:fillRect/>
                </a:stretch>
              </a:blipFill>
            </p:spPr>
            <p:txBody>
              <a:bodyPr/>
              <a:lstStyle/>
              <a:p>
                <a:r>
                  <a:rPr lang="en-FR">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B2622AD-6F42-394E-82EB-454CE22E1DE9}"/>
                  </a:ext>
                </a:extLst>
              </p:cNvPr>
              <p:cNvSpPr txBox="1"/>
              <p:nvPr/>
            </p:nvSpPr>
            <p:spPr>
              <a:xfrm>
                <a:off x="7226804" y="5149867"/>
                <a:ext cx="824906"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FR" sz="1200" i="1" dirty="0" smtClean="0">
                          <a:solidFill>
                            <a:srgbClr val="95013C"/>
                          </a:solidFill>
                          <a:latin typeface="Cambria Math" panose="02040503050406030204" pitchFamily="18" charset="0"/>
                          <a:ea typeface="Cambria Math" panose="02040503050406030204" pitchFamily="18" charset="0"/>
                        </a:rPr>
                        <m:t>ℛ</m:t>
                      </m:r>
                      <m:r>
                        <a:rPr lang="en-FR" sz="1200" i="1" dirty="0" smtClean="0">
                          <a:solidFill>
                            <a:srgbClr val="95013C"/>
                          </a:solidFill>
                          <a:latin typeface="Cambria Math" panose="02040503050406030204" pitchFamily="18" charset="0"/>
                        </a:rPr>
                        <m:t>=</m:t>
                      </m:r>
                      <m:r>
                        <a:rPr lang="en-US" sz="1200" b="0" i="1" dirty="0" smtClean="0">
                          <a:solidFill>
                            <a:srgbClr val="95013C"/>
                          </a:solidFill>
                          <a:latin typeface="Cambria Math" panose="02040503050406030204" pitchFamily="18" charset="0"/>
                        </a:rPr>
                        <m:t>+10</m:t>
                      </m:r>
                    </m:oMath>
                  </m:oMathPara>
                </a14:m>
                <a:endParaRPr lang="en-FR" sz="1200" dirty="0">
                  <a:solidFill>
                    <a:srgbClr val="95013C"/>
                  </a:solidFill>
                </a:endParaRPr>
              </a:p>
            </p:txBody>
          </p:sp>
        </mc:Choice>
        <mc:Fallback xmlns="">
          <p:sp>
            <p:nvSpPr>
              <p:cNvPr id="9" name="TextBox 8">
                <a:extLst>
                  <a:ext uri="{FF2B5EF4-FFF2-40B4-BE49-F238E27FC236}">
                    <a16:creationId xmlns:a16="http://schemas.microsoft.com/office/drawing/2014/main" id="{DB2622AD-6F42-394E-82EB-454CE22E1DE9}"/>
                  </a:ext>
                </a:extLst>
              </p:cNvPr>
              <p:cNvSpPr txBox="1">
                <a:spLocks noRot="1" noChangeAspect="1" noMove="1" noResize="1" noEditPoints="1" noAdjustHandles="1" noChangeArrowheads="1" noChangeShapeType="1" noTextEdit="1"/>
              </p:cNvSpPr>
              <p:nvPr/>
            </p:nvSpPr>
            <p:spPr>
              <a:xfrm>
                <a:off x="7226804" y="5149867"/>
                <a:ext cx="824906" cy="276999"/>
              </a:xfrm>
              <a:prstGeom prst="rect">
                <a:avLst/>
              </a:prstGeom>
              <a:blipFill>
                <a:blip r:embed="rId8"/>
                <a:stretch>
                  <a:fillRect/>
                </a:stretch>
              </a:blipFill>
            </p:spPr>
            <p:txBody>
              <a:bodyPr/>
              <a:lstStyle/>
              <a:p>
                <a:r>
                  <a:rPr lang="en-FR">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A29816C-19E7-A34A-A5FB-8904FE0EB817}"/>
                  </a:ext>
                </a:extLst>
              </p:cNvPr>
              <p:cNvSpPr txBox="1"/>
              <p:nvPr/>
            </p:nvSpPr>
            <p:spPr>
              <a:xfrm>
                <a:off x="7532500" y="5877133"/>
                <a:ext cx="624530"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FR" sz="1200" i="1" dirty="0" smtClean="0">
                          <a:solidFill>
                            <a:srgbClr val="95013C"/>
                          </a:solidFill>
                          <a:latin typeface="Cambria Math" panose="02040503050406030204" pitchFamily="18" charset="0"/>
                          <a:ea typeface="Cambria Math" panose="02040503050406030204" pitchFamily="18" charset="0"/>
                        </a:rPr>
                        <m:t>ℛ</m:t>
                      </m:r>
                      <m:r>
                        <a:rPr lang="en-FR" sz="1200" i="1" dirty="0" smtClean="0">
                          <a:solidFill>
                            <a:srgbClr val="95013C"/>
                          </a:solidFill>
                          <a:latin typeface="Cambria Math" panose="02040503050406030204" pitchFamily="18" charset="0"/>
                        </a:rPr>
                        <m:t>=</m:t>
                      </m:r>
                      <m:r>
                        <a:rPr lang="en-US" sz="1200" b="0" i="1" dirty="0" smtClean="0">
                          <a:solidFill>
                            <a:srgbClr val="95013C"/>
                          </a:solidFill>
                          <a:latin typeface="Cambria Math" panose="02040503050406030204" pitchFamily="18" charset="0"/>
                        </a:rPr>
                        <m:t>0</m:t>
                      </m:r>
                    </m:oMath>
                  </m:oMathPara>
                </a14:m>
                <a:endParaRPr lang="en-FR" sz="1200" dirty="0">
                  <a:solidFill>
                    <a:srgbClr val="95013C"/>
                  </a:solidFill>
                </a:endParaRPr>
              </a:p>
            </p:txBody>
          </p:sp>
        </mc:Choice>
        <mc:Fallback xmlns="">
          <p:sp>
            <p:nvSpPr>
              <p:cNvPr id="10" name="TextBox 9">
                <a:extLst>
                  <a:ext uri="{FF2B5EF4-FFF2-40B4-BE49-F238E27FC236}">
                    <a16:creationId xmlns:a16="http://schemas.microsoft.com/office/drawing/2014/main" id="{4A29816C-19E7-A34A-A5FB-8904FE0EB817}"/>
                  </a:ext>
                </a:extLst>
              </p:cNvPr>
              <p:cNvSpPr txBox="1">
                <a:spLocks noRot="1" noChangeAspect="1" noMove="1" noResize="1" noEditPoints="1" noAdjustHandles="1" noChangeArrowheads="1" noChangeShapeType="1" noTextEdit="1"/>
              </p:cNvSpPr>
              <p:nvPr/>
            </p:nvSpPr>
            <p:spPr>
              <a:xfrm>
                <a:off x="7532500" y="5877133"/>
                <a:ext cx="624530" cy="276999"/>
              </a:xfrm>
              <a:prstGeom prst="rect">
                <a:avLst/>
              </a:prstGeom>
              <a:blipFill>
                <a:blip r:embed="rId9"/>
                <a:stretch>
                  <a:fillRect/>
                </a:stretch>
              </a:blipFill>
            </p:spPr>
            <p:txBody>
              <a:bodyPr/>
              <a:lstStyle/>
              <a:p>
                <a:r>
                  <a:rPr lang="en-FR">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9AE329A-364E-2343-AFEF-1941FFD5F746}"/>
                  </a:ext>
                </a:extLst>
              </p:cNvPr>
              <p:cNvSpPr txBox="1"/>
              <p:nvPr/>
            </p:nvSpPr>
            <p:spPr>
              <a:xfrm>
                <a:off x="4636967" y="4066027"/>
                <a:ext cx="93147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FR" sz="1200" i="1" dirty="0">
                              <a:solidFill>
                                <a:srgbClr val="95013C"/>
                              </a:solidFill>
                              <a:latin typeface="Cambria Math" panose="02040503050406030204" pitchFamily="18" charset="0"/>
                            </a:rPr>
                          </m:ctrlPr>
                        </m:sSubPr>
                        <m:e>
                          <m:r>
                            <m:rPr>
                              <m:sty m:val="p"/>
                            </m:rPr>
                            <a:rPr lang="en-FR" sz="1200" i="1" dirty="0">
                              <a:solidFill>
                                <a:srgbClr val="95013C"/>
                              </a:solidFill>
                              <a:latin typeface="Cambria Math" panose="02040503050406030204" pitchFamily="18" charset="0"/>
                              <a:ea typeface="Cambria Math" panose="02040503050406030204" pitchFamily="18" charset="0"/>
                            </a:rPr>
                            <m:t>v</m:t>
                          </m:r>
                        </m:e>
                        <m:sub>
                          <m:r>
                            <a:rPr lang="el-GR" sz="1200" i="1" dirty="0">
                              <a:solidFill>
                                <a:srgbClr val="95013C"/>
                              </a:solidFill>
                              <a:latin typeface="Cambria Math" panose="02040503050406030204" pitchFamily="18" charset="0"/>
                            </a:rPr>
                            <m:t>𝜋</m:t>
                          </m:r>
                        </m:sub>
                      </m:sSub>
                      <m:r>
                        <a:rPr lang="el-GR" sz="1200" i="1" dirty="0">
                          <a:solidFill>
                            <a:srgbClr val="95013C"/>
                          </a:solidFill>
                          <a:latin typeface="Cambria Math" panose="02040503050406030204" pitchFamily="18" charset="0"/>
                        </a:rPr>
                        <m:t> </m:t>
                      </m:r>
                      <m:r>
                        <a:rPr lang="en-FR" sz="1200" i="1" dirty="0" smtClean="0">
                          <a:solidFill>
                            <a:srgbClr val="95013C"/>
                          </a:solidFill>
                          <a:latin typeface="Cambria Math" panose="02040503050406030204" pitchFamily="18" charset="0"/>
                        </a:rPr>
                        <m:t>=</m:t>
                      </m:r>
                      <m:r>
                        <a:rPr lang="en-US" sz="1200" b="0" i="1" dirty="0" smtClean="0">
                          <a:solidFill>
                            <a:srgbClr val="95013C"/>
                          </a:solidFill>
                          <a:latin typeface="Cambria Math" panose="02040503050406030204" pitchFamily="18" charset="0"/>
                        </a:rPr>
                        <m:t>−1.3</m:t>
                      </m:r>
                    </m:oMath>
                  </m:oMathPara>
                </a14:m>
                <a:endParaRPr lang="en-FR" sz="1200" dirty="0">
                  <a:solidFill>
                    <a:srgbClr val="95013C"/>
                  </a:solidFill>
                </a:endParaRPr>
              </a:p>
            </p:txBody>
          </p:sp>
        </mc:Choice>
        <mc:Fallback xmlns="">
          <p:sp>
            <p:nvSpPr>
              <p:cNvPr id="12" name="TextBox 11">
                <a:extLst>
                  <a:ext uri="{FF2B5EF4-FFF2-40B4-BE49-F238E27FC236}">
                    <a16:creationId xmlns:a16="http://schemas.microsoft.com/office/drawing/2014/main" id="{A9AE329A-364E-2343-AFEF-1941FFD5F746}"/>
                  </a:ext>
                </a:extLst>
              </p:cNvPr>
              <p:cNvSpPr txBox="1">
                <a:spLocks noRot="1" noChangeAspect="1" noMove="1" noResize="1" noEditPoints="1" noAdjustHandles="1" noChangeArrowheads="1" noChangeShapeType="1" noTextEdit="1"/>
              </p:cNvSpPr>
              <p:nvPr/>
            </p:nvSpPr>
            <p:spPr>
              <a:xfrm>
                <a:off x="4636967" y="4066027"/>
                <a:ext cx="931473" cy="276999"/>
              </a:xfrm>
              <a:prstGeom prst="rect">
                <a:avLst/>
              </a:prstGeom>
              <a:blipFill>
                <a:blip r:embed="rId10"/>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60D3F4F-FA83-5441-9817-15D1D9D50983}"/>
                  </a:ext>
                </a:extLst>
              </p:cNvPr>
              <p:cNvSpPr txBox="1"/>
              <p:nvPr/>
            </p:nvSpPr>
            <p:spPr>
              <a:xfrm>
                <a:off x="4638956" y="5658464"/>
                <a:ext cx="93147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FR" sz="1200" i="1" dirty="0">
                              <a:solidFill>
                                <a:srgbClr val="95013C"/>
                              </a:solidFill>
                              <a:latin typeface="Cambria Math" panose="02040503050406030204" pitchFamily="18" charset="0"/>
                            </a:rPr>
                          </m:ctrlPr>
                        </m:sSubPr>
                        <m:e>
                          <m:r>
                            <m:rPr>
                              <m:sty m:val="p"/>
                            </m:rPr>
                            <a:rPr lang="en-FR" sz="1200" i="1" dirty="0">
                              <a:solidFill>
                                <a:srgbClr val="95013C"/>
                              </a:solidFill>
                              <a:latin typeface="Cambria Math" panose="02040503050406030204" pitchFamily="18" charset="0"/>
                              <a:ea typeface="Cambria Math" panose="02040503050406030204" pitchFamily="18" charset="0"/>
                            </a:rPr>
                            <m:t>v</m:t>
                          </m:r>
                        </m:e>
                        <m:sub>
                          <m:r>
                            <a:rPr lang="el-GR" sz="1200" i="1" dirty="0">
                              <a:solidFill>
                                <a:srgbClr val="95013C"/>
                              </a:solidFill>
                              <a:latin typeface="Cambria Math" panose="02040503050406030204" pitchFamily="18" charset="0"/>
                            </a:rPr>
                            <m:t>𝜋</m:t>
                          </m:r>
                        </m:sub>
                      </m:sSub>
                      <m:r>
                        <a:rPr lang="el-GR" sz="1200" i="1" dirty="0">
                          <a:solidFill>
                            <a:srgbClr val="95013C"/>
                          </a:solidFill>
                          <a:latin typeface="Cambria Math" panose="02040503050406030204" pitchFamily="18" charset="0"/>
                        </a:rPr>
                        <m:t> </m:t>
                      </m:r>
                      <m:r>
                        <a:rPr lang="en-FR" sz="1200" i="1" dirty="0" smtClean="0">
                          <a:solidFill>
                            <a:srgbClr val="95013C"/>
                          </a:solidFill>
                          <a:latin typeface="Cambria Math" panose="02040503050406030204" pitchFamily="18" charset="0"/>
                        </a:rPr>
                        <m:t>=</m:t>
                      </m:r>
                      <m:r>
                        <a:rPr lang="en-US" sz="1200" b="0" i="1" dirty="0" smtClean="0">
                          <a:solidFill>
                            <a:srgbClr val="95013C"/>
                          </a:solidFill>
                          <a:latin typeface="Cambria Math" panose="02040503050406030204" pitchFamily="18" charset="0"/>
                        </a:rPr>
                        <m:t>−2.3</m:t>
                      </m:r>
                    </m:oMath>
                  </m:oMathPara>
                </a14:m>
                <a:endParaRPr lang="en-FR" sz="1200" dirty="0">
                  <a:solidFill>
                    <a:srgbClr val="95013C"/>
                  </a:solidFill>
                </a:endParaRPr>
              </a:p>
            </p:txBody>
          </p:sp>
        </mc:Choice>
        <mc:Fallback xmlns="">
          <p:sp>
            <p:nvSpPr>
              <p:cNvPr id="14" name="TextBox 13">
                <a:extLst>
                  <a:ext uri="{FF2B5EF4-FFF2-40B4-BE49-F238E27FC236}">
                    <a16:creationId xmlns:a16="http://schemas.microsoft.com/office/drawing/2014/main" id="{C60D3F4F-FA83-5441-9817-15D1D9D50983}"/>
                  </a:ext>
                </a:extLst>
              </p:cNvPr>
              <p:cNvSpPr txBox="1">
                <a:spLocks noRot="1" noChangeAspect="1" noMove="1" noResize="1" noEditPoints="1" noAdjustHandles="1" noChangeArrowheads="1" noChangeShapeType="1" noTextEdit="1"/>
              </p:cNvSpPr>
              <p:nvPr/>
            </p:nvSpPr>
            <p:spPr>
              <a:xfrm>
                <a:off x="4638956" y="5658464"/>
                <a:ext cx="931473" cy="276999"/>
              </a:xfrm>
              <a:prstGeom prst="rect">
                <a:avLst/>
              </a:prstGeom>
              <a:blipFill>
                <a:blip r:embed="rId11"/>
                <a:stretch>
                  <a:fillRect b="-4348"/>
                </a:stretch>
              </a:blipFill>
            </p:spPr>
            <p:txBody>
              <a:bodyPr/>
              <a:lstStyle/>
              <a:p>
                <a:r>
                  <a:rPr lang="en-FR">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41DC6F6-5320-A34C-8207-990DD465BB3E}"/>
                  </a:ext>
                </a:extLst>
              </p:cNvPr>
              <p:cNvSpPr txBox="1"/>
              <p:nvPr/>
            </p:nvSpPr>
            <p:spPr>
              <a:xfrm>
                <a:off x="6528600" y="4027300"/>
                <a:ext cx="816057"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FR" sz="1200" i="1" dirty="0">
                              <a:solidFill>
                                <a:srgbClr val="95013C"/>
                              </a:solidFill>
                              <a:latin typeface="Cambria Math" panose="02040503050406030204" pitchFamily="18" charset="0"/>
                            </a:rPr>
                          </m:ctrlPr>
                        </m:sSubPr>
                        <m:e>
                          <m:r>
                            <m:rPr>
                              <m:sty m:val="p"/>
                            </m:rPr>
                            <a:rPr lang="en-FR" sz="1200" i="1" dirty="0">
                              <a:solidFill>
                                <a:srgbClr val="95013C"/>
                              </a:solidFill>
                              <a:latin typeface="Cambria Math" panose="02040503050406030204" pitchFamily="18" charset="0"/>
                              <a:ea typeface="Cambria Math" panose="02040503050406030204" pitchFamily="18" charset="0"/>
                            </a:rPr>
                            <m:t>v</m:t>
                          </m:r>
                        </m:e>
                        <m:sub>
                          <m:r>
                            <a:rPr lang="el-GR" sz="1200" i="1" dirty="0">
                              <a:solidFill>
                                <a:srgbClr val="95013C"/>
                              </a:solidFill>
                              <a:latin typeface="Cambria Math" panose="02040503050406030204" pitchFamily="18" charset="0"/>
                            </a:rPr>
                            <m:t>𝜋</m:t>
                          </m:r>
                        </m:sub>
                      </m:sSub>
                      <m:r>
                        <a:rPr lang="el-GR" sz="1200" i="1" dirty="0">
                          <a:solidFill>
                            <a:srgbClr val="95013C"/>
                          </a:solidFill>
                          <a:latin typeface="Cambria Math" panose="02040503050406030204" pitchFamily="18" charset="0"/>
                        </a:rPr>
                        <m:t> </m:t>
                      </m:r>
                      <m:r>
                        <a:rPr lang="en-FR" sz="1200" i="1" dirty="0" smtClean="0">
                          <a:solidFill>
                            <a:srgbClr val="95013C"/>
                          </a:solidFill>
                          <a:latin typeface="Cambria Math" panose="02040503050406030204" pitchFamily="18" charset="0"/>
                        </a:rPr>
                        <m:t>=</m:t>
                      </m:r>
                      <m:r>
                        <a:rPr lang="en-US" sz="1200" b="0" i="1" dirty="0" smtClean="0">
                          <a:solidFill>
                            <a:srgbClr val="95013C"/>
                          </a:solidFill>
                          <a:latin typeface="Cambria Math" panose="02040503050406030204" pitchFamily="18" charset="0"/>
                        </a:rPr>
                        <m:t>2.7</m:t>
                      </m:r>
                    </m:oMath>
                  </m:oMathPara>
                </a14:m>
                <a:endParaRPr lang="en-FR" sz="1200" dirty="0">
                  <a:solidFill>
                    <a:srgbClr val="95013C"/>
                  </a:solidFill>
                </a:endParaRPr>
              </a:p>
            </p:txBody>
          </p:sp>
        </mc:Choice>
        <mc:Fallback xmlns="">
          <p:sp>
            <p:nvSpPr>
              <p:cNvPr id="15" name="TextBox 14">
                <a:extLst>
                  <a:ext uri="{FF2B5EF4-FFF2-40B4-BE49-F238E27FC236}">
                    <a16:creationId xmlns:a16="http://schemas.microsoft.com/office/drawing/2014/main" id="{941DC6F6-5320-A34C-8207-990DD465BB3E}"/>
                  </a:ext>
                </a:extLst>
              </p:cNvPr>
              <p:cNvSpPr txBox="1">
                <a:spLocks noRot="1" noChangeAspect="1" noMove="1" noResize="1" noEditPoints="1" noAdjustHandles="1" noChangeArrowheads="1" noChangeShapeType="1" noTextEdit="1"/>
              </p:cNvSpPr>
              <p:nvPr/>
            </p:nvSpPr>
            <p:spPr>
              <a:xfrm>
                <a:off x="6528600" y="4027300"/>
                <a:ext cx="816057" cy="276999"/>
              </a:xfrm>
              <a:prstGeom prst="rect">
                <a:avLst/>
              </a:prstGeom>
              <a:blipFill>
                <a:blip r:embed="rId12"/>
                <a:stretch>
                  <a:fillRect b="-9091"/>
                </a:stretch>
              </a:blipFill>
            </p:spPr>
            <p:txBody>
              <a:bodyPr/>
              <a:lstStyle/>
              <a:p>
                <a:r>
                  <a:rPr lang="en-FR">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E2BB6F2-139A-6B49-AE7B-53B84C46CF66}"/>
                  </a:ext>
                </a:extLst>
              </p:cNvPr>
              <p:cNvSpPr txBox="1"/>
              <p:nvPr/>
            </p:nvSpPr>
            <p:spPr>
              <a:xfrm>
                <a:off x="8198772" y="4075748"/>
                <a:ext cx="816057"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FR" sz="1200" i="1" dirty="0" smtClean="0">
                              <a:solidFill>
                                <a:srgbClr val="95013C"/>
                              </a:solidFill>
                              <a:latin typeface="Cambria Math" panose="02040503050406030204" pitchFamily="18" charset="0"/>
                            </a:rPr>
                          </m:ctrlPr>
                        </m:sSubPr>
                        <m:e>
                          <m:r>
                            <m:rPr>
                              <m:sty m:val="p"/>
                            </m:rPr>
                            <a:rPr lang="en-FR" sz="1200" i="1" dirty="0">
                              <a:solidFill>
                                <a:srgbClr val="95013C"/>
                              </a:solidFill>
                              <a:latin typeface="Cambria Math" panose="02040503050406030204" pitchFamily="18" charset="0"/>
                              <a:ea typeface="Cambria Math" panose="02040503050406030204" pitchFamily="18" charset="0"/>
                            </a:rPr>
                            <m:t>v</m:t>
                          </m:r>
                        </m:e>
                        <m:sub>
                          <m:r>
                            <a:rPr lang="el-GR" sz="1200" i="1" dirty="0">
                              <a:solidFill>
                                <a:srgbClr val="95013C"/>
                              </a:solidFill>
                              <a:latin typeface="Cambria Math" panose="02040503050406030204" pitchFamily="18" charset="0"/>
                            </a:rPr>
                            <m:t>𝜋</m:t>
                          </m:r>
                        </m:sub>
                      </m:sSub>
                      <m:r>
                        <a:rPr lang="el-GR" sz="1200" i="1" dirty="0">
                          <a:solidFill>
                            <a:srgbClr val="95013C"/>
                          </a:solidFill>
                          <a:latin typeface="Cambria Math" panose="02040503050406030204" pitchFamily="18" charset="0"/>
                        </a:rPr>
                        <m:t> </m:t>
                      </m:r>
                      <m:r>
                        <a:rPr lang="en-FR" sz="1200" i="1" dirty="0" smtClean="0">
                          <a:solidFill>
                            <a:srgbClr val="95013C"/>
                          </a:solidFill>
                          <a:latin typeface="Cambria Math" panose="02040503050406030204" pitchFamily="18" charset="0"/>
                        </a:rPr>
                        <m:t>=</m:t>
                      </m:r>
                      <m:r>
                        <a:rPr lang="it-IT" sz="1200" b="0" i="1" dirty="0" smtClean="0">
                          <a:solidFill>
                            <a:srgbClr val="95013C"/>
                          </a:solidFill>
                          <a:latin typeface="Cambria Math" panose="02040503050406030204" pitchFamily="18" charset="0"/>
                        </a:rPr>
                        <m:t>7.4</m:t>
                      </m:r>
                    </m:oMath>
                  </m:oMathPara>
                </a14:m>
                <a:endParaRPr lang="en-FR" sz="1200" dirty="0">
                  <a:solidFill>
                    <a:srgbClr val="95013C"/>
                  </a:solidFill>
                </a:endParaRPr>
              </a:p>
            </p:txBody>
          </p:sp>
        </mc:Choice>
        <mc:Fallback xmlns="">
          <p:sp>
            <p:nvSpPr>
              <p:cNvPr id="16" name="TextBox 15">
                <a:extLst>
                  <a:ext uri="{FF2B5EF4-FFF2-40B4-BE49-F238E27FC236}">
                    <a16:creationId xmlns:a16="http://schemas.microsoft.com/office/drawing/2014/main" id="{2E2BB6F2-139A-6B49-AE7B-53B84C46CF66}"/>
                  </a:ext>
                </a:extLst>
              </p:cNvPr>
              <p:cNvSpPr txBox="1">
                <a:spLocks noRot="1" noChangeAspect="1" noMove="1" noResize="1" noEditPoints="1" noAdjustHandles="1" noChangeArrowheads="1" noChangeShapeType="1" noTextEdit="1"/>
              </p:cNvSpPr>
              <p:nvPr/>
            </p:nvSpPr>
            <p:spPr>
              <a:xfrm>
                <a:off x="8198772" y="4075748"/>
                <a:ext cx="816057" cy="276999"/>
              </a:xfrm>
              <a:prstGeom prst="rect">
                <a:avLst/>
              </a:prstGeom>
              <a:blipFill>
                <a:blip r:embed="rId13"/>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C32E4F0-BFF7-1C44-8EC5-141B1591F28B}"/>
                  </a:ext>
                </a:extLst>
              </p:cNvPr>
              <p:cNvSpPr txBox="1"/>
              <p:nvPr/>
            </p:nvSpPr>
            <p:spPr>
              <a:xfrm>
                <a:off x="7268844" y="5389493"/>
                <a:ext cx="89941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FR" sz="1200" i="1" dirty="0">
                              <a:solidFill>
                                <a:srgbClr val="95013C"/>
                              </a:solidFill>
                              <a:latin typeface="Cambria Math" panose="02040503050406030204" pitchFamily="18" charset="0"/>
                            </a:rPr>
                          </m:ctrlPr>
                        </m:sSubPr>
                        <m:e>
                          <m:r>
                            <m:rPr>
                              <m:sty m:val="p"/>
                            </m:rPr>
                            <a:rPr lang="en-FR" sz="1200" i="1" dirty="0">
                              <a:solidFill>
                                <a:srgbClr val="95013C"/>
                              </a:solidFill>
                              <a:latin typeface="Cambria Math" panose="02040503050406030204" pitchFamily="18" charset="0"/>
                              <a:ea typeface="Cambria Math" panose="02040503050406030204" pitchFamily="18" charset="0"/>
                            </a:rPr>
                            <m:t>v</m:t>
                          </m:r>
                        </m:e>
                        <m:sub>
                          <m:r>
                            <a:rPr lang="el-GR" sz="1200" i="1" dirty="0">
                              <a:solidFill>
                                <a:srgbClr val="95013C"/>
                              </a:solidFill>
                              <a:latin typeface="Cambria Math" panose="02040503050406030204" pitchFamily="18" charset="0"/>
                            </a:rPr>
                            <m:t>𝜋</m:t>
                          </m:r>
                        </m:sub>
                      </m:sSub>
                      <m:r>
                        <a:rPr lang="el-GR" sz="1200" i="1" dirty="0">
                          <a:solidFill>
                            <a:srgbClr val="95013C"/>
                          </a:solidFill>
                          <a:latin typeface="Cambria Math" panose="02040503050406030204" pitchFamily="18" charset="0"/>
                        </a:rPr>
                        <m:t> </m:t>
                      </m:r>
                      <m:r>
                        <a:rPr lang="en-FR" sz="1200" i="1" dirty="0" smtClean="0">
                          <a:solidFill>
                            <a:srgbClr val="95013C"/>
                          </a:solidFill>
                          <a:latin typeface="Cambria Math" panose="02040503050406030204" pitchFamily="18" charset="0"/>
                        </a:rPr>
                        <m:t>=</m:t>
                      </m:r>
                      <m:r>
                        <a:rPr lang="en-US" sz="1200" b="0" i="1" dirty="0" smtClean="0">
                          <a:solidFill>
                            <a:srgbClr val="95013C"/>
                          </a:solidFill>
                          <a:latin typeface="Cambria Math" panose="02040503050406030204" pitchFamily="18" charset="0"/>
                        </a:rPr>
                        <m:t>+10</m:t>
                      </m:r>
                    </m:oMath>
                  </m:oMathPara>
                </a14:m>
                <a:endParaRPr lang="en-FR" sz="1200" dirty="0">
                  <a:solidFill>
                    <a:srgbClr val="95013C"/>
                  </a:solidFill>
                </a:endParaRPr>
              </a:p>
            </p:txBody>
          </p:sp>
        </mc:Choice>
        <mc:Fallback xmlns="">
          <p:sp>
            <p:nvSpPr>
              <p:cNvPr id="17" name="TextBox 16">
                <a:extLst>
                  <a:ext uri="{FF2B5EF4-FFF2-40B4-BE49-F238E27FC236}">
                    <a16:creationId xmlns:a16="http://schemas.microsoft.com/office/drawing/2014/main" id="{AC32E4F0-BFF7-1C44-8EC5-141B1591F28B}"/>
                  </a:ext>
                </a:extLst>
              </p:cNvPr>
              <p:cNvSpPr txBox="1">
                <a:spLocks noRot="1" noChangeAspect="1" noMove="1" noResize="1" noEditPoints="1" noAdjustHandles="1" noChangeArrowheads="1" noChangeShapeType="1" noTextEdit="1"/>
              </p:cNvSpPr>
              <p:nvPr/>
            </p:nvSpPr>
            <p:spPr>
              <a:xfrm>
                <a:off x="7268844" y="5389493"/>
                <a:ext cx="899413" cy="276999"/>
              </a:xfrm>
              <a:prstGeom prst="rect">
                <a:avLst/>
              </a:prstGeom>
              <a:blipFill>
                <a:blip r:embed="rId14"/>
                <a:stretch>
                  <a:fillRect b="-4348"/>
                </a:stretch>
              </a:blipFill>
            </p:spPr>
            <p:txBody>
              <a:bodyPr/>
              <a:lstStyle/>
              <a:p>
                <a:r>
                  <a:rPr lang="en-FR">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7281AA1-F98E-6B43-BD1B-5B6677450E9D}"/>
                  </a:ext>
                </a:extLst>
              </p:cNvPr>
              <p:cNvSpPr txBox="1"/>
              <p:nvPr/>
            </p:nvSpPr>
            <p:spPr>
              <a:xfrm>
                <a:off x="7571780" y="6087774"/>
                <a:ext cx="699038"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FR" sz="1200" i="1" dirty="0">
                              <a:solidFill>
                                <a:srgbClr val="95013C"/>
                              </a:solidFill>
                              <a:latin typeface="Cambria Math" panose="02040503050406030204" pitchFamily="18" charset="0"/>
                            </a:rPr>
                          </m:ctrlPr>
                        </m:sSubPr>
                        <m:e>
                          <m:r>
                            <m:rPr>
                              <m:sty m:val="p"/>
                            </m:rPr>
                            <a:rPr lang="en-FR" sz="1200" i="1" dirty="0">
                              <a:solidFill>
                                <a:srgbClr val="95013C"/>
                              </a:solidFill>
                              <a:latin typeface="Cambria Math" panose="02040503050406030204" pitchFamily="18" charset="0"/>
                              <a:ea typeface="Cambria Math" panose="02040503050406030204" pitchFamily="18" charset="0"/>
                            </a:rPr>
                            <m:t>v</m:t>
                          </m:r>
                        </m:e>
                        <m:sub>
                          <m:r>
                            <a:rPr lang="el-GR" sz="1200" i="1" dirty="0">
                              <a:solidFill>
                                <a:srgbClr val="95013C"/>
                              </a:solidFill>
                              <a:latin typeface="Cambria Math" panose="02040503050406030204" pitchFamily="18" charset="0"/>
                            </a:rPr>
                            <m:t>𝜋</m:t>
                          </m:r>
                        </m:sub>
                      </m:sSub>
                      <m:r>
                        <a:rPr lang="el-GR" sz="1200" i="1" dirty="0">
                          <a:solidFill>
                            <a:srgbClr val="95013C"/>
                          </a:solidFill>
                          <a:latin typeface="Cambria Math" panose="02040503050406030204" pitchFamily="18" charset="0"/>
                        </a:rPr>
                        <m:t> </m:t>
                      </m:r>
                      <m:r>
                        <a:rPr lang="en-FR" sz="1200" i="1" dirty="0" smtClean="0">
                          <a:solidFill>
                            <a:srgbClr val="95013C"/>
                          </a:solidFill>
                          <a:latin typeface="Cambria Math" panose="02040503050406030204" pitchFamily="18" charset="0"/>
                        </a:rPr>
                        <m:t>=</m:t>
                      </m:r>
                      <m:r>
                        <a:rPr lang="en-US" sz="1200" b="0" i="1" dirty="0" smtClean="0">
                          <a:solidFill>
                            <a:srgbClr val="95013C"/>
                          </a:solidFill>
                          <a:latin typeface="Cambria Math" panose="02040503050406030204" pitchFamily="18" charset="0"/>
                        </a:rPr>
                        <m:t>0</m:t>
                      </m:r>
                    </m:oMath>
                  </m:oMathPara>
                </a14:m>
                <a:endParaRPr lang="en-FR" sz="1200" dirty="0">
                  <a:solidFill>
                    <a:srgbClr val="95013C"/>
                  </a:solidFill>
                </a:endParaRPr>
              </a:p>
            </p:txBody>
          </p:sp>
        </mc:Choice>
        <mc:Fallback xmlns="">
          <p:sp>
            <p:nvSpPr>
              <p:cNvPr id="18" name="TextBox 17">
                <a:extLst>
                  <a:ext uri="{FF2B5EF4-FFF2-40B4-BE49-F238E27FC236}">
                    <a16:creationId xmlns:a16="http://schemas.microsoft.com/office/drawing/2014/main" id="{B7281AA1-F98E-6B43-BD1B-5B6677450E9D}"/>
                  </a:ext>
                </a:extLst>
              </p:cNvPr>
              <p:cNvSpPr txBox="1">
                <a:spLocks noRot="1" noChangeAspect="1" noMove="1" noResize="1" noEditPoints="1" noAdjustHandles="1" noChangeArrowheads="1" noChangeShapeType="1" noTextEdit="1"/>
              </p:cNvSpPr>
              <p:nvPr/>
            </p:nvSpPr>
            <p:spPr>
              <a:xfrm>
                <a:off x="7571780" y="6087774"/>
                <a:ext cx="699038" cy="276999"/>
              </a:xfrm>
              <a:prstGeom prst="rect">
                <a:avLst/>
              </a:prstGeom>
              <a:blipFill>
                <a:blip r:embed="rId15"/>
                <a:stretch>
                  <a:fillRect b="-8696"/>
                </a:stretch>
              </a:blipFill>
            </p:spPr>
            <p:txBody>
              <a:bodyPr/>
              <a:lstStyle/>
              <a:p>
                <a:r>
                  <a:rPr lang="en-FR">
                    <a:noFill/>
                  </a:rPr>
                  <a:t> </a:t>
                </a:r>
              </a:p>
            </p:txBody>
          </p:sp>
        </mc:Fallback>
      </mc:AlternateContent>
      <p:sp>
        <p:nvSpPr>
          <p:cNvPr id="19" name="Oval 18">
            <a:extLst>
              <a:ext uri="{FF2B5EF4-FFF2-40B4-BE49-F238E27FC236}">
                <a16:creationId xmlns:a16="http://schemas.microsoft.com/office/drawing/2014/main" id="{7F8B2392-8535-F748-9E9A-0F72533793EF}"/>
              </a:ext>
            </a:extLst>
          </p:cNvPr>
          <p:cNvSpPr/>
          <p:nvPr/>
        </p:nvSpPr>
        <p:spPr>
          <a:xfrm>
            <a:off x="7500684" y="3499104"/>
            <a:ext cx="588131" cy="575925"/>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20" name="Oval 19">
            <a:extLst>
              <a:ext uri="{FF2B5EF4-FFF2-40B4-BE49-F238E27FC236}">
                <a16:creationId xmlns:a16="http://schemas.microsoft.com/office/drawing/2014/main" id="{0D14186A-3C6B-484B-9127-619E716D2BCE}"/>
              </a:ext>
            </a:extLst>
          </p:cNvPr>
          <p:cNvSpPr/>
          <p:nvPr/>
        </p:nvSpPr>
        <p:spPr>
          <a:xfrm>
            <a:off x="7500684" y="4314655"/>
            <a:ext cx="624530" cy="24256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21" name="Oval 20">
            <a:extLst>
              <a:ext uri="{FF2B5EF4-FFF2-40B4-BE49-F238E27FC236}">
                <a16:creationId xmlns:a16="http://schemas.microsoft.com/office/drawing/2014/main" id="{A99F4C96-DC56-A445-9256-25CD80189583}"/>
              </a:ext>
            </a:extLst>
          </p:cNvPr>
          <p:cNvSpPr/>
          <p:nvPr/>
        </p:nvSpPr>
        <p:spPr>
          <a:xfrm>
            <a:off x="7798371" y="2667069"/>
            <a:ext cx="456344" cy="27699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23" name="Oval 22">
            <a:extLst>
              <a:ext uri="{FF2B5EF4-FFF2-40B4-BE49-F238E27FC236}">
                <a16:creationId xmlns:a16="http://schemas.microsoft.com/office/drawing/2014/main" id="{51498F40-67A1-2148-91E9-EEDE02913412}"/>
              </a:ext>
            </a:extLst>
          </p:cNvPr>
          <p:cNvSpPr/>
          <p:nvPr/>
        </p:nvSpPr>
        <p:spPr>
          <a:xfrm>
            <a:off x="7711477" y="5388774"/>
            <a:ext cx="456344" cy="276999"/>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solidFill>
                <a:srgbClr val="00B050"/>
              </a:solidFill>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98D37D7-07EE-1848-A419-3A7DC5DF4268}"/>
                  </a:ext>
                </a:extLst>
              </p:cNvPr>
              <p:cNvSpPr txBox="1"/>
              <p:nvPr/>
            </p:nvSpPr>
            <p:spPr>
              <a:xfrm>
                <a:off x="156623" y="2682458"/>
                <a:ext cx="398141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rgbClr val="95013C"/>
                          </a:solidFill>
                          <a:latin typeface="Cambria Math" panose="02040503050406030204" pitchFamily="18" charset="0"/>
                        </a:rPr>
                        <m:t>7</m:t>
                      </m:r>
                      <m:r>
                        <a:rPr lang="en-US" sz="1400" b="0" i="1" dirty="0" smtClean="0">
                          <a:solidFill>
                            <a:srgbClr val="95013C"/>
                          </a:solidFill>
                          <a:latin typeface="Cambria Math" panose="02040503050406030204" pitchFamily="18" charset="0"/>
                        </a:rPr>
                        <m:t>.4</m:t>
                      </m:r>
                      <m:r>
                        <a:rPr lang="en-FR" sz="1400" i="1" dirty="0" smtClean="0">
                          <a:solidFill>
                            <a:srgbClr val="95013C"/>
                          </a:solidFill>
                          <a:latin typeface="Cambria Math" panose="02040503050406030204" pitchFamily="18" charset="0"/>
                        </a:rPr>
                        <m:t> </m:t>
                      </m:r>
                      <m:r>
                        <m:rPr>
                          <m:aln/>
                        </m:rPr>
                        <a:rPr lang="en-FR" sz="1400" i="1" dirty="0" smtClean="0">
                          <a:solidFill>
                            <a:srgbClr val="95013C"/>
                          </a:solidFill>
                          <a:latin typeface="Cambria Math" panose="02040503050406030204" pitchFamily="18" charset="0"/>
                        </a:rPr>
                        <m:t>=</m:t>
                      </m:r>
                      <m:r>
                        <a:rPr lang="en-US" sz="1400" b="0" i="1" dirty="0" smtClean="0">
                          <a:solidFill>
                            <a:srgbClr val="FF0000"/>
                          </a:solidFill>
                          <a:latin typeface="Cambria Math" panose="02040503050406030204" pitchFamily="18" charset="0"/>
                        </a:rPr>
                        <m:t>0.5</m:t>
                      </m:r>
                      <m:r>
                        <a:rPr lang="en-US" sz="1400" b="0" i="1" dirty="0" smtClean="0">
                          <a:solidFill>
                            <a:srgbClr val="95013C"/>
                          </a:solidFill>
                          <a:latin typeface="Cambria Math" panose="02040503050406030204" pitchFamily="18" charset="0"/>
                        </a:rPr>
                        <m:t>∗</m:t>
                      </m:r>
                      <m:d>
                        <m:dPr>
                          <m:ctrlPr>
                            <a:rPr lang="en-US" sz="1400" b="0" i="1" dirty="0" smtClean="0">
                              <a:solidFill>
                                <a:srgbClr val="95013C"/>
                              </a:solidFill>
                              <a:latin typeface="Cambria Math" panose="02040503050406030204" pitchFamily="18" charset="0"/>
                            </a:rPr>
                          </m:ctrlPr>
                        </m:dPr>
                        <m:e>
                          <m:r>
                            <a:rPr lang="en-US" sz="1400" b="0" i="1" dirty="0" smtClean="0">
                              <a:solidFill>
                                <a:srgbClr val="95013C"/>
                              </a:solidFill>
                              <a:latin typeface="Cambria Math" panose="02040503050406030204" pitchFamily="18" charset="0"/>
                            </a:rPr>
                            <m:t>1−0.2∗1.3 +0.4∗2.7+0.4∗7.4</m:t>
                          </m:r>
                        </m:e>
                      </m:d>
                    </m:oMath>
                    <m:oMath xmlns:m="http://schemas.openxmlformats.org/officeDocument/2006/math">
                      <m:r>
                        <m:rPr>
                          <m:aln/>
                        </m:rPr>
                        <a:rPr lang="en-US" sz="1400" b="0" i="1" dirty="0" smtClean="0">
                          <a:solidFill>
                            <a:srgbClr val="95013C"/>
                          </a:solidFill>
                          <a:latin typeface="Cambria Math" panose="02040503050406030204" pitchFamily="18" charset="0"/>
                        </a:rPr>
                        <m:t>+</m:t>
                      </m:r>
                      <m:r>
                        <a:rPr lang="en-US" sz="1400" b="0" i="1" dirty="0" smtClean="0">
                          <a:solidFill>
                            <a:srgbClr val="95013C"/>
                          </a:solidFill>
                          <a:latin typeface="Cambria Math" panose="02040503050406030204" pitchFamily="18" charset="0"/>
                        </a:rPr>
                        <m:t> </m:t>
                      </m:r>
                      <m:r>
                        <a:rPr lang="en-US" sz="1400" b="0" i="1" dirty="0" smtClean="0">
                          <a:solidFill>
                            <a:srgbClr val="FF0000"/>
                          </a:solidFill>
                          <a:latin typeface="Cambria Math" panose="02040503050406030204" pitchFamily="18" charset="0"/>
                        </a:rPr>
                        <m:t>0.5</m:t>
                      </m:r>
                      <m:r>
                        <a:rPr lang="en-US" sz="1400" b="0" i="1" dirty="0" smtClean="0">
                          <a:solidFill>
                            <a:srgbClr val="95013C"/>
                          </a:solidFill>
                          <a:latin typeface="Cambria Math" panose="02040503050406030204" pitchFamily="18" charset="0"/>
                        </a:rPr>
                        <m:t>∗</m:t>
                      </m:r>
                      <m:r>
                        <a:rPr lang="en-US" sz="1400" b="0" i="1" dirty="0" smtClean="0">
                          <a:solidFill>
                            <a:srgbClr val="00B050"/>
                          </a:solidFill>
                          <a:latin typeface="Cambria Math" panose="02040503050406030204" pitchFamily="18" charset="0"/>
                        </a:rPr>
                        <m:t>10</m:t>
                      </m:r>
                    </m:oMath>
                  </m:oMathPara>
                </a14:m>
                <a:endParaRPr lang="en-FR" sz="1400" dirty="0">
                  <a:solidFill>
                    <a:srgbClr val="95013C"/>
                  </a:solidFill>
                </a:endParaRPr>
              </a:p>
            </p:txBody>
          </p:sp>
        </mc:Choice>
        <mc:Fallback xmlns="">
          <p:sp>
            <p:nvSpPr>
              <p:cNvPr id="24" name="TextBox 23">
                <a:extLst>
                  <a:ext uri="{FF2B5EF4-FFF2-40B4-BE49-F238E27FC236}">
                    <a16:creationId xmlns:a16="http://schemas.microsoft.com/office/drawing/2014/main" id="{D98D37D7-07EE-1848-A419-3A7DC5DF4268}"/>
                  </a:ext>
                </a:extLst>
              </p:cNvPr>
              <p:cNvSpPr txBox="1">
                <a:spLocks noRot="1" noChangeAspect="1" noMove="1" noResize="1" noEditPoints="1" noAdjustHandles="1" noChangeArrowheads="1" noChangeShapeType="1" noTextEdit="1"/>
              </p:cNvSpPr>
              <p:nvPr/>
            </p:nvSpPr>
            <p:spPr>
              <a:xfrm>
                <a:off x="156623" y="2682458"/>
                <a:ext cx="3981411" cy="523220"/>
              </a:xfrm>
              <a:prstGeom prst="rect">
                <a:avLst/>
              </a:prstGeom>
              <a:blipFill>
                <a:blip r:embed="rId16"/>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8DAC111-FA04-764F-9DEC-9A25AABCBCB8}"/>
                  </a:ext>
                </a:extLst>
              </p:cNvPr>
              <p:cNvSpPr txBox="1"/>
              <p:nvPr/>
            </p:nvSpPr>
            <p:spPr>
              <a:xfrm>
                <a:off x="837473" y="1954883"/>
                <a:ext cx="2324867" cy="369332"/>
              </a:xfrm>
              <a:prstGeom prst="rect">
                <a:avLst/>
              </a:prstGeom>
              <a:noFill/>
            </p:spPr>
            <p:txBody>
              <a:bodyPr wrap="none" rtlCol="0">
                <a:spAutoFit/>
              </a:bodyPr>
              <a:lstStyle/>
              <a:p>
                <a14:m>
                  <m:oMath xmlns:m="http://schemas.openxmlformats.org/officeDocument/2006/math">
                    <m:sSub>
                      <m:sSubPr>
                        <m:ctrlPr>
                          <a:rPr lang="en-FR" i="1" dirty="0" smtClean="0">
                            <a:solidFill>
                              <a:srgbClr val="95013C"/>
                            </a:solidFill>
                            <a:latin typeface="Cambria Math" panose="02040503050406030204" pitchFamily="18" charset="0"/>
                          </a:rPr>
                        </m:ctrlPr>
                      </m:sSubPr>
                      <m:e>
                        <m:r>
                          <m:rPr>
                            <m:sty m:val="p"/>
                          </m:rPr>
                          <a:rPr lang="en-FR" i="1" dirty="0">
                            <a:solidFill>
                              <a:srgbClr val="95013C"/>
                            </a:solidFill>
                            <a:latin typeface="Cambria Math" panose="02040503050406030204" pitchFamily="18" charset="0"/>
                            <a:ea typeface="Cambria Math" panose="02040503050406030204" pitchFamily="18" charset="0"/>
                          </a:rPr>
                          <m:t>v</m:t>
                        </m:r>
                      </m:e>
                      <m:sub>
                        <m:r>
                          <a:rPr lang="el-GR" b="0" i="1" dirty="0" smtClean="0">
                            <a:solidFill>
                              <a:srgbClr val="95013C"/>
                            </a:solidFill>
                            <a:latin typeface="Cambria Math" panose="02040503050406030204" pitchFamily="18" charset="0"/>
                          </a:rPr>
                          <m:t>𝜋</m:t>
                        </m:r>
                      </m:sub>
                    </m:sSub>
                    <m:r>
                      <a:rPr lang="en-FR" i="1" dirty="0" smtClean="0">
                        <a:solidFill>
                          <a:srgbClr val="95013C"/>
                        </a:solidFill>
                        <a:latin typeface="Cambria Math" panose="02040503050406030204" pitchFamily="18" charset="0"/>
                      </a:rPr>
                      <m:t>(</m:t>
                    </m:r>
                    <m:r>
                      <a:rPr lang="en-FR" i="1" dirty="0" smtClean="0">
                        <a:solidFill>
                          <a:srgbClr val="95013C"/>
                        </a:solidFill>
                        <a:latin typeface="Cambria Math" panose="02040503050406030204" pitchFamily="18" charset="0"/>
                      </a:rPr>
                      <m:t>𝑠</m:t>
                    </m:r>
                    <m:r>
                      <a:rPr lang="en-FR" i="1" dirty="0" smtClean="0">
                        <a:solidFill>
                          <a:srgbClr val="95013C"/>
                        </a:solidFill>
                        <a:latin typeface="Cambria Math" panose="02040503050406030204" pitchFamily="18" charset="0"/>
                      </a:rPr>
                      <m:t>) </m:t>
                    </m:r>
                  </m:oMath>
                </a14:m>
                <a:r>
                  <a:rPr lang="en-FR" dirty="0">
                    <a:solidFill>
                      <a:srgbClr val="95013C"/>
                    </a:solidFill>
                  </a:rPr>
                  <a:t>for </a:t>
                </a:r>
                <a14:m>
                  <m:oMath xmlns:m="http://schemas.openxmlformats.org/officeDocument/2006/math">
                    <m:r>
                      <m:rPr>
                        <m:sty m:val="p"/>
                      </m:rPr>
                      <a:rPr lang="el-GR" b="0" i="0" dirty="0" smtClean="0">
                        <a:solidFill>
                          <a:srgbClr val="95013C"/>
                        </a:solidFill>
                        <a:latin typeface="Cambria Math" panose="02040503050406030204" pitchFamily="18" charset="0"/>
                      </a:rPr>
                      <m:t>π</m:t>
                    </m:r>
                    <m:r>
                      <a:rPr lang="en-US" b="0" i="0" dirty="0" smtClean="0">
                        <a:solidFill>
                          <a:srgbClr val="95013C"/>
                        </a:solidFill>
                        <a:latin typeface="Cambria Math" panose="02040503050406030204" pitchFamily="18" charset="0"/>
                      </a:rPr>
                      <m:t>(</m:t>
                    </m:r>
                    <m:r>
                      <m:rPr>
                        <m:sty m:val="p"/>
                      </m:rPr>
                      <a:rPr lang="en-US" b="0" i="0" dirty="0" smtClean="0">
                        <a:solidFill>
                          <a:srgbClr val="95013C"/>
                        </a:solidFill>
                        <a:latin typeface="Cambria Math" panose="02040503050406030204" pitchFamily="18" charset="0"/>
                      </a:rPr>
                      <m:t>a</m:t>
                    </m:r>
                    <m:r>
                      <a:rPr lang="en-US" b="0" i="0" dirty="0" smtClean="0">
                        <a:solidFill>
                          <a:srgbClr val="95013C"/>
                        </a:solidFill>
                        <a:latin typeface="Cambria Math" panose="02040503050406030204" pitchFamily="18" charset="0"/>
                      </a:rPr>
                      <m:t>|</m:t>
                    </m:r>
                    <m:r>
                      <m:rPr>
                        <m:sty m:val="p"/>
                      </m:rPr>
                      <a:rPr lang="en-US" b="0" i="0" dirty="0" smtClean="0">
                        <a:solidFill>
                          <a:srgbClr val="95013C"/>
                        </a:solidFill>
                        <a:latin typeface="Cambria Math" panose="02040503050406030204" pitchFamily="18" charset="0"/>
                      </a:rPr>
                      <m:t>s</m:t>
                    </m:r>
                    <m:r>
                      <a:rPr lang="en-US" b="0" i="0" dirty="0" smtClean="0">
                        <a:solidFill>
                          <a:srgbClr val="95013C"/>
                        </a:solidFill>
                        <a:latin typeface="Cambria Math" panose="02040503050406030204" pitchFamily="18" charset="0"/>
                      </a:rPr>
                      <m:t>)</m:t>
                    </m:r>
                    <m:r>
                      <a:rPr lang="el-GR" i="1" dirty="0" smtClean="0">
                        <a:solidFill>
                          <a:srgbClr val="95013C"/>
                        </a:solidFill>
                        <a:latin typeface="Cambria Math" panose="02040503050406030204" pitchFamily="18" charset="0"/>
                      </a:rPr>
                      <m:t>=0</m:t>
                    </m:r>
                    <m:r>
                      <a:rPr lang="el-GR" b="0" i="1" dirty="0" smtClean="0">
                        <a:solidFill>
                          <a:srgbClr val="95013C"/>
                        </a:solidFill>
                        <a:latin typeface="Cambria Math" panose="02040503050406030204" pitchFamily="18" charset="0"/>
                      </a:rPr>
                      <m:t>.</m:t>
                    </m:r>
                    <m:r>
                      <a:rPr lang="en-US" b="0" i="1" dirty="0" smtClean="0">
                        <a:solidFill>
                          <a:srgbClr val="95013C"/>
                        </a:solidFill>
                        <a:latin typeface="Cambria Math" panose="02040503050406030204" pitchFamily="18" charset="0"/>
                      </a:rPr>
                      <m:t>5</m:t>
                    </m:r>
                  </m:oMath>
                </a14:m>
                <a:endParaRPr lang="en-FR" dirty="0">
                  <a:solidFill>
                    <a:srgbClr val="95013C"/>
                  </a:solidFill>
                </a:endParaRPr>
              </a:p>
            </p:txBody>
          </p:sp>
        </mc:Choice>
        <mc:Fallback xmlns="">
          <p:sp>
            <p:nvSpPr>
              <p:cNvPr id="27" name="TextBox 26">
                <a:extLst>
                  <a:ext uri="{FF2B5EF4-FFF2-40B4-BE49-F238E27FC236}">
                    <a16:creationId xmlns:a16="http://schemas.microsoft.com/office/drawing/2014/main" id="{58DAC111-FA04-764F-9DEC-9A25AABCBCB8}"/>
                  </a:ext>
                </a:extLst>
              </p:cNvPr>
              <p:cNvSpPr txBox="1">
                <a:spLocks noRot="1" noChangeAspect="1" noMove="1" noResize="1" noEditPoints="1" noAdjustHandles="1" noChangeArrowheads="1" noChangeShapeType="1" noTextEdit="1"/>
              </p:cNvSpPr>
              <p:nvPr/>
            </p:nvSpPr>
            <p:spPr>
              <a:xfrm>
                <a:off x="837473" y="1954883"/>
                <a:ext cx="2324867" cy="369332"/>
              </a:xfrm>
              <a:prstGeom prst="rect">
                <a:avLst/>
              </a:prstGeom>
              <a:blipFill>
                <a:blip r:embed="rId17"/>
                <a:stretch>
                  <a:fillRect t="-10345" b="-27586"/>
                </a:stretch>
              </a:blipFill>
            </p:spPr>
            <p:txBody>
              <a:bodyPr/>
              <a:lstStyle/>
              <a:p>
                <a:r>
                  <a:rPr lang="en-FR">
                    <a:noFill/>
                  </a:rPr>
                  <a:t> </a:t>
                </a:r>
              </a:p>
            </p:txBody>
          </p:sp>
        </mc:Fallback>
      </mc:AlternateContent>
      <p:sp>
        <p:nvSpPr>
          <p:cNvPr id="28" name="Oval 27">
            <a:extLst>
              <a:ext uri="{FF2B5EF4-FFF2-40B4-BE49-F238E27FC236}">
                <a16:creationId xmlns:a16="http://schemas.microsoft.com/office/drawing/2014/main" id="{F7B1ABB2-E8B8-244D-9D07-0BF25B1FF96D}"/>
              </a:ext>
            </a:extLst>
          </p:cNvPr>
          <p:cNvSpPr/>
          <p:nvPr/>
        </p:nvSpPr>
        <p:spPr>
          <a:xfrm>
            <a:off x="4199921" y="2879690"/>
            <a:ext cx="456344" cy="276999"/>
          </a:xfrm>
          <a:prstGeom prst="ellipse">
            <a:avLst/>
          </a:prstGeom>
          <a:noFill/>
          <a:ln w="38100">
            <a:solidFill>
              <a:srgbClr val="950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29" name="Oval 28">
            <a:extLst>
              <a:ext uri="{FF2B5EF4-FFF2-40B4-BE49-F238E27FC236}">
                <a16:creationId xmlns:a16="http://schemas.microsoft.com/office/drawing/2014/main" id="{95A75339-AB9A-9D42-B395-3836BED09D62}"/>
              </a:ext>
            </a:extLst>
          </p:cNvPr>
          <p:cNvSpPr/>
          <p:nvPr/>
        </p:nvSpPr>
        <p:spPr>
          <a:xfrm>
            <a:off x="6072256" y="2741190"/>
            <a:ext cx="456344" cy="276999"/>
          </a:xfrm>
          <a:prstGeom prst="ellipse">
            <a:avLst/>
          </a:prstGeom>
          <a:noFill/>
          <a:ln w="38100">
            <a:solidFill>
              <a:srgbClr val="950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30" name="Oval 29">
            <a:extLst>
              <a:ext uri="{FF2B5EF4-FFF2-40B4-BE49-F238E27FC236}">
                <a16:creationId xmlns:a16="http://schemas.microsoft.com/office/drawing/2014/main" id="{59776DEF-DEF6-4441-9CA3-740284BFE1C5}"/>
              </a:ext>
            </a:extLst>
          </p:cNvPr>
          <p:cNvSpPr/>
          <p:nvPr/>
        </p:nvSpPr>
        <p:spPr>
          <a:xfrm>
            <a:off x="6760091" y="1900830"/>
            <a:ext cx="456344" cy="276999"/>
          </a:xfrm>
          <a:prstGeom prst="ellipse">
            <a:avLst/>
          </a:prstGeom>
          <a:noFill/>
          <a:ln w="38100">
            <a:solidFill>
              <a:srgbClr val="950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5C0F536-7814-ED44-A28F-582AADEC652B}"/>
                  </a:ext>
                </a:extLst>
              </p:cNvPr>
              <p:cNvSpPr txBox="1"/>
              <p:nvPr/>
            </p:nvSpPr>
            <p:spPr>
              <a:xfrm>
                <a:off x="4081996" y="1442910"/>
                <a:ext cx="808811"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FR" sz="1200" i="1" dirty="0" smtClean="0">
                              <a:solidFill>
                                <a:srgbClr val="95013C"/>
                              </a:solidFill>
                              <a:latin typeface="Cambria Math" panose="02040503050406030204" pitchFamily="18" charset="0"/>
                            </a:rPr>
                          </m:ctrlPr>
                        </m:sSubPr>
                        <m:e>
                          <m:r>
                            <m:rPr>
                              <m:sty m:val="p"/>
                            </m:rPr>
                            <a:rPr lang="en-FR" sz="1200" i="1" dirty="0">
                              <a:solidFill>
                                <a:srgbClr val="95013C"/>
                              </a:solidFill>
                              <a:latin typeface="Cambria Math" panose="02040503050406030204" pitchFamily="18" charset="0"/>
                              <a:ea typeface="Cambria Math" panose="02040503050406030204" pitchFamily="18" charset="0"/>
                            </a:rPr>
                            <m:t>v</m:t>
                          </m:r>
                        </m:e>
                        <m:sub>
                          <m:r>
                            <a:rPr lang="el-GR" sz="1200" b="0" i="1" dirty="0" smtClean="0">
                              <a:solidFill>
                                <a:srgbClr val="95013C"/>
                              </a:solidFill>
                              <a:latin typeface="Cambria Math" panose="02040503050406030204" pitchFamily="18" charset="0"/>
                            </a:rPr>
                            <m:t>𝜋</m:t>
                          </m:r>
                        </m:sub>
                      </m:sSub>
                      <m:r>
                        <a:rPr lang="en-FR" sz="1200" i="1" dirty="0" smtClean="0">
                          <a:solidFill>
                            <a:srgbClr val="95013C"/>
                          </a:solidFill>
                          <a:latin typeface="Cambria Math" panose="02040503050406030204" pitchFamily="18" charset="0"/>
                        </a:rPr>
                        <m:t>=</m:t>
                      </m:r>
                      <m:r>
                        <a:rPr lang="el-GR" sz="1200" b="0" i="1" dirty="0" smtClean="0">
                          <a:solidFill>
                            <a:srgbClr val="95013C"/>
                          </a:solidFill>
                          <a:latin typeface="Cambria Math" panose="02040503050406030204" pitchFamily="18" charset="0"/>
                        </a:rPr>
                        <m:t>3</m:t>
                      </m:r>
                      <m:r>
                        <a:rPr lang="en-US" sz="1200" b="0" i="1" dirty="0" smtClean="0">
                          <a:solidFill>
                            <a:srgbClr val="95013C"/>
                          </a:solidFill>
                          <a:latin typeface="Cambria Math" panose="02040503050406030204" pitchFamily="18" charset="0"/>
                        </a:rPr>
                        <m:t>.</m:t>
                      </m:r>
                      <m:r>
                        <a:rPr lang="el-GR" sz="1200" b="0" i="1" dirty="0" smtClean="0">
                          <a:solidFill>
                            <a:srgbClr val="95013C"/>
                          </a:solidFill>
                          <a:latin typeface="Cambria Math" panose="02040503050406030204" pitchFamily="18" charset="0"/>
                        </a:rPr>
                        <m:t>5</m:t>
                      </m:r>
                    </m:oMath>
                  </m:oMathPara>
                </a14:m>
                <a:endParaRPr lang="en-FR" sz="1200" dirty="0">
                  <a:solidFill>
                    <a:srgbClr val="95013C"/>
                  </a:solidFill>
                </a:endParaRPr>
              </a:p>
            </p:txBody>
          </p:sp>
        </mc:Choice>
        <mc:Fallback xmlns="">
          <p:sp>
            <p:nvSpPr>
              <p:cNvPr id="31" name="TextBox 30">
                <a:extLst>
                  <a:ext uri="{FF2B5EF4-FFF2-40B4-BE49-F238E27FC236}">
                    <a16:creationId xmlns:a16="http://schemas.microsoft.com/office/drawing/2014/main" id="{D5C0F536-7814-ED44-A28F-582AADEC652B}"/>
                  </a:ext>
                </a:extLst>
              </p:cNvPr>
              <p:cNvSpPr txBox="1">
                <a:spLocks noRot="1" noChangeAspect="1" noMove="1" noResize="1" noEditPoints="1" noAdjustHandles="1" noChangeArrowheads="1" noChangeShapeType="1" noTextEdit="1"/>
              </p:cNvSpPr>
              <p:nvPr/>
            </p:nvSpPr>
            <p:spPr>
              <a:xfrm>
                <a:off x="4081996" y="1442910"/>
                <a:ext cx="808811" cy="276999"/>
              </a:xfrm>
              <a:prstGeom prst="rect">
                <a:avLst/>
              </a:prstGeom>
              <a:blipFill>
                <a:blip r:embed="rId18"/>
                <a:stretch>
                  <a:fillRect/>
                </a:stretch>
              </a:blipFill>
            </p:spPr>
            <p:txBody>
              <a:bodyPr/>
              <a:lstStyle/>
              <a:p>
                <a:r>
                  <a:rPr lang="en-FR">
                    <a:noFill/>
                  </a:rPr>
                  <a:t> </a:t>
                </a:r>
              </a:p>
            </p:txBody>
          </p:sp>
        </mc:Fallback>
      </mc:AlternateContent>
      <p:sp>
        <p:nvSpPr>
          <p:cNvPr id="4" name="Footer Placeholder 2">
            <a:extLst>
              <a:ext uri="{FF2B5EF4-FFF2-40B4-BE49-F238E27FC236}">
                <a16:creationId xmlns:a16="http://schemas.microsoft.com/office/drawing/2014/main" id="{ABC9338B-2F73-7499-84D8-43E4FB9FA87E}"/>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11" name="Footer Placeholder 3">
            <a:extLst>
              <a:ext uri="{FF2B5EF4-FFF2-40B4-BE49-F238E27FC236}">
                <a16:creationId xmlns:a16="http://schemas.microsoft.com/office/drawing/2014/main" id="{7EF6FE80-37D1-E667-A885-F2CA9B2864A8}"/>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
        <p:nvSpPr>
          <p:cNvPr id="22" name="Slide Number Placeholder 4">
            <a:extLst>
              <a:ext uri="{FF2B5EF4-FFF2-40B4-BE49-F238E27FC236}">
                <a16:creationId xmlns:a16="http://schemas.microsoft.com/office/drawing/2014/main" id="{A81035AD-14C0-E936-4280-82C64F28E5A6}"/>
              </a:ext>
            </a:extLst>
          </p:cNvPr>
          <p:cNvSpPr>
            <a:spLocks noGrp="1"/>
          </p:cNvSpPr>
          <p:nvPr>
            <p:ph type="sldNum" sz="quarter" idx="12"/>
          </p:nvPr>
        </p:nvSpPr>
        <p:spPr>
          <a:xfrm>
            <a:off x="9445485" y="6485557"/>
            <a:ext cx="2743200" cy="365125"/>
          </a:xfrm>
        </p:spPr>
        <p:txBody>
          <a:bodyPr/>
          <a:lstStyle/>
          <a:p>
            <a:fld id="{6C21EA8E-8BBA-427F-8E76-5AE09ACA2473}" type="slidenum">
              <a:rPr lang="en-GB" smtClean="0"/>
              <a:t>35</a:t>
            </a:fld>
            <a:endParaRPr lang="en-GB" dirty="0"/>
          </a:p>
        </p:txBody>
      </p:sp>
      <p:sp>
        <p:nvSpPr>
          <p:cNvPr id="25" name="Oval 27">
            <a:extLst>
              <a:ext uri="{FF2B5EF4-FFF2-40B4-BE49-F238E27FC236}">
                <a16:creationId xmlns:a16="http://schemas.microsoft.com/office/drawing/2014/main" id="{396F3856-503B-1167-266E-37BC022A64AB}"/>
              </a:ext>
            </a:extLst>
          </p:cNvPr>
          <p:cNvSpPr/>
          <p:nvPr/>
        </p:nvSpPr>
        <p:spPr>
          <a:xfrm>
            <a:off x="5079151" y="4055016"/>
            <a:ext cx="456344" cy="276999"/>
          </a:xfrm>
          <a:prstGeom prst="ellipse">
            <a:avLst/>
          </a:prstGeom>
          <a:noFill/>
          <a:ln w="38100">
            <a:solidFill>
              <a:srgbClr val="950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26" name="Oval 27">
            <a:extLst>
              <a:ext uri="{FF2B5EF4-FFF2-40B4-BE49-F238E27FC236}">
                <a16:creationId xmlns:a16="http://schemas.microsoft.com/office/drawing/2014/main" id="{3162A5FD-7426-EE74-242A-E73CF9CE04C1}"/>
              </a:ext>
            </a:extLst>
          </p:cNvPr>
          <p:cNvSpPr/>
          <p:nvPr/>
        </p:nvSpPr>
        <p:spPr>
          <a:xfrm>
            <a:off x="6967231" y="4035830"/>
            <a:ext cx="327788" cy="268470"/>
          </a:xfrm>
          <a:prstGeom prst="ellipse">
            <a:avLst/>
          </a:prstGeom>
          <a:noFill/>
          <a:ln w="38100">
            <a:solidFill>
              <a:srgbClr val="950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32" name="Oval 27">
            <a:extLst>
              <a:ext uri="{FF2B5EF4-FFF2-40B4-BE49-F238E27FC236}">
                <a16:creationId xmlns:a16="http://schemas.microsoft.com/office/drawing/2014/main" id="{34321322-FC14-9166-1EB8-721FA5D610BC}"/>
              </a:ext>
            </a:extLst>
          </p:cNvPr>
          <p:cNvSpPr/>
          <p:nvPr/>
        </p:nvSpPr>
        <p:spPr>
          <a:xfrm>
            <a:off x="4412835" y="1662215"/>
            <a:ext cx="362081" cy="276999"/>
          </a:xfrm>
          <a:prstGeom prst="ellipse">
            <a:avLst/>
          </a:prstGeom>
          <a:noFill/>
          <a:ln w="38100">
            <a:solidFill>
              <a:srgbClr val="950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Tree>
    <p:extLst>
      <p:ext uri="{BB962C8B-B14F-4D97-AF65-F5344CB8AC3E}">
        <p14:creationId xmlns:p14="http://schemas.microsoft.com/office/powerpoint/2010/main" val="27955094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72424-1DFF-0E47-9831-E08D2DC0B32F}"/>
              </a:ext>
            </a:extLst>
          </p:cNvPr>
          <p:cNvSpPr>
            <a:spLocks noGrp="1"/>
          </p:cNvSpPr>
          <p:nvPr>
            <p:ph type="title"/>
          </p:nvPr>
        </p:nvSpPr>
        <p:spPr/>
        <p:txBody>
          <a:bodyPr>
            <a:normAutofit/>
          </a:bodyPr>
          <a:lstStyle/>
          <a:p>
            <a:r>
              <a:rPr lang="en-US" sz="4000" dirty="0"/>
              <a:t>Bellman Expectation Equation (Matrix Form)</a:t>
            </a:r>
            <a:endParaRPr lang="en-FR" sz="4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8A579AA-DCA8-6A44-940E-043527B70FF1}"/>
                  </a:ext>
                </a:extLst>
              </p:cNvPr>
              <p:cNvSpPr>
                <a:spLocks noGrp="1"/>
              </p:cNvSpPr>
              <p:nvPr>
                <p:ph idx="1"/>
              </p:nvPr>
            </p:nvSpPr>
            <p:spPr/>
            <p:txBody>
              <a:bodyPr>
                <a:normAutofit fontScale="92500" lnSpcReduction="10000"/>
              </a:bodyPr>
              <a:lstStyle/>
              <a:p>
                <a:r>
                  <a:rPr lang="en-FR" dirty="0"/>
                  <a:t>The Bellman equation is a linear equation</a:t>
                </a:r>
              </a:p>
              <a:p>
                <a:pPr marL="0" indent="0">
                  <a:buNone/>
                </a:pPr>
                <a:endParaRPr lang="en-FR"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nor/>
                            </m:rPr>
                            <a:rPr lang="en-FR" dirty="0"/>
                            <m:t>v</m:t>
                          </m:r>
                        </m:e>
                        <m:sub>
                          <m:r>
                            <a:rPr lang="el-GR" b="0" i="1" smtClean="0">
                              <a:latin typeface="Cambria Math" panose="02040503050406030204" pitchFamily="18" charset="0"/>
                            </a:rPr>
                            <m:t>𝜋</m:t>
                          </m:r>
                        </m:sub>
                      </m:sSub>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ℛ</m:t>
                          </m:r>
                        </m:e>
                        <m:sup>
                          <m:r>
                            <a:rPr lang="el-GR" b="0" i="1" smtClean="0">
                              <a:latin typeface="Cambria Math" panose="02040503050406030204" pitchFamily="18" charset="0"/>
                            </a:rPr>
                            <m:t>𝜋</m:t>
                          </m:r>
                        </m:sup>
                      </m:sSup>
                      <m:r>
                        <a:rPr lang="el-GR" i="1" dirty="0">
                          <a:latin typeface="Cambria Math" panose="02040503050406030204" pitchFamily="18" charset="0"/>
                          <a:ea typeface="Cambria Math" panose="02040503050406030204" pitchFamily="18" charset="0"/>
                        </a:rPr>
                        <m:t>+</m:t>
                      </m:r>
                      <m:r>
                        <a:rPr lang="el-GR" i="1">
                          <a:latin typeface="Cambria Math" panose="02040503050406030204" pitchFamily="18" charset="0"/>
                        </a:rPr>
                        <m:t>𝛾</m:t>
                      </m:r>
                      <m:sSup>
                        <m:sSupPr>
                          <m:ctrlPr>
                            <a:rPr lang="el-GR" i="1" smtClean="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𝒫</m:t>
                          </m:r>
                        </m:e>
                        <m:sup>
                          <m:r>
                            <a:rPr lang="el-GR" b="0" i="1" smtClean="0">
                              <a:latin typeface="Cambria Math" panose="02040503050406030204" pitchFamily="18" charset="0"/>
                            </a:rPr>
                            <m:t>𝜋</m:t>
                          </m:r>
                        </m:sup>
                      </m:sSup>
                      <m:r>
                        <m:rPr>
                          <m:nor/>
                        </m:rPr>
                        <a:rPr lang="en-FR" dirty="0"/>
                        <m:t>v</m:t>
                      </m:r>
                    </m:oMath>
                  </m:oMathPara>
                </a14:m>
                <a:endParaRPr lang="en-FR" dirty="0"/>
              </a:p>
              <a:p>
                <a:r>
                  <a:rPr lang="en-FR" dirty="0"/>
                  <a:t>It can be solved directly</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nor/>
                            </m:rPr>
                            <a:rPr lang="en-FR" dirty="0"/>
                            <m:t>v</m:t>
                          </m:r>
                        </m:e>
                        <m:sub>
                          <m:r>
                            <a:rPr lang="el-GR" i="1">
                              <a:latin typeface="Cambria Math" panose="02040503050406030204" pitchFamily="18" charset="0"/>
                            </a:rPr>
                            <m:t>𝜋</m:t>
                          </m:r>
                        </m:sub>
                      </m:sSub>
                      <m:r>
                        <a:rPr lang="el-GR" i="1">
                          <a:latin typeface="Cambria Math" panose="02040503050406030204" pitchFamily="18" charset="0"/>
                        </a:rPr>
                        <m:t> </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l-GR" b="0" i="1" smtClean="0">
                              <a:latin typeface="Cambria Math" panose="02040503050406030204" pitchFamily="18" charset="0"/>
                            </a:rPr>
                            <m:t>(</m:t>
                          </m:r>
                          <m:r>
                            <m:rPr>
                              <m:sty m:val="p"/>
                            </m:rPr>
                            <a:rPr lang="el-GR" b="0" i="0" smtClean="0">
                              <a:latin typeface="Cambria Math" panose="02040503050406030204" pitchFamily="18" charset="0"/>
                            </a:rPr>
                            <m:t>Ι</m:t>
                          </m:r>
                          <m:r>
                            <a:rPr lang="el-GR" b="0" i="0" smtClean="0">
                              <a:latin typeface="Cambria Math" panose="02040503050406030204" pitchFamily="18" charset="0"/>
                            </a:rPr>
                            <m:t> −</m:t>
                          </m:r>
                          <m:r>
                            <m:rPr>
                              <m:sty m:val="p"/>
                            </m:rPr>
                            <a:rPr lang="el-GR" b="0" i="0" smtClean="0">
                              <a:latin typeface="Cambria Math" panose="02040503050406030204" pitchFamily="18" charset="0"/>
                            </a:rPr>
                            <m:t>γ</m:t>
                          </m:r>
                          <m:sSup>
                            <m:sSupPr>
                              <m:ctrlPr>
                                <a:rPr lang="el-GR" b="0" i="1" smtClean="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𝒫</m:t>
                              </m:r>
                            </m:e>
                            <m:sup>
                              <m:r>
                                <a:rPr lang="el-GR" b="0" i="1" smtClean="0">
                                  <a:latin typeface="Cambria Math" panose="02040503050406030204" pitchFamily="18" charset="0"/>
                                </a:rPr>
                                <m:t>𝜋</m:t>
                              </m:r>
                            </m:sup>
                          </m:sSup>
                          <m:r>
                            <a:rPr lang="el-GR" b="0" i="1" smtClean="0">
                              <a:latin typeface="Cambria Math" panose="02040503050406030204" pitchFamily="18" charset="0"/>
                            </a:rPr>
                            <m:t>)</m:t>
                          </m:r>
                        </m:e>
                        <m:sup>
                          <m:r>
                            <a:rPr lang="el-GR" b="0" i="1" smtClean="0">
                              <a:latin typeface="Cambria Math" panose="02040503050406030204" pitchFamily="18" charset="0"/>
                            </a:rPr>
                            <m:t>−1</m:t>
                          </m:r>
                        </m:sup>
                      </m:sSup>
                      <m:sSup>
                        <m:sSupPr>
                          <m:ctrlPr>
                            <a:rPr lang="en-US" i="1">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ℛ</m:t>
                          </m:r>
                        </m:e>
                        <m:sup>
                          <m:r>
                            <a:rPr lang="el-GR" i="1">
                              <a:latin typeface="Cambria Math" panose="02040503050406030204" pitchFamily="18" charset="0"/>
                            </a:rPr>
                            <m:t>𝜋</m:t>
                          </m:r>
                        </m:sup>
                      </m:sSup>
                    </m:oMath>
                  </m:oMathPara>
                </a14:m>
                <a:endParaRPr lang="it-IT" dirty="0"/>
              </a:p>
              <a:p>
                <a:r>
                  <a:rPr lang="en-FR" dirty="0"/>
                  <a:t>Matrix Inversion is computational heavy </a:t>
                </a:r>
                <a14:m>
                  <m:oMath xmlns:m="http://schemas.openxmlformats.org/officeDocument/2006/math">
                    <m:r>
                      <a:rPr lang="en-FR"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oMath>
                </a14:m>
                <a:endParaRPr lang="en-FR" dirty="0"/>
              </a:p>
              <a:p>
                <a:r>
                  <a:rPr lang="en-FR" dirty="0"/>
                  <a:t>Direct solution only possible for small </a:t>
                </a:r>
                <a:r>
                  <a:rPr lang="it-IT" dirty="0" err="1"/>
                  <a:t>MDPs</a:t>
                </a:r>
                <a:endParaRPr lang="en-FR" dirty="0"/>
              </a:p>
              <a:p>
                <a:r>
                  <a:rPr lang="en-FR" dirty="0"/>
                  <a:t>There are many iterative methods for large </a:t>
                </a:r>
                <a:r>
                  <a:rPr lang="it-IT" dirty="0" err="1"/>
                  <a:t>MDPs</a:t>
                </a:r>
                <a:r>
                  <a:rPr lang="en-FR" dirty="0"/>
                  <a:t>, e.g.</a:t>
                </a:r>
              </a:p>
              <a:p>
                <a:pPr lvl="1"/>
                <a:r>
                  <a:rPr lang="en-FR" dirty="0"/>
                  <a:t>Dynamic programming</a:t>
                </a:r>
              </a:p>
              <a:p>
                <a:pPr lvl="1"/>
                <a:r>
                  <a:rPr lang="en-FR" dirty="0"/>
                  <a:t>Monte-Carlo evaluation</a:t>
                </a:r>
              </a:p>
              <a:p>
                <a:pPr lvl="1"/>
                <a:r>
                  <a:rPr lang="en-FR" dirty="0"/>
                  <a:t>Temporal-Difference learning</a:t>
                </a:r>
              </a:p>
              <a:p>
                <a:pPr marL="0" indent="0">
                  <a:buNone/>
                </a:pPr>
                <a:endParaRPr lang="en-FR" dirty="0"/>
              </a:p>
            </p:txBody>
          </p:sp>
        </mc:Choice>
        <mc:Fallback xmlns="">
          <p:sp>
            <p:nvSpPr>
              <p:cNvPr id="3" name="Content Placeholder 2">
                <a:extLst>
                  <a:ext uri="{FF2B5EF4-FFF2-40B4-BE49-F238E27FC236}">
                    <a16:creationId xmlns:a16="http://schemas.microsoft.com/office/drawing/2014/main" id="{48A579AA-DCA8-6A44-940E-043527B70FF1}"/>
                  </a:ext>
                </a:extLst>
              </p:cNvPr>
              <p:cNvSpPr>
                <a:spLocks noGrp="1" noRot="1" noChangeAspect="1" noMove="1" noResize="1" noEditPoints="1" noAdjustHandles="1" noChangeArrowheads="1" noChangeShapeType="1" noTextEdit="1"/>
              </p:cNvSpPr>
              <p:nvPr>
                <p:ph idx="1"/>
              </p:nvPr>
            </p:nvSpPr>
            <p:spPr>
              <a:blipFill>
                <a:blip r:embed="rId2"/>
                <a:stretch>
                  <a:fillRect l="-1101" t="-2941" b="-2661"/>
                </a:stretch>
              </a:blipFill>
            </p:spPr>
            <p:txBody>
              <a:bodyPr/>
              <a:lstStyle/>
              <a:p>
                <a:r>
                  <a:rPr lang="it-IT">
                    <a:noFill/>
                  </a:rPr>
                  <a:t> </a:t>
                </a:r>
              </a:p>
            </p:txBody>
          </p:sp>
        </mc:Fallback>
      </mc:AlternateContent>
      <p:sp>
        <p:nvSpPr>
          <p:cNvPr id="4" name="Footer Placeholder 2">
            <a:extLst>
              <a:ext uri="{FF2B5EF4-FFF2-40B4-BE49-F238E27FC236}">
                <a16:creationId xmlns:a16="http://schemas.microsoft.com/office/drawing/2014/main" id="{EA6A9279-55DA-6338-2078-B0E28C9BA051}"/>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5" name="Footer Placeholder 3">
            <a:extLst>
              <a:ext uri="{FF2B5EF4-FFF2-40B4-BE49-F238E27FC236}">
                <a16:creationId xmlns:a16="http://schemas.microsoft.com/office/drawing/2014/main" id="{38613CC1-D8E9-B4DA-D945-14EC5EC7E2E6}"/>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
        <p:nvSpPr>
          <p:cNvPr id="6" name="Slide Number Placeholder 4">
            <a:extLst>
              <a:ext uri="{FF2B5EF4-FFF2-40B4-BE49-F238E27FC236}">
                <a16:creationId xmlns:a16="http://schemas.microsoft.com/office/drawing/2014/main" id="{BC0A0A88-A706-2239-623A-A303C8591DFE}"/>
              </a:ext>
            </a:extLst>
          </p:cNvPr>
          <p:cNvSpPr>
            <a:spLocks noGrp="1"/>
          </p:cNvSpPr>
          <p:nvPr>
            <p:ph type="sldNum" sz="quarter" idx="12"/>
          </p:nvPr>
        </p:nvSpPr>
        <p:spPr>
          <a:xfrm>
            <a:off x="9445485" y="6485557"/>
            <a:ext cx="2743200" cy="365125"/>
          </a:xfrm>
        </p:spPr>
        <p:txBody>
          <a:bodyPr/>
          <a:lstStyle/>
          <a:p>
            <a:fld id="{6C21EA8E-8BBA-427F-8E76-5AE09ACA2473}" type="slidenum">
              <a:rPr lang="en-GB" smtClean="0"/>
              <a:t>36</a:t>
            </a:fld>
            <a:endParaRPr lang="en-GB" dirty="0"/>
          </a:p>
        </p:txBody>
      </p:sp>
    </p:spTree>
    <p:extLst>
      <p:ext uri="{BB962C8B-B14F-4D97-AF65-F5344CB8AC3E}">
        <p14:creationId xmlns:p14="http://schemas.microsoft.com/office/powerpoint/2010/main" val="862275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7B646-904E-2548-8E31-A13CCC25DA95}"/>
              </a:ext>
            </a:extLst>
          </p:cNvPr>
          <p:cNvSpPr>
            <a:spLocks noGrp="1"/>
          </p:cNvSpPr>
          <p:nvPr>
            <p:ph type="title"/>
          </p:nvPr>
        </p:nvSpPr>
        <p:spPr/>
        <p:txBody>
          <a:bodyPr/>
          <a:lstStyle/>
          <a:p>
            <a:r>
              <a:rPr lang="en-US" dirty="0"/>
              <a:t>Optimal Value Function</a:t>
            </a:r>
            <a:endParaRPr lang="en-FR" dirty="0"/>
          </a:p>
        </p:txBody>
      </p:sp>
      <p:sp>
        <p:nvSpPr>
          <p:cNvPr id="3" name="Content Placeholder 2">
            <a:extLst>
              <a:ext uri="{FF2B5EF4-FFF2-40B4-BE49-F238E27FC236}">
                <a16:creationId xmlns:a16="http://schemas.microsoft.com/office/drawing/2014/main" id="{A81368AF-012B-9F4B-8C3C-7BAC725F15F4}"/>
              </a:ext>
            </a:extLst>
          </p:cNvPr>
          <p:cNvSpPr>
            <a:spLocks noGrp="1"/>
          </p:cNvSpPr>
          <p:nvPr>
            <p:ph idx="1"/>
          </p:nvPr>
        </p:nvSpPr>
        <p:spPr>
          <a:xfrm>
            <a:off x="838200" y="4637051"/>
            <a:ext cx="10515600" cy="1539912"/>
          </a:xfrm>
        </p:spPr>
        <p:txBody>
          <a:bodyPr/>
          <a:lstStyle/>
          <a:p>
            <a:r>
              <a:rPr lang="en-US" dirty="0"/>
              <a:t>The optimal value function specifies the best possible performance in the MDP</a:t>
            </a:r>
          </a:p>
          <a:p>
            <a:r>
              <a:rPr lang="en-US" dirty="0"/>
              <a:t>An MDP is “solved” when we know the optimal value function </a:t>
            </a:r>
          </a:p>
        </p:txBody>
      </p:sp>
      <p:grpSp>
        <p:nvGrpSpPr>
          <p:cNvPr id="4" name="Group 3">
            <a:extLst>
              <a:ext uri="{FF2B5EF4-FFF2-40B4-BE49-F238E27FC236}">
                <a16:creationId xmlns:a16="http://schemas.microsoft.com/office/drawing/2014/main" id="{6ECEC52B-7E8E-4541-8AE7-B427B979ED61}"/>
              </a:ext>
            </a:extLst>
          </p:cNvPr>
          <p:cNvGrpSpPr/>
          <p:nvPr/>
        </p:nvGrpSpPr>
        <p:grpSpPr>
          <a:xfrm>
            <a:off x="1215390" y="1843269"/>
            <a:ext cx="9761220" cy="2624558"/>
            <a:chOff x="1836420" y="5343279"/>
            <a:chExt cx="8519160" cy="2624558"/>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A814AA8-BB52-CC48-89C9-C81C69C68F30}"/>
                    </a:ext>
                  </a:extLst>
                </p:cNvPr>
                <p:cNvSpPr/>
                <p:nvPr/>
              </p:nvSpPr>
              <p:spPr>
                <a:xfrm>
                  <a:off x="1836420" y="5720961"/>
                  <a:ext cx="8519160" cy="224687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latin typeface="Linux Libertine" panose="02000503000000000000" pitchFamily="2" charset="0"/>
                    </a:rPr>
                    <a:t>The optimal state-value function </a:t>
                  </a:r>
                  <a14:m>
                    <m:oMath xmlns:m="http://schemas.openxmlformats.org/officeDocument/2006/math">
                      <m:sSub>
                        <m:sSubPr>
                          <m:ctrlPr>
                            <a:rPr lang="en-US" i="1" smtClean="0">
                              <a:solidFill>
                                <a:schemeClr val="tx1"/>
                              </a:solidFill>
                              <a:latin typeface="Cambria Math" panose="02040503050406030204" pitchFamily="18" charset="0"/>
                            </a:rPr>
                          </m:ctrlPr>
                        </m:sSubPr>
                        <m:e>
                          <m:r>
                            <m:rPr>
                              <m:nor/>
                            </m:rPr>
                            <a:rPr lang="en-US" i="1" dirty="0">
                              <a:solidFill>
                                <a:schemeClr val="tx1"/>
                              </a:solidFill>
                              <a:latin typeface="Linux Libertine" panose="02000503000000000000" pitchFamily="2" charset="0"/>
                            </a:rPr>
                            <m:t>v</m:t>
                          </m:r>
                        </m:e>
                        <m:sub>
                          <m:r>
                            <a:rPr lang="en-US" b="0" i="1" smtClean="0">
                              <a:solidFill>
                                <a:schemeClr val="tx1"/>
                              </a:solidFill>
                              <a:latin typeface="Cambria Math" panose="02040503050406030204" pitchFamily="18" charset="0"/>
                            </a:rPr>
                            <m:t>∗</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oMath>
                  </a14:m>
                  <a:r>
                    <a:rPr lang="en-US" i="1" dirty="0">
                      <a:solidFill>
                        <a:schemeClr val="tx1"/>
                      </a:solidFill>
                      <a:latin typeface="Linux Libertine" panose="02000503000000000000" pitchFamily="2" charset="0"/>
                      <a:ea typeface="Cambria Math" panose="02040503050406030204" pitchFamily="18" charset="0"/>
                    </a:rPr>
                    <a:t> is the maximum value function over all policies</a:t>
                  </a:r>
                </a:p>
                <a:p>
                  <a:endParaRPr lang="en-US"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m:rPr>
                                <m:nor/>
                              </m:rPr>
                              <a:rPr lang="en-US" i="1" dirty="0">
                                <a:solidFill>
                                  <a:schemeClr val="tx1"/>
                                </a:solidFill>
                                <a:latin typeface="Linux Libertine" panose="02000503000000000000" pitchFamily="2" charset="0"/>
                              </a:rPr>
                              <m:t>v</m:t>
                            </m:r>
                          </m:e>
                          <m:sub>
                            <m:r>
                              <a:rPr lang="en-US" i="1">
                                <a:solidFill>
                                  <a:schemeClr val="tx1"/>
                                </a:solidFill>
                                <a:latin typeface="Cambria Math" panose="02040503050406030204" pitchFamily="18" charset="0"/>
                              </a:rPr>
                              <m:t>∗</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l-GR"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limLow>
                              <m:limLowPr>
                                <m:ctrlPr>
                                  <a:rPr lang="en-US" b="0" i="1" smtClean="0">
                                    <a:solidFill>
                                      <a:schemeClr val="tx1"/>
                                    </a:solidFill>
                                    <a:latin typeface="Cambria Math" panose="02040503050406030204" pitchFamily="18" charset="0"/>
                                  </a:rPr>
                                </m:ctrlPr>
                              </m:limLowPr>
                              <m:e>
                                <m:r>
                                  <m:rPr>
                                    <m:sty m:val="p"/>
                                  </m:rPr>
                                  <a:rPr lang="en-US" b="0" i="0" smtClean="0">
                                    <a:solidFill>
                                      <a:schemeClr val="tx1"/>
                                    </a:solidFill>
                                    <a:latin typeface="Cambria Math" panose="02040503050406030204" pitchFamily="18" charset="0"/>
                                  </a:rPr>
                                  <m:t>max</m:t>
                                </m:r>
                              </m:e>
                              <m:lim>
                                <m:r>
                                  <a:rPr lang="el-GR" b="0" i="1" smtClean="0">
                                    <a:solidFill>
                                      <a:schemeClr val="tx1"/>
                                    </a:solidFill>
                                    <a:latin typeface="Cambria Math" panose="02040503050406030204" pitchFamily="18" charset="0"/>
                                  </a:rPr>
                                  <m:t>𝜋</m:t>
                                </m:r>
                              </m:lim>
                            </m:limLow>
                          </m:fName>
                          <m:e>
                            <m:sSub>
                              <m:sSubPr>
                                <m:ctrlPr>
                                  <a:rPr lang="en-US" i="1">
                                    <a:solidFill>
                                      <a:schemeClr val="tx1"/>
                                    </a:solidFill>
                                    <a:latin typeface="Cambria Math" panose="02040503050406030204" pitchFamily="18" charset="0"/>
                                  </a:rPr>
                                </m:ctrlPr>
                              </m:sSubPr>
                              <m:e>
                                <m:r>
                                  <m:rPr>
                                    <m:nor/>
                                  </m:rPr>
                                  <a:rPr lang="en-US" i="1" dirty="0">
                                    <a:solidFill>
                                      <a:schemeClr val="tx1"/>
                                    </a:solidFill>
                                    <a:latin typeface="Linux Libertine" panose="02000503000000000000" pitchFamily="2" charset="0"/>
                                  </a:rPr>
                                  <m:t>v</m:t>
                                </m:r>
                              </m:e>
                              <m:sub>
                                <m:r>
                                  <a:rPr lang="el-GR" b="0" i="1" dirty="0" smtClean="0">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func>
                      </m:oMath>
                    </m:oMathPara>
                  </a14:m>
                  <a:endParaRPr lang="el-GR" dirty="0">
                    <a:solidFill>
                      <a:schemeClr val="tx1"/>
                    </a:solidFill>
                    <a:latin typeface="Linux Libertine" panose="02000503000000000000" pitchFamily="2" charset="0"/>
                  </a:endParaRPr>
                </a:p>
                <a:p>
                  <a:r>
                    <a:rPr lang="en-US" i="1" dirty="0">
                      <a:solidFill>
                        <a:schemeClr val="tx1"/>
                      </a:solidFill>
                      <a:latin typeface="Linux Libertine" panose="02000503000000000000" pitchFamily="2" charset="0"/>
                    </a:rPr>
                    <a:t>The optimal action-value function </a:t>
                  </a:r>
                  <a14:m>
                    <m:oMath xmlns:m="http://schemas.openxmlformats.org/officeDocument/2006/math">
                      <m:sSub>
                        <m:sSubPr>
                          <m:ctrlPr>
                            <a:rPr lang="en-US" i="1">
                              <a:solidFill>
                                <a:schemeClr val="tx1"/>
                              </a:solidFill>
                              <a:latin typeface="Cambria Math" panose="02040503050406030204" pitchFamily="18" charset="0"/>
                            </a:rPr>
                          </m:ctrlPr>
                        </m:sSubPr>
                        <m:e>
                          <m:r>
                            <m:rPr>
                              <m:nor/>
                            </m:rPr>
                            <a:rPr lang="en-US" b="0" i="1" smtClean="0">
                              <a:solidFill>
                                <a:schemeClr val="tx1"/>
                              </a:solidFill>
                              <a:latin typeface="Cambria Math" panose="02040503050406030204" pitchFamily="18" charset="0"/>
                            </a:rPr>
                            <m:t>q</m:t>
                          </m:r>
                        </m:e>
                        <m:sub>
                          <m:r>
                            <a:rPr lang="en-US" i="1">
                              <a:solidFill>
                                <a:schemeClr val="tx1"/>
                              </a:solidFill>
                              <a:latin typeface="Cambria Math" panose="02040503050406030204" pitchFamily="18" charset="0"/>
                            </a:rPr>
                            <m:t>∗</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r>
                    <a:rPr lang="en-US" i="1" dirty="0">
                      <a:solidFill>
                        <a:schemeClr val="tx1"/>
                      </a:solidFill>
                      <a:latin typeface="Linux Libertine" panose="02000503000000000000" pitchFamily="2" charset="0"/>
                      <a:ea typeface="Cambria Math" panose="02040503050406030204" pitchFamily="18" charset="0"/>
                    </a:rPr>
                    <a:t> is the maximum action-value function over all policies</a:t>
                  </a:r>
                </a:p>
                <a:p>
                  <a:endParaRPr lang="en-US" dirty="0">
                    <a:solidFill>
                      <a:schemeClr val="tx1"/>
                    </a:solidFill>
                    <a:latin typeface="Linux Libertine" panose="02000503000000000000" pitchFamily="2" charset="0"/>
                  </a:endParaRPr>
                </a:p>
                <a:p>
                  <a:pPr/>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m:rPr>
                                <m:nor/>
                              </m:rPr>
                              <a:rPr lang="en-US" b="0" i="1" smtClean="0">
                                <a:solidFill>
                                  <a:schemeClr val="tx1"/>
                                </a:solidFill>
                                <a:latin typeface="Cambria Math" panose="02040503050406030204" pitchFamily="18" charset="0"/>
                              </a:rPr>
                              <m:t>q</m:t>
                            </m:r>
                          </m:e>
                          <m:sub>
                            <m:r>
                              <a:rPr lang="en-US" i="1">
                                <a:solidFill>
                                  <a:schemeClr val="tx1"/>
                                </a:solidFill>
                                <a:latin typeface="Cambria Math" panose="02040503050406030204" pitchFamily="18" charset="0"/>
                              </a:rPr>
                              <m:t>∗</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l-GR" i="1">
                            <a:solidFill>
                              <a:schemeClr val="tx1"/>
                            </a:solidFill>
                            <a:latin typeface="Cambria Math" panose="02040503050406030204" pitchFamily="18" charset="0"/>
                          </a:rPr>
                          <m:t>=</m:t>
                        </m:r>
                        <m:func>
                          <m:funcPr>
                            <m:ctrlPr>
                              <a:rPr lang="en-US" i="1">
                                <a:solidFill>
                                  <a:schemeClr val="tx1"/>
                                </a:solidFill>
                                <a:latin typeface="Cambria Math" panose="02040503050406030204" pitchFamily="18" charset="0"/>
                              </a:rPr>
                            </m:ctrlPr>
                          </m:funcPr>
                          <m:fName>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l-GR" i="1">
                                    <a:solidFill>
                                      <a:schemeClr val="tx1"/>
                                    </a:solidFill>
                                    <a:latin typeface="Cambria Math" panose="02040503050406030204" pitchFamily="18" charset="0"/>
                                  </a:rPr>
                                  <m:t>𝜋</m:t>
                                </m:r>
                              </m:lim>
                            </m:limLow>
                          </m:fName>
                          <m:e>
                            <m:sSub>
                              <m:sSubPr>
                                <m:ctrlPr>
                                  <a:rPr lang="en-US" i="1">
                                    <a:solidFill>
                                      <a:schemeClr val="tx1"/>
                                    </a:solidFill>
                                    <a:latin typeface="Cambria Math" panose="02040503050406030204" pitchFamily="18" charset="0"/>
                                  </a:rPr>
                                </m:ctrlPr>
                              </m:sSubPr>
                              <m:e>
                                <m:r>
                                  <m:rPr>
                                    <m:nor/>
                                  </m:rPr>
                                  <a:rPr lang="en-US" b="0" i="1" smtClean="0">
                                    <a:solidFill>
                                      <a:schemeClr val="tx1"/>
                                    </a:solidFill>
                                    <a:latin typeface="Cambria Math" panose="02040503050406030204" pitchFamily="18" charset="0"/>
                                  </a:rPr>
                                  <m:t>q</m:t>
                                </m:r>
                              </m:e>
                              <m:sub>
                                <m:r>
                                  <a:rPr lang="el-GR" i="1" dirty="0">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e>
                        </m:func>
                      </m:oMath>
                    </m:oMathPara>
                  </a14:m>
                  <a:endParaRPr lang="en-US" dirty="0">
                    <a:solidFill>
                      <a:schemeClr val="tx1"/>
                    </a:solidFill>
                    <a:latin typeface="Linux Libertine" panose="02000503000000000000" pitchFamily="2" charset="0"/>
                  </a:endParaRPr>
                </a:p>
              </p:txBody>
            </p:sp>
          </mc:Choice>
          <mc:Fallback xmlns="">
            <p:sp>
              <p:nvSpPr>
                <p:cNvPr id="5" name="Rectangle 4">
                  <a:extLst>
                    <a:ext uri="{FF2B5EF4-FFF2-40B4-BE49-F238E27FC236}">
                      <a16:creationId xmlns:a16="http://schemas.microsoft.com/office/drawing/2014/main" id="{DA814AA8-BB52-CC48-89C9-C81C69C68F30}"/>
                    </a:ext>
                  </a:extLst>
                </p:cNvPr>
                <p:cNvSpPr>
                  <a:spLocks noRot="1" noChangeAspect="1" noMove="1" noResize="1" noEditPoints="1" noAdjustHandles="1" noChangeArrowheads="1" noChangeShapeType="1" noTextEdit="1"/>
                </p:cNvSpPr>
                <p:nvPr/>
              </p:nvSpPr>
              <p:spPr>
                <a:xfrm>
                  <a:off x="1836420" y="5720961"/>
                  <a:ext cx="8519160" cy="2246876"/>
                </a:xfrm>
                <a:prstGeom prst="rect">
                  <a:avLst/>
                </a:prstGeom>
                <a:blipFill>
                  <a:blip r:embed="rId2"/>
                  <a:stretch>
                    <a:fillRect l="-519" t="-1124"/>
                  </a:stretch>
                </a:blipFill>
                <a:ln>
                  <a:noFill/>
                </a:ln>
              </p:spPr>
              <p:txBody>
                <a:bodyPr/>
                <a:lstStyle/>
                <a:p>
                  <a:r>
                    <a:rPr lang="en-FR">
                      <a:noFill/>
                    </a:rPr>
                    <a:t> </a:t>
                  </a:r>
                </a:p>
              </p:txBody>
            </p:sp>
          </mc:Fallback>
        </mc:AlternateContent>
        <p:sp>
          <p:nvSpPr>
            <p:cNvPr id="6" name="Rectangle 5">
              <a:extLst>
                <a:ext uri="{FF2B5EF4-FFF2-40B4-BE49-F238E27FC236}">
                  <a16:creationId xmlns:a16="http://schemas.microsoft.com/office/drawing/2014/main" id="{ACF912FD-C9D3-0747-A5C0-23117B1257CE}"/>
                </a:ext>
              </a:extLst>
            </p:cNvPr>
            <p:cNvSpPr/>
            <p:nvPr/>
          </p:nvSpPr>
          <p:spPr>
            <a:xfrm>
              <a:off x="1836420" y="5343279"/>
              <a:ext cx="8519160" cy="3776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latin typeface="Linux Libertine" panose="02000503000000000000" pitchFamily="2" charset="0"/>
                </a:rPr>
                <a:t>Definition</a:t>
              </a:r>
              <a:endParaRPr lang="en-FR" dirty="0">
                <a:solidFill>
                  <a:schemeClr val="bg1"/>
                </a:solidFill>
                <a:latin typeface="Linux Libertine" panose="02000503000000000000" pitchFamily="2" charset="0"/>
              </a:endParaRPr>
            </a:p>
          </p:txBody>
        </p:sp>
      </p:grpSp>
      <p:sp>
        <p:nvSpPr>
          <p:cNvPr id="7" name="Footer Placeholder 2">
            <a:extLst>
              <a:ext uri="{FF2B5EF4-FFF2-40B4-BE49-F238E27FC236}">
                <a16:creationId xmlns:a16="http://schemas.microsoft.com/office/drawing/2014/main" id="{AB667636-DA74-49FB-3161-FC5CFA9ABF3F}"/>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8" name="Footer Placeholder 3">
            <a:extLst>
              <a:ext uri="{FF2B5EF4-FFF2-40B4-BE49-F238E27FC236}">
                <a16:creationId xmlns:a16="http://schemas.microsoft.com/office/drawing/2014/main" id="{E2F9F119-5AD9-A734-93B2-B553CA235747}"/>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
        <p:nvSpPr>
          <p:cNvPr id="9" name="Slide Number Placeholder 4">
            <a:extLst>
              <a:ext uri="{FF2B5EF4-FFF2-40B4-BE49-F238E27FC236}">
                <a16:creationId xmlns:a16="http://schemas.microsoft.com/office/drawing/2014/main" id="{2D8BE0AC-3F5C-B4AE-2C84-9B49F28E9AD4}"/>
              </a:ext>
            </a:extLst>
          </p:cNvPr>
          <p:cNvSpPr>
            <a:spLocks noGrp="1"/>
          </p:cNvSpPr>
          <p:nvPr>
            <p:ph type="sldNum" sz="quarter" idx="12"/>
          </p:nvPr>
        </p:nvSpPr>
        <p:spPr>
          <a:xfrm>
            <a:off x="9445485" y="6485557"/>
            <a:ext cx="2743200" cy="365125"/>
          </a:xfrm>
        </p:spPr>
        <p:txBody>
          <a:bodyPr/>
          <a:lstStyle/>
          <a:p>
            <a:fld id="{6C21EA8E-8BBA-427F-8E76-5AE09ACA2473}" type="slidenum">
              <a:rPr lang="en-GB" smtClean="0"/>
              <a:t>37</a:t>
            </a:fld>
            <a:endParaRPr lang="en-GB" dirty="0"/>
          </a:p>
        </p:txBody>
      </p:sp>
    </p:spTree>
    <p:extLst>
      <p:ext uri="{BB962C8B-B14F-4D97-AF65-F5344CB8AC3E}">
        <p14:creationId xmlns:p14="http://schemas.microsoft.com/office/powerpoint/2010/main" val="19239486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ADA94-D34F-5546-A44F-6518CA752AAD}"/>
              </a:ext>
            </a:extLst>
          </p:cNvPr>
          <p:cNvSpPr txBox="1">
            <a:spLocks/>
          </p:cNvSpPr>
          <p:nvPr/>
        </p:nvSpPr>
        <p:spPr>
          <a:xfrm>
            <a:off x="838200" y="2766218"/>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32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stStyle>
          <a:p>
            <a:r>
              <a:rPr lang="en-US" dirty="0">
                <a:latin typeface="Helvetica Light" panose="020B0500000000000000"/>
              </a:rPr>
              <a:t>Prediction</a:t>
            </a:r>
          </a:p>
        </p:txBody>
      </p:sp>
      <p:sp>
        <p:nvSpPr>
          <p:cNvPr id="10" name="Footer Placeholder 2">
            <a:extLst>
              <a:ext uri="{FF2B5EF4-FFF2-40B4-BE49-F238E27FC236}">
                <a16:creationId xmlns:a16="http://schemas.microsoft.com/office/drawing/2014/main" id="{5B5273F8-3540-AF39-C170-5B19661E0E2B}"/>
              </a:ext>
            </a:extLst>
          </p:cNvPr>
          <p:cNvSpPr>
            <a:spLocks noGrp="1"/>
          </p:cNvSpPr>
          <p:nvPr>
            <p:ph type="ftr" sz="quarter" idx="11"/>
          </p:nvPr>
        </p:nvSpPr>
        <p:spPr>
          <a:xfrm>
            <a:off x="4038600" y="6356350"/>
            <a:ext cx="4114800" cy="365125"/>
          </a:xfrm>
        </p:spPr>
        <p:txBody>
          <a:bodyPr/>
          <a:lstStyle/>
          <a:p>
            <a:r>
              <a:rPr lang="it-IT" dirty="0" err="1"/>
              <a:t>Reinforcement</a:t>
            </a:r>
            <a:r>
              <a:rPr lang="it-IT" dirty="0"/>
              <a:t> Learning: </a:t>
            </a:r>
            <a:r>
              <a:rPr lang="it-IT" dirty="0" err="1"/>
              <a:t>Elementary</a:t>
            </a:r>
            <a:r>
              <a:rPr lang="it-IT" dirty="0"/>
              <a:t> RL</a:t>
            </a:r>
          </a:p>
        </p:txBody>
      </p:sp>
      <p:sp>
        <p:nvSpPr>
          <p:cNvPr id="11" name="Slide Number Placeholder 3">
            <a:extLst>
              <a:ext uri="{FF2B5EF4-FFF2-40B4-BE49-F238E27FC236}">
                <a16:creationId xmlns:a16="http://schemas.microsoft.com/office/drawing/2014/main" id="{D9887A1B-AEFB-F90B-B92F-B32409F3CA5F}"/>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it-IT"/>
            </a:defPPr>
            <a:lvl1pPr marL="0" algn="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EA8E-8BBA-427F-8E76-5AE09ACA2473}" type="slidenum">
              <a:rPr lang="it-IT" smtClean="0"/>
              <a:pPr/>
              <a:t>38</a:t>
            </a:fld>
            <a:endParaRPr lang="it-IT"/>
          </a:p>
        </p:txBody>
      </p:sp>
    </p:spTree>
    <p:extLst>
      <p:ext uri="{BB962C8B-B14F-4D97-AF65-F5344CB8AC3E}">
        <p14:creationId xmlns:p14="http://schemas.microsoft.com/office/powerpoint/2010/main" val="37799233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2A09B-83AD-4E41-AEEB-F1FECAB06DC0}"/>
              </a:ext>
            </a:extLst>
          </p:cNvPr>
          <p:cNvSpPr>
            <a:spLocks noGrp="1"/>
          </p:cNvSpPr>
          <p:nvPr>
            <p:ph type="title"/>
          </p:nvPr>
        </p:nvSpPr>
        <p:spPr/>
        <p:txBody>
          <a:bodyPr/>
          <a:lstStyle/>
          <a:p>
            <a:r>
              <a:rPr lang="en-FR" dirty="0"/>
              <a:t>Policy Evaluation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EE4DE2-D0B5-734C-B9B5-4A5D0C1B65B6}"/>
                  </a:ext>
                </a:extLst>
              </p:cNvPr>
              <p:cNvSpPr>
                <a:spLocks noGrp="1"/>
              </p:cNvSpPr>
              <p:nvPr>
                <p:ph idx="1"/>
              </p:nvPr>
            </p:nvSpPr>
            <p:spPr/>
            <p:txBody>
              <a:bodyPr>
                <a:normAutofit/>
              </a:bodyPr>
              <a:lstStyle/>
              <a:p>
                <a:r>
                  <a:rPr lang="en-US" dirty="0"/>
                  <a:t>Goal: learn </a:t>
                </a:r>
                <a14:m>
                  <m:oMath xmlns:m="http://schemas.openxmlformats.org/officeDocument/2006/math">
                    <m:sSub>
                      <m:sSubPr>
                        <m:ctrlPr>
                          <a:rPr lang="en-US" i="1" dirty="0" smtClean="0">
                            <a:latin typeface="Cambria Math" panose="02040503050406030204" pitchFamily="18" charset="0"/>
                          </a:rPr>
                        </m:ctrlPr>
                      </m:sSubPr>
                      <m:e>
                        <m:r>
                          <m:rPr>
                            <m:nor/>
                          </m:rPr>
                          <a:rPr lang="en-US" dirty="0"/>
                          <m:t>v</m:t>
                        </m:r>
                      </m:e>
                      <m:sub>
                        <m:r>
                          <a:rPr lang="el-GR" b="0" i="1" dirty="0" smtClean="0">
                            <a:latin typeface="Cambria Math" panose="02040503050406030204" pitchFamily="18" charset="0"/>
                          </a:rPr>
                          <m:t>𝜋</m:t>
                        </m:r>
                      </m:sub>
                    </m:sSub>
                  </m:oMath>
                </a14:m>
                <a:r>
                  <a:rPr lang="el-GR" dirty="0"/>
                  <a:t> </a:t>
                </a:r>
                <a:r>
                  <a:rPr lang="en-US" dirty="0"/>
                  <a:t>from episodes of experience under policy </a:t>
                </a:r>
                <a14:m>
                  <m:oMath xmlns:m="http://schemas.openxmlformats.org/officeDocument/2006/math">
                    <m:r>
                      <a:rPr lang="el-GR" i="1" dirty="0" smtClean="0">
                        <a:latin typeface="Cambria Math" panose="02040503050406030204" pitchFamily="18" charset="0"/>
                      </a:rPr>
                      <m:t>𝜋</m:t>
                    </m:r>
                  </m:oMath>
                </a14:m>
                <a:r>
                  <a:rPr lang="el-GR" dirty="0"/>
                  <a:t> </a:t>
                </a:r>
                <a:endParaRPr lang="en-US" dirty="0"/>
              </a:p>
              <a:p>
                <a:endParaRPr lang="el-GR" dirty="0"/>
              </a:p>
              <a:p>
                <a:pPr marL="0" indent="0">
                  <a:buNone/>
                </a:pPr>
                <a14:m>
                  <m:oMathPara xmlns:m="http://schemas.openxmlformats.org/officeDocument/2006/math">
                    <m:oMathParaPr>
                      <m:jc m:val="centerGroup"/>
                    </m:oMathParaPr>
                    <m:oMath xmlns:m="http://schemas.openxmlformats.org/officeDocument/2006/math">
                      <m:sSub>
                        <m:sSubPr>
                          <m:ctrlPr>
                            <a:rPr lang="en-FR" i="1" smtClean="0">
                              <a:latin typeface="Cambria Math" panose="02040503050406030204" pitchFamily="18" charset="0"/>
                            </a:rPr>
                          </m:ctrlPr>
                        </m:sSubPr>
                        <m:e>
                          <m:r>
                            <m:rPr>
                              <m:sty m:val="p"/>
                            </m:rPr>
                            <a:rPr lang="en-US" b="0" i="0" smtClean="0">
                              <a:latin typeface="Cambria Math" panose="02040503050406030204" pitchFamily="18" charset="0"/>
                            </a:rPr>
                            <m:t>S</m:t>
                          </m:r>
                        </m:e>
                        <m:sub>
                          <m:r>
                            <a:rPr lang="en-US" b="0" i="1" smtClean="0">
                              <a:latin typeface="Cambria Math" panose="02040503050406030204" pitchFamily="18" charset="0"/>
                            </a:rPr>
                            <m:t>1</m:t>
                          </m:r>
                        </m:sub>
                      </m:sSub>
                      <m:sSub>
                        <m:sSubPr>
                          <m:ctrlPr>
                            <a:rPr lang="en-FR"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𝐴</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FR"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FR"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𝑆</m:t>
                          </m:r>
                        </m:e>
                        <m:sub>
                          <m:r>
                            <a:rPr lang="en-US" b="0" i="1" smtClean="0">
                              <a:latin typeface="Cambria Math" panose="02040503050406030204" pitchFamily="18" charset="0"/>
                            </a:rPr>
                            <m:t>𝑘</m:t>
                          </m:r>
                        </m:sub>
                      </m:sSub>
                      <m:r>
                        <a:rPr lang="en-FR"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l-GR" b="0" i="1" smtClean="0">
                          <a:latin typeface="Cambria Math" panose="02040503050406030204" pitchFamily="18" charset="0"/>
                          <a:ea typeface="Cambria Math" panose="02040503050406030204" pitchFamily="18" charset="0"/>
                        </a:rPr>
                        <m:t>𝜋</m:t>
                      </m:r>
                    </m:oMath>
                  </m:oMathPara>
                </a14:m>
                <a:endParaRPr lang="en-FR" dirty="0"/>
              </a:p>
              <a:p>
                <a:r>
                  <a:rPr lang="en-US" dirty="0"/>
                  <a:t>Recall: the return is the total discounted reward </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FR"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 </m:t>
                          </m:r>
                          <m:r>
                            <a:rPr lang="el-GR" i="1">
                              <a:latin typeface="Cambria Math" panose="02040503050406030204" pitchFamily="18" charset="0"/>
                            </a:rPr>
                            <m:t>𝛾</m:t>
                          </m:r>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+2</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l-GR" i="1">
                              <a:latin typeface="Cambria Math" panose="02040503050406030204" pitchFamily="18" charset="0"/>
                            </a:rPr>
                            <m:t>𝛾</m:t>
                          </m:r>
                        </m:e>
                        <m:sup>
                          <m:r>
                            <a:rPr lang="el-GR" i="1">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+3</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oMath>
                  </m:oMathPara>
                </a14:m>
                <a:endParaRPr lang="en-FR" dirty="0"/>
              </a:p>
              <a:p>
                <a:r>
                  <a:rPr lang="en-US" dirty="0"/>
                  <a:t>Recall: the value function is the expected return: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nor/>
                            </m:rPr>
                            <a:rPr lang="en-US" dirty="0"/>
                            <m:t>v</m:t>
                          </m:r>
                        </m:e>
                        <m:sub>
                          <m:r>
                            <a:rPr lang="el-GR" b="0" i="1" smtClean="0">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𝔼</m:t>
                          </m:r>
                        </m:e>
                        <m:sub>
                          <m:r>
                            <a:rPr lang="el-GR" b="0" i="1" smtClean="0">
                              <a:latin typeface="Cambria Math" panose="02040503050406030204" pitchFamily="18" charset="0"/>
                            </a:rPr>
                            <m:t>𝜋</m:t>
                          </m:r>
                        </m:sub>
                      </m:sSub>
                      <m:d>
                        <m:dPr>
                          <m:begChr m:val="["/>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 </m:t>
                          </m:r>
                        </m:e>
                      </m:d>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oMath>
                  </m:oMathPara>
                </a14:m>
                <a:endParaRPr lang="en-FR" dirty="0"/>
              </a:p>
            </p:txBody>
          </p:sp>
        </mc:Choice>
        <mc:Fallback xmlns="">
          <p:sp>
            <p:nvSpPr>
              <p:cNvPr id="3" name="Content Placeholder 2">
                <a:extLst>
                  <a:ext uri="{FF2B5EF4-FFF2-40B4-BE49-F238E27FC236}">
                    <a16:creationId xmlns:a16="http://schemas.microsoft.com/office/drawing/2014/main" id="{3AEE4DE2-D0B5-734C-B9B5-4A5D0C1B65B6}"/>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it-IT">
                    <a:noFill/>
                  </a:rPr>
                  <a:t> </a:t>
                </a:r>
              </a:p>
            </p:txBody>
          </p:sp>
        </mc:Fallback>
      </mc:AlternateContent>
      <p:sp>
        <p:nvSpPr>
          <p:cNvPr id="4" name="Footer Placeholder 2">
            <a:extLst>
              <a:ext uri="{FF2B5EF4-FFF2-40B4-BE49-F238E27FC236}">
                <a16:creationId xmlns:a16="http://schemas.microsoft.com/office/drawing/2014/main" id="{BE28A1B2-B07A-3675-302D-D737A8697303}"/>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5" name="Footer Placeholder 3">
            <a:extLst>
              <a:ext uri="{FF2B5EF4-FFF2-40B4-BE49-F238E27FC236}">
                <a16:creationId xmlns:a16="http://schemas.microsoft.com/office/drawing/2014/main" id="{445061C3-8A28-8FD6-8734-DFBF426EEE06}"/>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
        <p:nvSpPr>
          <p:cNvPr id="6" name="Slide Number Placeholder 4">
            <a:extLst>
              <a:ext uri="{FF2B5EF4-FFF2-40B4-BE49-F238E27FC236}">
                <a16:creationId xmlns:a16="http://schemas.microsoft.com/office/drawing/2014/main" id="{3E6FE50D-A62D-7C76-425C-6D0609A50AE4}"/>
              </a:ext>
            </a:extLst>
          </p:cNvPr>
          <p:cNvSpPr>
            <a:spLocks noGrp="1"/>
          </p:cNvSpPr>
          <p:nvPr>
            <p:ph type="sldNum" sz="quarter" idx="12"/>
          </p:nvPr>
        </p:nvSpPr>
        <p:spPr>
          <a:xfrm>
            <a:off x="9445485" y="6485557"/>
            <a:ext cx="2743200" cy="365125"/>
          </a:xfrm>
        </p:spPr>
        <p:txBody>
          <a:bodyPr/>
          <a:lstStyle/>
          <a:p>
            <a:fld id="{6C21EA8E-8BBA-427F-8E76-5AE09ACA2473}" type="slidenum">
              <a:rPr lang="en-GB" smtClean="0"/>
              <a:t>39</a:t>
            </a:fld>
            <a:endParaRPr lang="en-GB" dirty="0"/>
          </a:p>
        </p:txBody>
      </p:sp>
    </p:spTree>
    <p:extLst>
      <p:ext uri="{BB962C8B-B14F-4D97-AF65-F5344CB8AC3E}">
        <p14:creationId xmlns:p14="http://schemas.microsoft.com/office/powerpoint/2010/main" val="832025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AE1C-DCEB-4F4C-AD03-9AAFDD747F81}"/>
              </a:ext>
            </a:extLst>
          </p:cNvPr>
          <p:cNvSpPr>
            <a:spLocks noGrp="1"/>
          </p:cNvSpPr>
          <p:nvPr>
            <p:ph type="title"/>
          </p:nvPr>
        </p:nvSpPr>
        <p:spPr/>
        <p:txBody>
          <a:bodyPr/>
          <a:lstStyle/>
          <a:p>
            <a:r>
              <a:rPr lang="en-FR" dirty="0"/>
              <a:t>The Agent and the Environment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F41F3F-F574-044A-A9B6-D731A607110D}"/>
                  </a:ext>
                </a:extLst>
              </p:cNvPr>
              <p:cNvSpPr>
                <a:spLocks noGrp="1"/>
              </p:cNvSpPr>
              <p:nvPr>
                <p:ph idx="1"/>
              </p:nvPr>
            </p:nvSpPr>
            <p:spPr>
              <a:xfrm>
                <a:off x="838200" y="4028448"/>
                <a:ext cx="10515600" cy="2148514"/>
              </a:xfrm>
            </p:spPr>
            <p:txBody>
              <a:bodyPr>
                <a:normAutofit fontScale="92500" lnSpcReduction="20000"/>
              </a:bodyPr>
              <a:lstStyle/>
              <a:p>
                <a:pPr marL="357188" indent="-357188"/>
                <a:r>
                  <a:rPr lang="en-US" dirty="0"/>
                  <a:t>At each step </a:t>
                </a:r>
                <a14:m>
                  <m:oMath xmlns:m="http://schemas.openxmlformats.org/officeDocument/2006/math">
                    <m:r>
                      <a:rPr lang="en-US" i="1" dirty="0" smtClean="0">
                        <a:latin typeface="Cambria Math" panose="02040503050406030204" pitchFamily="18" charset="0"/>
                      </a:rPr>
                      <m:t>𝑡</m:t>
                    </m:r>
                  </m:oMath>
                </a14:m>
                <a:r>
                  <a:rPr lang="en-US" dirty="0"/>
                  <a:t> the agent:</a:t>
                </a:r>
              </a:p>
              <a:p>
                <a:pPr marL="814388" lvl="1" indent="-357188"/>
                <a:r>
                  <a:rPr lang="en-US" dirty="0"/>
                  <a:t>Receives observation</a:t>
                </a:r>
                <a14:m>
                  <m:oMath xmlns:m="http://schemas.openxmlformats.org/officeDocument/2006/math">
                    <m:r>
                      <a:rPr lang="en-US" i="1" dirty="0" smtClean="0">
                        <a:latin typeface="Cambria Math" panose="02040503050406030204" pitchFamily="18" charset="0"/>
                      </a:rPr>
                      <m:t> </m:t>
                    </m:r>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𝑂</m:t>
                        </m:r>
                      </m:e>
                      <m:sub>
                        <m:r>
                          <a:rPr lang="en-US" b="0" i="1" dirty="0" smtClean="0">
                            <a:latin typeface="Cambria Math" panose="02040503050406030204" pitchFamily="18" charset="0"/>
                          </a:rPr>
                          <m:t>𝑡</m:t>
                        </m:r>
                      </m:sub>
                    </m:sSub>
                    <m:r>
                      <a:rPr lang="en-US" i="1" dirty="0">
                        <a:latin typeface="Cambria Math" panose="02040503050406030204" pitchFamily="18" charset="0"/>
                      </a:rPr>
                      <m:t> </m:t>
                    </m:r>
                  </m:oMath>
                </a14:m>
                <a:r>
                  <a:rPr lang="en-US" dirty="0"/>
                  <a:t>(and reward </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panose="02040503050406030204" pitchFamily="18" charset="0"/>
                          </a:rPr>
                          <m:t>𝑅</m:t>
                        </m:r>
                      </m:e>
                      <m:sub>
                        <m:r>
                          <a:rPr lang="en-US" i="1" dirty="0">
                            <a:latin typeface="Cambria Math" panose="02040503050406030204" pitchFamily="18" charset="0"/>
                          </a:rPr>
                          <m:t>𝑡</m:t>
                        </m:r>
                      </m:sub>
                    </m:sSub>
                    <m:r>
                      <a:rPr lang="en-US" i="1" dirty="0">
                        <a:latin typeface="Cambria Math" panose="02040503050406030204" pitchFamily="18" charset="0"/>
                      </a:rPr>
                      <m:t> </m:t>
                    </m:r>
                  </m:oMath>
                </a14:m>
                <a:r>
                  <a:rPr lang="en-US" dirty="0"/>
                  <a:t>) </a:t>
                </a:r>
              </a:p>
              <a:p>
                <a:pPr marL="814388" lvl="1" indent="-357188"/>
                <a:r>
                  <a:rPr lang="en-US" dirty="0"/>
                  <a:t>Executes action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i="1" dirty="0">
                            <a:latin typeface="Cambria Math" panose="02040503050406030204" pitchFamily="18" charset="0"/>
                          </a:rPr>
                          <m:t>𝑡</m:t>
                        </m:r>
                      </m:sub>
                    </m:sSub>
                    <m:r>
                      <a:rPr lang="en-US" i="1" dirty="0">
                        <a:latin typeface="Cambria Math" panose="02040503050406030204" pitchFamily="18" charset="0"/>
                      </a:rPr>
                      <m:t> </m:t>
                    </m:r>
                  </m:oMath>
                </a14:m>
                <a:endParaRPr lang="en-US" dirty="0"/>
              </a:p>
              <a:p>
                <a:pPr marL="357188" indent="-357188"/>
                <a:r>
                  <a:rPr lang="en-US" dirty="0"/>
                  <a:t>The environment: </a:t>
                </a:r>
              </a:p>
              <a:p>
                <a:pPr marL="814388" lvl="1" indent="-357188"/>
                <a:r>
                  <a:rPr lang="en-US" dirty="0"/>
                  <a:t>Receives action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𝑡</m:t>
                        </m:r>
                      </m:sub>
                    </m:sSub>
                  </m:oMath>
                </a14:m>
                <a:endParaRPr lang="it-IT" dirty="0"/>
              </a:p>
              <a:p>
                <a:pPr marL="814388" lvl="1" indent="-357188"/>
                <a:r>
                  <a:rPr lang="en-US" dirty="0"/>
                  <a:t>Emits observation </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panose="02040503050406030204" pitchFamily="18" charset="0"/>
                          </a:rPr>
                          <m:t>𝑂</m:t>
                        </m:r>
                      </m:e>
                      <m:sub>
                        <m:r>
                          <a:rPr lang="en-US" i="1" dirty="0">
                            <a:latin typeface="Cambria Math" panose="02040503050406030204" pitchFamily="18" charset="0"/>
                          </a:rPr>
                          <m:t>𝑡</m:t>
                        </m:r>
                        <m:r>
                          <a:rPr lang="en-US" b="0" i="1" dirty="0" smtClean="0">
                            <a:latin typeface="Cambria Math" panose="02040503050406030204" pitchFamily="18" charset="0"/>
                          </a:rPr>
                          <m:t>+1</m:t>
                        </m:r>
                      </m:sub>
                    </m:sSub>
                  </m:oMath>
                </a14:m>
                <a:r>
                  <a:rPr lang="en-US" dirty="0"/>
                  <a:t> (and reward </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panose="02040503050406030204" pitchFamily="18" charset="0"/>
                          </a:rPr>
                          <m:t>𝑅</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t> )</a:t>
                </a:r>
                <a:endParaRPr lang="en-FR" dirty="0"/>
              </a:p>
            </p:txBody>
          </p:sp>
        </mc:Choice>
        <mc:Fallback xmlns="">
          <p:sp>
            <p:nvSpPr>
              <p:cNvPr id="3" name="Content Placeholder 2">
                <a:extLst>
                  <a:ext uri="{FF2B5EF4-FFF2-40B4-BE49-F238E27FC236}">
                    <a16:creationId xmlns:a16="http://schemas.microsoft.com/office/drawing/2014/main" id="{BBF41F3F-F574-044A-A9B6-D731A607110D}"/>
                  </a:ext>
                </a:extLst>
              </p:cNvPr>
              <p:cNvSpPr>
                <a:spLocks noGrp="1" noRot="1" noChangeAspect="1" noMove="1" noResize="1" noEditPoints="1" noAdjustHandles="1" noChangeArrowheads="1" noChangeShapeType="1" noTextEdit="1"/>
              </p:cNvSpPr>
              <p:nvPr>
                <p:ph idx="1"/>
              </p:nvPr>
            </p:nvSpPr>
            <p:spPr>
              <a:xfrm>
                <a:off x="838200" y="4028448"/>
                <a:ext cx="10515600" cy="2148514"/>
              </a:xfrm>
              <a:blipFill>
                <a:blip r:embed="rId2"/>
                <a:stretch>
                  <a:fillRect l="-928" t="-7955"/>
                </a:stretch>
              </a:blipFill>
            </p:spPr>
            <p:txBody>
              <a:bodyPr/>
              <a:lstStyle/>
              <a:p>
                <a:r>
                  <a:rPr lang="it-IT">
                    <a:noFill/>
                  </a:rPr>
                  <a:t> </a:t>
                </a:r>
              </a:p>
            </p:txBody>
          </p:sp>
        </mc:Fallback>
      </mc:AlternateContent>
      <p:pic>
        <p:nvPicPr>
          <p:cNvPr id="5" name="Picture 4">
            <a:extLst>
              <a:ext uri="{FF2B5EF4-FFF2-40B4-BE49-F238E27FC236}">
                <a16:creationId xmlns:a16="http://schemas.microsoft.com/office/drawing/2014/main" id="{64E85EF9-8155-C44F-8367-48D65DAD02A2}"/>
              </a:ext>
            </a:extLst>
          </p:cNvPr>
          <p:cNvPicPr>
            <a:picLocks noChangeAspect="1"/>
          </p:cNvPicPr>
          <p:nvPr/>
        </p:nvPicPr>
        <p:blipFill>
          <a:blip r:embed="rId3"/>
          <a:stretch>
            <a:fillRect/>
          </a:stretch>
        </p:blipFill>
        <p:spPr>
          <a:xfrm>
            <a:off x="3769995" y="1650372"/>
            <a:ext cx="4652010" cy="2154975"/>
          </a:xfrm>
          <a:prstGeom prst="rect">
            <a:avLst/>
          </a:prstGeom>
        </p:spPr>
      </p:pic>
      <p:sp>
        <p:nvSpPr>
          <p:cNvPr id="6" name="TextBox 5">
            <a:extLst>
              <a:ext uri="{FF2B5EF4-FFF2-40B4-BE49-F238E27FC236}">
                <a16:creationId xmlns:a16="http://schemas.microsoft.com/office/drawing/2014/main" id="{F1340858-2DB4-BA4E-89C7-12BA9D2C14DB}"/>
              </a:ext>
            </a:extLst>
          </p:cNvPr>
          <p:cNvSpPr txBox="1"/>
          <p:nvPr/>
        </p:nvSpPr>
        <p:spPr>
          <a:xfrm>
            <a:off x="10635163" y="6225262"/>
            <a:ext cx="1556837" cy="246221"/>
          </a:xfrm>
          <a:prstGeom prst="rect">
            <a:avLst/>
          </a:prstGeom>
          <a:noFill/>
        </p:spPr>
        <p:txBody>
          <a:bodyPr wrap="none" rtlCol="0">
            <a:spAutoFit/>
          </a:bodyPr>
          <a:lstStyle/>
          <a:p>
            <a:pPr algn="r"/>
            <a:r>
              <a:rPr lang="en-FR" sz="1000" dirty="0">
                <a:latin typeface="Linux Libertine" panose="02000503000000000000" pitchFamily="2" charset="0"/>
              </a:rPr>
              <a:t>[</a:t>
            </a:r>
            <a:r>
              <a:rPr lang="en-US" sz="1000" dirty="0" err="1">
                <a:latin typeface="Linux Libertine" panose="02000503000000000000" pitchFamily="2" charset="0"/>
              </a:rPr>
              <a:t>Hado</a:t>
            </a:r>
            <a:r>
              <a:rPr lang="en-US" sz="1000" dirty="0">
                <a:latin typeface="Linux Libertine" panose="02000503000000000000" pitchFamily="2" charset="0"/>
              </a:rPr>
              <a:t> van Hasselt</a:t>
            </a:r>
            <a:r>
              <a:rPr lang="en-FR" sz="1000" dirty="0">
                <a:latin typeface="Linux Libertine" panose="02000503000000000000" pitchFamily="2" charset="0"/>
              </a:rPr>
              <a:t>, 2021]</a:t>
            </a:r>
          </a:p>
        </p:txBody>
      </p:sp>
      <p:sp>
        <p:nvSpPr>
          <p:cNvPr id="7" name="Slide Number Placeholder 6">
            <a:extLst>
              <a:ext uri="{FF2B5EF4-FFF2-40B4-BE49-F238E27FC236}">
                <a16:creationId xmlns:a16="http://schemas.microsoft.com/office/drawing/2014/main" id="{23B9831D-4C0D-B98F-F910-48A87F531353}"/>
              </a:ext>
            </a:extLst>
          </p:cNvPr>
          <p:cNvSpPr>
            <a:spLocks noGrp="1"/>
          </p:cNvSpPr>
          <p:nvPr>
            <p:ph type="sldNum" sz="quarter" idx="12"/>
          </p:nvPr>
        </p:nvSpPr>
        <p:spPr/>
        <p:txBody>
          <a:bodyPr/>
          <a:lstStyle/>
          <a:p>
            <a:fld id="{6C21EA8E-8BBA-427F-8E76-5AE09ACA2473}" type="slidenum">
              <a:rPr lang="it-IT" smtClean="0"/>
              <a:t>4</a:t>
            </a:fld>
            <a:endParaRPr lang="it-IT"/>
          </a:p>
        </p:txBody>
      </p:sp>
      <p:sp>
        <p:nvSpPr>
          <p:cNvPr id="8" name="Footer Placeholder 2">
            <a:extLst>
              <a:ext uri="{FF2B5EF4-FFF2-40B4-BE49-F238E27FC236}">
                <a16:creationId xmlns:a16="http://schemas.microsoft.com/office/drawing/2014/main" id="{3B1C484B-EA19-F550-0370-011698395ABE}"/>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9" name="Footer Placeholder 3">
            <a:extLst>
              <a:ext uri="{FF2B5EF4-FFF2-40B4-BE49-F238E27FC236}">
                <a16:creationId xmlns:a16="http://schemas.microsoft.com/office/drawing/2014/main" id="{5241C1A6-CA87-04FB-AC93-94025B80BBC4}"/>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Tree>
    <p:extLst>
      <p:ext uri="{BB962C8B-B14F-4D97-AF65-F5344CB8AC3E}">
        <p14:creationId xmlns:p14="http://schemas.microsoft.com/office/powerpoint/2010/main" val="18763022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BD18-F84F-7D47-89B5-E53F10064148}"/>
              </a:ext>
            </a:extLst>
          </p:cNvPr>
          <p:cNvSpPr>
            <a:spLocks noGrp="1"/>
          </p:cNvSpPr>
          <p:nvPr>
            <p:ph type="title"/>
          </p:nvPr>
        </p:nvSpPr>
        <p:spPr/>
        <p:txBody>
          <a:bodyPr/>
          <a:lstStyle/>
          <a:p>
            <a:r>
              <a:rPr lang="en-FR" dirty="0"/>
              <a:t>Policy Evaluation</a:t>
            </a:r>
          </a:p>
        </p:txBody>
      </p:sp>
      <p:sp>
        <p:nvSpPr>
          <p:cNvPr id="3" name="Content Placeholder 2">
            <a:extLst>
              <a:ext uri="{FF2B5EF4-FFF2-40B4-BE49-F238E27FC236}">
                <a16:creationId xmlns:a16="http://schemas.microsoft.com/office/drawing/2014/main" id="{7D193469-5F36-0B4E-AC4E-31A7CFF24657}"/>
              </a:ext>
            </a:extLst>
          </p:cNvPr>
          <p:cNvSpPr>
            <a:spLocks noGrp="1"/>
          </p:cNvSpPr>
          <p:nvPr>
            <p:ph idx="1"/>
          </p:nvPr>
        </p:nvSpPr>
        <p:spPr>
          <a:xfrm>
            <a:off x="838200" y="1825625"/>
            <a:ext cx="10515600" cy="4038280"/>
          </a:xfrm>
        </p:spPr>
        <p:txBody>
          <a:bodyPr>
            <a:normAutofit/>
          </a:bodyPr>
          <a:lstStyle/>
          <a:p>
            <a:r>
              <a:rPr lang="it-IT" dirty="0" err="1"/>
              <a:t>Known</a:t>
            </a:r>
            <a:r>
              <a:rPr lang="it-IT" dirty="0"/>
              <a:t> MDP (model </a:t>
            </a:r>
            <a:r>
              <a:rPr lang="it-IT" dirty="0" err="1"/>
              <a:t>available</a:t>
            </a:r>
            <a:r>
              <a:rPr lang="it-IT" dirty="0"/>
              <a:t>)</a:t>
            </a:r>
          </a:p>
          <a:p>
            <a:pPr lvl="1"/>
            <a:r>
              <a:rPr lang="it-IT" dirty="0"/>
              <a:t>Dynamic Programming</a:t>
            </a:r>
          </a:p>
          <a:p>
            <a:r>
              <a:rPr lang="it-IT" dirty="0" err="1"/>
              <a:t>Unknown</a:t>
            </a:r>
            <a:r>
              <a:rPr lang="it-IT" dirty="0"/>
              <a:t> MDP (model </a:t>
            </a:r>
            <a:r>
              <a:rPr lang="it-IT" dirty="0" err="1"/>
              <a:t>not</a:t>
            </a:r>
            <a:r>
              <a:rPr lang="it-IT" dirty="0"/>
              <a:t> </a:t>
            </a:r>
            <a:r>
              <a:rPr lang="it-IT" dirty="0" err="1"/>
              <a:t>available</a:t>
            </a:r>
            <a:r>
              <a:rPr lang="it-IT" dirty="0"/>
              <a:t>)</a:t>
            </a:r>
          </a:p>
          <a:p>
            <a:pPr lvl="1"/>
            <a:r>
              <a:rPr lang="it-IT" dirty="0"/>
              <a:t>Monte-Carlo Learning</a:t>
            </a:r>
          </a:p>
          <a:p>
            <a:pPr lvl="1"/>
            <a:r>
              <a:rPr lang="it-IT" dirty="0" err="1"/>
              <a:t>Temporal-Difference</a:t>
            </a:r>
            <a:r>
              <a:rPr lang="it-IT" dirty="0"/>
              <a:t> Learning</a:t>
            </a:r>
          </a:p>
          <a:p>
            <a:pPr lvl="1"/>
            <a:r>
              <a:rPr lang="it-IT" dirty="0"/>
              <a:t>N-step TD</a:t>
            </a:r>
          </a:p>
        </p:txBody>
      </p:sp>
      <p:sp>
        <p:nvSpPr>
          <p:cNvPr id="4" name="Footer Placeholder 2">
            <a:extLst>
              <a:ext uri="{FF2B5EF4-FFF2-40B4-BE49-F238E27FC236}">
                <a16:creationId xmlns:a16="http://schemas.microsoft.com/office/drawing/2014/main" id="{AF0D7EA4-8E12-76F9-2A9C-FC44AFE8CD35}"/>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5" name="Footer Placeholder 3">
            <a:extLst>
              <a:ext uri="{FF2B5EF4-FFF2-40B4-BE49-F238E27FC236}">
                <a16:creationId xmlns:a16="http://schemas.microsoft.com/office/drawing/2014/main" id="{91344463-9A03-C1E0-2B2D-FFC407D4B5B6}"/>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
        <p:nvSpPr>
          <p:cNvPr id="6" name="Slide Number Placeholder 4">
            <a:extLst>
              <a:ext uri="{FF2B5EF4-FFF2-40B4-BE49-F238E27FC236}">
                <a16:creationId xmlns:a16="http://schemas.microsoft.com/office/drawing/2014/main" id="{52E124B8-838D-8303-221A-C7494CE29F93}"/>
              </a:ext>
            </a:extLst>
          </p:cNvPr>
          <p:cNvSpPr>
            <a:spLocks noGrp="1"/>
          </p:cNvSpPr>
          <p:nvPr>
            <p:ph type="sldNum" sz="quarter" idx="12"/>
          </p:nvPr>
        </p:nvSpPr>
        <p:spPr>
          <a:xfrm>
            <a:off x="9445485" y="6485557"/>
            <a:ext cx="2743200" cy="365125"/>
          </a:xfrm>
        </p:spPr>
        <p:txBody>
          <a:bodyPr/>
          <a:lstStyle/>
          <a:p>
            <a:fld id="{6C21EA8E-8BBA-427F-8E76-5AE09ACA2473}" type="slidenum">
              <a:rPr lang="en-GB" smtClean="0"/>
              <a:t>40</a:t>
            </a:fld>
            <a:endParaRPr lang="en-GB" dirty="0"/>
          </a:p>
        </p:txBody>
      </p:sp>
    </p:spTree>
    <p:extLst>
      <p:ext uri="{BB962C8B-B14F-4D97-AF65-F5344CB8AC3E}">
        <p14:creationId xmlns:p14="http://schemas.microsoft.com/office/powerpoint/2010/main" val="37591405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EBF50-EBA7-A547-AA70-84C72B58344E}"/>
              </a:ext>
            </a:extLst>
          </p:cNvPr>
          <p:cNvSpPr>
            <a:spLocks noGrp="1"/>
          </p:cNvSpPr>
          <p:nvPr>
            <p:ph type="title"/>
          </p:nvPr>
        </p:nvSpPr>
        <p:spPr/>
        <p:txBody>
          <a:bodyPr/>
          <a:lstStyle/>
          <a:p>
            <a:r>
              <a:rPr lang="en-FR" dirty="0"/>
              <a:t>What is Dynamic Programming</a:t>
            </a:r>
            <a:r>
              <a:rPr lang="it-IT" dirty="0"/>
              <a:t>?</a:t>
            </a:r>
            <a:endParaRPr lang="en-FR" dirty="0"/>
          </a:p>
        </p:txBody>
      </p:sp>
      <p:sp>
        <p:nvSpPr>
          <p:cNvPr id="3" name="Content Placeholder 2">
            <a:extLst>
              <a:ext uri="{FF2B5EF4-FFF2-40B4-BE49-F238E27FC236}">
                <a16:creationId xmlns:a16="http://schemas.microsoft.com/office/drawing/2014/main" id="{3EAB1103-3E58-8C4E-BA04-275A7F08477D}"/>
              </a:ext>
            </a:extLst>
          </p:cNvPr>
          <p:cNvSpPr>
            <a:spLocks noGrp="1"/>
          </p:cNvSpPr>
          <p:nvPr>
            <p:ph idx="1"/>
          </p:nvPr>
        </p:nvSpPr>
        <p:spPr/>
        <p:txBody>
          <a:bodyPr>
            <a:normAutofit/>
          </a:bodyPr>
          <a:lstStyle/>
          <a:p>
            <a:r>
              <a:rPr lang="en-US" dirty="0">
                <a:solidFill>
                  <a:srgbClr val="95013C"/>
                </a:solidFill>
              </a:rPr>
              <a:t>Dynamic</a:t>
            </a:r>
            <a:r>
              <a:rPr lang="en-US" dirty="0"/>
              <a:t>: sequential or temporal component to the problem </a:t>
            </a:r>
          </a:p>
          <a:p>
            <a:r>
              <a:rPr lang="en-US" dirty="0">
                <a:solidFill>
                  <a:srgbClr val="95013C"/>
                </a:solidFill>
              </a:rPr>
              <a:t>Programming</a:t>
            </a:r>
            <a:r>
              <a:rPr lang="en-US" dirty="0"/>
              <a:t>: optimizing a “program”, i.e., a policy</a:t>
            </a:r>
          </a:p>
          <a:p>
            <a:endParaRPr lang="en-US" dirty="0"/>
          </a:p>
          <a:p>
            <a:r>
              <a:rPr lang="en-US" dirty="0"/>
              <a:t>A collection of algorithms to compute optimal policies/values given a </a:t>
            </a:r>
            <a:r>
              <a:rPr lang="en-US" b="1" dirty="0"/>
              <a:t>known finite MDP</a:t>
            </a:r>
            <a:r>
              <a:rPr lang="en-US" dirty="0"/>
              <a:t>.</a:t>
            </a:r>
          </a:p>
          <a:p>
            <a:r>
              <a:rPr lang="en-US" dirty="0"/>
              <a:t>This is achieved by breaking Bellman Equations into subproblems </a:t>
            </a:r>
          </a:p>
          <a:p>
            <a:pPr lvl="1"/>
            <a:r>
              <a:rPr lang="en-US" dirty="0"/>
              <a:t>Solve the subproblems</a:t>
            </a:r>
          </a:p>
          <a:p>
            <a:pPr lvl="1"/>
            <a:r>
              <a:rPr lang="en-US" dirty="0"/>
              <a:t>Combine solutions of subproblems </a:t>
            </a:r>
            <a:br>
              <a:rPr lang="en-US" dirty="0"/>
            </a:br>
            <a:endParaRPr lang="en-US" dirty="0"/>
          </a:p>
        </p:txBody>
      </p:sp>
      <p:sp>
        <p:nvSpPr>
          <p:cNvPr id="4" name="Footer Placeholder 2">
            <a:extLst>
              <a:ext uri="{FF2B5EF4-FFF2-40B4-BE49-F238E27FC236}">
                <a16:creationId xmlns:a16="http://schemas.microsoft.com/office/drawing/2014/main" id="{B850DE2D-85E0-7F3F-9AA0-A78A3D78DDBF}"/>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5" name="Footer Placeholder 3">
            <a:extLst>
              <a:ext uri="{FF2B5EF4-FFF2-40B4-BE49-F238E27FC236}">
                <a16:creationId xmlns:a16="http://schemas.microsoft.com/office/drawing/2014/main" id="{C6F3F7A9-AFD2-826A-B1A8-CF3387B220B2}"/>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
        <p:nvSpPr>
          <p:cNvPr id="6" name="Slide Number Placeholder 4">
            <a:extLst>
              <a:ext uri="{FF2B5EF4-FFF2-40B4-BE49-F238E27FC236}">
                <a16:creationId xmlns:a16="http://schemas.microsoft.com/office/drawing/2014/main" id="{E8D07FA3-393B-66D3-91A1-075B02E1704D}"/>
              </a:ext>
            </a:extLst>
          </p:cNvPr>
          <p:cNvSpPr>
            <a:spLocks noGrp="1"/>
          </p:cNvSpPr>
          <p:nvPr>
            <p:ph type="sldNum" sz="quarter" idx="12"/>
          </p:nvPr>
        </p:nvSpPr>
        <p:spPr>
          <a:xfrm>
            <a:off x="9445485" y="6485557"/>
            <a:ext cx="2743200" cy="365125"/>
          </a:xfrm>
        </p:spPr>
        <p:txBody>
          <a:bodyPr/>
          <a:lstStyle/>
          <a:p>
            <a:fld id="{6C21EA8E-8BBA-427F-8E76-5AE09ACA2473}" type="slidenum">
              <a:rPr lang="en-GB" smtClean="0"/>
              <a:t>41</a:t>
            </a:fld>
            <a:endParaRPr lang="en-GB" dirty="0"/>
          </a:p>
        </p:txBody>
      </p:sp>
    </p:spTree>
    <p:extLst>
      <p:ext uri="{BB962C8B-B14F-4D97-AF65-F5344CB8AC3E}">
        <p14:creationId xmlns:p14="http://schemas.microsoft.com/office/powerpoint/2010/main" val="3633883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9B745-11A6-A048-86AD-BC97A8941569}"/>
              </a:ext>
            </a:extLst>
          </p:cNvPr>
          <p:cNvSpPr>
            <a:spLocks noGrp="1"/>
          </p:cNvSpPr>
          <p:nvPr>
            <p:ph type="title"/>
          </p:nvPr>
        </p:nvSpPr>
        <p:spPr/>
        <p:txBody>
          <a:bodyPr/>
          <a:lstStyle/>
          <a:p>
            <a:r>
              <a:rPr lang="en-FR" dirty="0"/>
              <a:t>Iterative Policy Evaluation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5CA63C4-6735-E64C-931A-C5B8716513BC}"/>
                  </a:ext>
                </a:extLst>
              </p:cNvPr>
              <p:cNvSpPr>
                <a:spLocks noGrp="1"/>
              </p:cNvSpPr>
              <p:nvPr>
                <p:ph idx="1"/>
              </p:nvPr>
            </p:nvSpPr>
            <p:spPr/>
            <p:txBody>
              <a:bodyPr>
                <a:normAutofit/>
              </a:bodyPr>
              <a:lstStyle/>
              <a:p>
                <a:r>
                  <a:rPr lang="en-US" dirty="0"/>
                  <a:t>Problem: evaluate a given policy </a:t>
                </a:r>
                <a14:m>
                  <m:oMath xmlns:m="http://schemas.openxmlformats.org/officeDocument/2006/math">
                    <m:r>
                      <a:rPr lang="el-GR" i="1" dirty="0" smtClean="0">
                        <a:latin typeface="Cambria Math" panose="02040503050406030204" pitchFamily="18" charset="0"/>
                      </a:rPr>
                      <m:t>𝜋</m:t>
                    </m:r>
                  </m:oMath>
                </a14:m>
                <a:endParaRPr lang="el-GR" dirty="0"/>
              </a:p>
              <a:p>
                <a:r>
                  <a:rPr lang="en-US" dirty="0"/>
                  <a:t>Solution: iterative application of Bellman expectation update </a:t>
                </a:r>
              </a:p>
              <a:p>
                <a:pPr marL="457200" lvl="1" indent="0">
                  <a:buNone/>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m:rPr>
                              <m:nor/>
                            </m:rPr>
                            <a:rPr lang="en-US" dirty="0"/>
                            <m:t>v</m:t>
                          </m:r>
                        </m:e>
                        <m:sub>
                          <m:r>
                            <a:rPr lang="el-GR" b="0" i="1" dirty="0" smtClean="0">
                              <a:latin typeface="Cambria Math" panose="02040503050406030204" pitchFamily="18" charset="0"/>
                            </a:rPr>
                            <m:t>1</m:t>
                          </m:r>
                        </m:sub>
                      </m:sSub>
                      <m:r>
                        <a:rPr lang="en-US" i="1" dirty="0" smtClean="0">
                          <a:latin typeface="Cambria Math" panose="02040503050406030204" pitchFamily="18" charset="0"/>
                        </a:rPr>
                        <m:t>→</m:t>
                      </m:r>
                      <m:sSub>
                        <m:sSubPr>
                          <m:ctrlPr>
                            <a:rPr lang="en-US" i="1" dirty="0">
                              <a:latin typeface="Cambria Math" panose="02040503050406030204" pitchFamily="18" charset="0"/>
                            </a:rPr>
                          </m:ctrlPr>
                        </m:sSubPr>
                        <m:e>
                          <m:r>
                            <m:rPr>
                              <m:nor/>
                            </m:rPr>
                            <a:rPr lang="en-US" dirty="0"/>
                            <m:t>v</m:t>
                          </m:r>
                        </m:e>
                        <m:sub>
                          <m:r>
                            <a:rPr lang="el-GR" b="0" i="1" dirty="0" smtClean="0">
                              <a:latin typeface="Cambria Math" panose="02040503050406030204" pitchFamily="18" charset="0"/>
                            </a:rPr>
                            <m:t>2</m:t>
                          </m:r>
                        </m:sub>
                      </m:sSub>
                      <m:r>
                        <a:rPr lang="en-US" i="1" dirty="0" smtClean="0">
                          <a:latin typeface="Cambria Math" panose="02040503050406030204" pitchFamily="18" charset="0"/>
                        </a:rPr>
                        <m:t>→…→</m:t>
                      </m:r>
                      <m:sSub>
                        <m:sSubPr>
                          <m:ctrlPr>
                            <a:rPr lang="en-US" i="1" dirty="0">
                              <a:latin typeface="Cambria Math" panose="02040503050406030204" pitchFamily="18" charset="0"/>
                            </a:rPr>
                          </m:ctrlPr>
                        </m:sSubPr>
                        <m:e>
                          <m:r>
                            <m:rPr>
                              <m:nor/>
                            </m:rPr>
                            <a:rPr lang="en-US" dirty="0"/>
                            <m:t>v</m:t>
                          </m:r>
                        </m:e>
                        <m:sub>
                          <m:r>
                            <a:rPr lang="el-GR" b="0" i="1" dirty="0" smtClean="0">
                              <a:latin typeface="Cambria Math" panose="02040503050406030204" pitchFamily="18" charset="0"/>
                            </a:rPr>
                            <m:t>𝜋</m:t>
                          </m:r>
                        </m:sub>
                      </m:sSub>
                    </m:oMath>
                  </m:oMathPara>
                </a14:m>
                <a:endParaRPr lang="el-GR" dirty="0"/>
              </a:p>
              <a:p>
                <a:r>
                  <a:rPr lang="en-US" dirty="0"/>
                  <a:t>Using synchronous updates, </a:t>
                </a:r>
              </a:p>
              <a:p>
                <a:pPr lvl="1"/>
                <a:r>
                  <a:rPr lang="en-US" dirty="0"/>
                  <a:t>At each iteration </a:t>
                </a:r>
                <a14:m>
                  <m:oMath xmlns:m="http://schemas.openxmlformats.org/officeDocument/2006/math">
                    <m:r>
                      <a:rPr lang="en-US" i="1" dirty="0" smtClean="0">
                        <a:latin typeface="Cambria Math" panose="02040503050406030204" pitchFamily="18" charset="0"/>
                      </a:rPr>
                      <m:t>𝑘</m:t>
                    </m:r>
                    <m:r>
                      <a:rPr lang="en-US" i="1" dirty="0" smtClean="0">
                        <a:latin typeface="Cambria Math" panose="02040503050406030204" pitchFamily="18" charset="0"/>
                      </a:rPr>
                      <m:t> + 1</m:t>
                    </m:r>
                  </m:oMath>
                </a14:m>
                <a:endParaRPr lang="el-GR" dirty="0"/>
              </a:p>
              <a:p>
                <a:pPr lvl="1"/>
                <a:r>
                  <a:rPr lang="en-US" dirty="0"/>
                  <a:t>For all states </a:t>
                </a:r>
                <a14:m>
                  <m:oMath xmlns:m="http://schemas.openxmlformats.org/officeDocument/2006/math">
                    <m:r>
                      <a:rPr lang="en-US" i="1" dirty="0" smtClean="0">
                        <a:latin typeface="Cambria Math" panose="02040503050406030204" pitchFamily="18" charset="0"/>
                      </a:rPr>
                      <m:t>𝑠</m:t>
                    </m:r>
                    <m:r>
                      <a:rPr lang="en-US" i="1" dirty="0" smtClean="0">
                        <a:latin typeface="Cambria Math" panose="02040503050406030204" pitchFamily="18" charset="0"/>
                      </a:rPr>
                      <m:t> ∈ </m:t>
                    </m:r>
                    <m:sSup>
                      <m:sSupPr>
                        <m:ctrlPr>
                          <a:rPr lang="en-US" i="1" dirty="0" smtClean="0">
                            <a:latin typeface="Cambria Math" panose="02040503050406030204" pitchFamily="18" charset="0"/>
                          </a:rPr>
                        </m:ctrlPr>
                      </m:sSupPr>
                      <m:e>
                        <m:r>
                          <a:rPr lang="en-US" i="1" dirty="0" smtClean="0">
                            <a:latin typeface="Cambria Math" panose="02040503050406030204" pitchFamily="18" charset="0"/>
                            <a:ea typeface="Cambria Math" panose="02040503050406030204" pitchFamily="18" charset="0"/>
                          </a:rPr>
                          <m:t>𝒮</m:t>
                        </m:r>
                      </m:e>
                      <m:sup>
                        <m:r>
                          <a:rPr lang="en-US" b="0" i="1" dirty="0" smtClean="0">
                            <a:latin typeface="Cambria Math" panose="02040503050406030204" pitchFamily="18" charset="0"/>
                          </a:rPr>
                          <m:t>′</m:t>
                        </m:r>
                      </m:sup>
                    </m:sSup>
                    <m:r>
                      <a:rPr lang="en-US" i="1" dirty="0" smtClean="0">
                        <a:latin typeface="Cambria Math" panose="02040503050406030204" pitchFamily="18" charset="0"/>
                      </a:rPr>
                      <m:t> </m:t>
                    </m:r>
                  </m:oMath>
                </a14:m>
                <a:endParaRPr lang="el-GR" dirty="0"/>
              </a:p>
              <a:p>
                <a:pPr lvl="1"/>
                <a:r>
                  <a:rPr lang="en-US" dirty="0"/>
                  <a:t>Update </a:t>
                </a:r>
                <a14:m>
                  <m:oMath xmlns:m="http://schemas.openxmlformats.org/officeDocument/2006/math">
                    <m:sSub>
                      <m:sSubPr>
                        <m:ctrlPr>
                          <a:rPr lang="en-US" i="1" dirty="0">
                            <a:latin typeface="Cambria Math" panose="02040503050406030204" pitchFamily="18" charset="0"/>
                          </a:rPr>
                        </m:ctrlPr>
                      </m:sSubPr>
                      <m:e>
                        <m:r>
                          <m:rPr>
                            <m:nor/>
                          </m:rPr>
                          <a:rPr lang="en-US" dirty="0"/>
                          <m:t>v</m:t>
                        </m:r>
                      </m:e>
                      <m:sub>
                        <m:r>
                          <a:rPr lang="en-US" b="0" i="1" dirty="0" smtClean="0">
                            <a:latin typeface="Cambria Math" panose="02040503050406030204" pitchFamily="18" charset="0"/>
                          </a:rPr>
                          <m:t>𝑘</m:t>
                        </m:r>
                        <m:r>
                          <a:rPr lang="en-US" b="0" i="1" dirty="0" smtClean="0">
                            <a:latin typeface="Cambria Math" panose="02040503050406030204" pitchFamily="18" charset="0"/>
                          </a:rPr>
                          <m:t>+1</m:t>
                        </m:r>
                      </m:sub>
                    </m:sSub>
                    <m:r>
                      <a:rPr lang="en-US" i="1" dirty="0" smtClean="0">
                        <a:latin typeface="Cambria Math" panose="02040503050406030204" pitchFamily="18" charset="0"/>
                      </a:rPr>
                      <m:t>(</m:t>
                    </m:r>
                    <m:r>
                      <a:rPr lang="en-US" i="1" dirty="0" smtClean="0">
                        <a:latin typeface="Cambria Math" panose="02040503050406030204" pitchFamily="18" charset="0"/>
                      </a:rPr>
                      <m:t>𝑠</m:t>
                    </m:r>
                    <m:r>
                      <a:rPr lang="en-US" i="1" dirty="0" smtClean="0">
                        <a:latin typeface="Cambria Math" panose="02040503050406030204" pitchFamily="18" charset="0"/>
                      </a:rPr>
                      <m:t>)</m:t>
                    </m:r>
                  </m:oMath>
                </a14:m>
                <a:r>
                  <a:rPr lang="en-US" dirty="0"/>
                  <a:t> from </a:t>
                </a:r>
                <a14:m>
                  <m:oMath xmlns:m="http://schemas.openxmlformats.org/officeDocument/2006/math">
                    <m:sSub>
                      <m:sSubPr>
                        <m:ctrlPr>
                          <a:rPr lang="en-US" i="1" dirty="0">
                            <a:latin typeface="Cambria Math" panose="02040503050406030204" pitchFamily="18" charset="0"/>
                          </a:rPr>
                        </m:ctrlPr>
                      </m:sSubPr>
                      <m:e>
                        <m:r>
                          <m:rPr>
                            <m:nor/>
                          </m:rPr>
                          <a:rPr lang="en-US" dirty="0"/>
                          <m:t>v</m:t>
                        </m:r>
                      </m:e>
                      <m:sub>
                        <m:r>
                          <a:rPr lang="en-US" i="1" dirty="0">
                            <a:latin typeface="Cambria Math" panose="02040503050406030204" pitchFamily="18" charset="0"/>
                          </a:rPr>
                          <m:t>𝑘</m:t>
                        </m:r>
                      </m:sub>
                    </m:sSub>
                    <m:r>
                      <a:rPr lang="en-US" i="1" dirty="0">
                        <a:latin typeface="Cambria Math" panose="02040503050406030204" pitchFamily="18" charset="0"/>
                      </a:rPr>
                      <m:t>(</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𝑠</m:t>
                        </m:r>
                      </m:e>
                      <m:sup>
                        <m:r>
                          <a:rPr lang="en-US" b="0" i="1" dirty="0" smtClean="0">
                            <a:latin typeface="Cambria Math" panose="02040503050406030204" pitchFamily="18" charset="0"/>
                          </a:rPr>
                          <m:t>′</m:t>
                        </m:r>
                      </m:sup>
                    </m:sSup>
                    <m:r>
                      <a:rPr lang="en-US" i="1" dirty="0">
                        <a:latin typeface="Cambria Math" panose="02040503050406030204" pitchFamily="18" charset="0"/>
                      </a:rPr>
                      <m:t>)</m:t>
                    </m:r>
                  </m:oMath>
                </a14:m>
                <a:r>
                  <a:rPr lang="en-US" dirty="0"/>
                  <a:t> </a:t>
                </a:r>
                <a:endParaRPr lang="el-GR" dirty="0"/>
              </a:p>
              <a:p>
                <a:pPr lvl="1"/>
                <a:r>
                  <a:rPr lang="en-US" dirty="0"/>
                  <a:t>where s′ is a successor state of s </a:t>
                </a:r>
              </a:p>
              <a:p>
                <a:r>
                  <a:rPr lang="en-US" dirty="0"/>
                  <a:t>Convergence to </a:t>
                </a:r>
                <a14:m>
                  <m:oMath xmlns:m="http://schemas.openxmlformats.org/officeDocument/2006/math">
                    <m:sSub>
                      <m:sSubPr>
                        <m:ctrlPr>
                          <a:rPr lang="en-US" i="1" dirty="0">
                            <a:latin typeface="Cambria Math" panose="02040503050406030204" pitchFamily="18" charset="0"/>
                          </a:rPr>
                        </m:ctrlPr>
                      </m:sSubPr>
                      <m:e>
                        <m:r>
                          <m:rPr>
                            <m:nor/>
                          </m:rPr>
                          <a:rPr lang="en-US" dirty="0"/>
                          <m:t>v</m:t>
                        </m:r>
                      </m:e>
                      <m:sub>
                        <m:r>
                          <a:rPr lang="el-GR" i="1" dirty="0">
                            <a:latin typeface="Cambria Math" panose="02040503050406030204" pitchFamily="18" charset="0"/>
                          </a:rPr>
                          <m:t>𝜋</m:t>
                        </m:r>
                      </m:sub>
                    </m:sSub>
                  </m:oMath>
                </a14:m>
                <a:r>
                  <a:rPr lang="el-GR" dirty="0"/>
                  <a:t> </a:t>
                </a:r>
                <a:r>
                  <a:rPr lang="en-US" dirty="0"/>
                  <a:t>is proven at a geometric rate (refer to Banach’s fixed-point theorem)</a:t>
                </a:r>
                <a:endParaRPr lang="en-US" dirty="0">
                  <a:highlight>
                    <a:srgbClr val="FFFF00"/>
                  </a:highlight>
                </a:endParaRPr>
              </a:p>
            </p:txBody>
          </p:sp>
        </mc:Choice>
        <mc:Fallback xmlns="">
          <p:sp>
            <p:nvSpPr>
              <p:cNvPr id="3" name="Content Placeholder 2">
                <a:extLst>
                  <a:ext uri="{FF2B5EF4-FFF2-40B4-BE49-F238E27FC236}">
                    <a16:creationId xmlns:a16="http://schemas.microsoft.com/office/drawing/2014/main" id="{55CA63C4-6735-E64C-931A-C5B8716513BC}"/>
                  </a:ext>
                </a:extLst>
              </p:cNvPr>
              <p:cNvSpPr>
                <a:spLocks noGrp="1" noRot="1" noChangeAspect="1" noMove="1" noResize="1" noEditPoints="1" noAdjustHandles="1" noChangeArrowheads="1" noChangeShapeType="1" noTextEdit="1"/>
              </p:cNvSpPr>
              <p:nvPr>
                <p:ph idx="1"/>
              </p:nvPr>
            </p:nvSpPr>
            <p:spPr>
              <a:blipFill>
                <a:blip r:embed="rId2"/>
                <a:stretch>
                  <a:fillRect l="-1043" t="-2381" r="-1855" b="-2521"/>
                </a:stretch>
              </a:blipFill>
            </p:spPr>
            <p:txBody>
              <a:bodyPr/>
              <a:lstStyle/>
              <a:p>
                <a:r>
                  <a:rPr lang="it-IT">
                    <a:noFill/>
                  </a:rPr>
                  <a:t> </a:t>
                </a:r>
              </a:p>
            </p:txBody>
          </p:sp>
        </mc:Fallback>
      </mc:AlternateContent>
      <p:sp>
        <p:nvSpPr>
          <p:cNvPr id="4" name="Footer Placeholder 2">
            <a:extLst>
              <a:ext uri="{FF2B5EF4-FFF2-40B4-BE49-F238E27FC236}">
                <a16:creationId xmlns:a16="http://schemas.microsoft.com/office/drawing/2014/main" id="{427A9DA2-323D-FBE4-4882-73721D7B09DD}"/>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5" name="Footer Placeholder 3">
            <a:extLst>
              <a:ext uri="{FF2B5EF4-FFF2-40B4-BE49-F238E27FC236}">
                <a16:creationId xmlns:a16="http://schemas.microsoft.com/office/drawing/2014/main" id="{0BC27C19-3AE2-E3F3-FE86-DCFE66AC6717}"/>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
        <p:nvSpPr>
          <p:cNvPr id="6" name="Slide Number Placeholder 4">
            <a:extLst>
              <a:ext uri="{FF2B5EF4-FFF2-40B4-BE49-F238E27FC236}">
                <a16:creationId xmlns:a16="http://schemas.microsoft.com/office/drawing/2014/main" id="{3E9867D8-2C98-F7D2-14F3-47848F9A9286}"/>
              </a:ext>
            </a:extLst>
          </p:cNvPr>
          <p:cNvSpPr>
            <a:spLocks noGrp="1"/>
          </p:cNvSpPr>
          <p:nvPr>
            <p:ph type="sldNum" sz="quarter" idx="12"/>
          </p:nvPr>
        </p:nvSpPr>
        <p:spPr>
          <a:xfrm>
            <a:off x="9445485" y="6485557"/>
            <a:ext cx="2743200" cy="365125"/>
          </a:xfrm>
        </p:spPr>
        <p:txBody>
          <a:bodyPr/>
          <a:lstStyle/>
          <a:p>
            <a:fld id="{6C21EA8E-8BBA-427F-8E76-5AE09ACA2473}" type="slidenum">
              <a:rPr lang="en-GB" smtClean="0"/>
              <a:t>42</a:t>
            </a:fld>
            <a:endParaRPr lang="en-GB" dirty="0"/>
          </a:p>
        </p:txBody>
      </p:sp>
    </p:spTree>
    <p:extLst>
      <p:ext uri="{BB962C8B-B14F-4D97-AF65-F5344CB8AC3E}">
        <p14:creationId xmlns:p14="http://schemas.microsoft.com/office/powerpoint/2010/main" val="2850879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28E4-DA9B-D147-B754-2F86B5623310}"/>
              </a:ext>
            </a:extLst>
          </p:cNvPr>
          <p:cNvSpPr>
            <a:spLocks noGrp="1"/>
          </p:cNvSpPr>
          <p:nvPr>
            <p:ph type="title"/>
          </p:nvPr>
        </p:nvSpPr>
        <p:spPr/>
        <p:txBody>
          <a:bodyPr/>
          <a:lstStyle/>
          <a:p>
            <a:r>
              <a:rPr lang="en-FR" dirty="0"/>
              <a:t>Dynamic Programming Update</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6418C660-E106-954A-BB15-A19C2591C7C5}"/>
                  </a:ext>
                </a:extLst>
              </p:cNvPr>
              <p:cNvSpPr>
                <a:spLocks noGrp="1"/>
              </p:cNvSpPr>
              <p:nvPr>
                <p:ph idx="1"/>
              </p:nvPr>
            </p:nvSpPr>
            <p:spPr>
              <a:xfrm>
                <a:off x="838200" y="1825625"/>
                <a:ext cx="10515600" cy="563245"/>
              </a:xfrm>
            </p:spPr>
            <p:txBody>
              <a:bodyPr/>
              <a:lstStyle/>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𝑉</m:t>
                      </m:r>
                      <m:d>
                        <m:dPr>
                          <m:ctrlPr>
                            <a:rPr lang="en-US" i="1" smtClean="0">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ea typeface="Cambria Math" panose="02040503050406030204" pitchFamily="18" charset="0"/>
                        </a:rPr>
                        <m:t>←</m:t>
                      </m:r>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𝔼</m:t>
                          </m:r>
                        </m:e>
                        <m:sub>
                          <m:r>
                            <a:rPr lang="el-GR" b="0" i="1" smtClean="0">
                              <a:solidFill>
                                <a:schemeClr val="tx1"/>
                              </a:solidFill>
                              <a:latin typeface="Cambria Math" panose="02040503050406030204" pitchFamily="18" charset="0"/>
                              <a:ea typeface="Cambria Math" panose="02040503050406030204" pitchFamily="18" charset="0"/>
                            </a:rPr>
                            <m:t>𝜋</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l-GR"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 name="Content Placeholder 2">
                <a:extLst>
                  <a:ext uri="{FF2B5EF4-FFF2-40B4-BE49-F238E27FC236}">
                    <a16:creationId xmlns:a16="http://schemas.microsoft.com/office/drawing/2014/main" id="{6418C660-E106-954A-BB15-A19C2591C7C5}"/>
                  </a:ext>
                </a:extLst>
              </p:cNvPr>
              <p:cNvSpPr>
                <a:spLocks noGrp="1" noRot="1" noChangeAspect="1" noMove="1" noResize="1" noEditPoints="1" noAdjustHandles="1" noChangeArrowheads="1" noChangeShapeType="1" noTextEdit="1"/>
              </p:cNvSpPr>
              <p:nvPr>
                <p:ph idx="1"/>
              </p:nvPr>
            </p:nvSpPr>
            <p:spPr>
              <a:xfrm>
                <a:off x="838200" y="1825625"/>
                <a:ext cx="10515600" cy="563245"/>
              </a:xfrm>
              <a:blipFill>
                <a:blip r:embed="rId2"/>
                <a:stretch>
                  <a:fillRect/>
                </a:stretch>
              </a:blipFill>
            </p:spPr>
            <p:txBody>
              <a:bodyPr/>
              <a:lstStyle/>
              <a:p>
                <a:r>
                  <a:rPr lang="en-FR">
                    <a:noFill/>
                  </a:rPr>
                  <a:t> </a:t>
                </a:r>
              </a:p>
            </p:txBody>
          </p:sp>
        </mc:Fallback>
      </mc:AlternateContent>
      <p:pic>
        <p:nvPicPr>
          <p:cNvPr id="6" name="Picture 5">
            <a:extLst>
              <a:ext uri="{FF2B5EF4-FFF2-40B4-BE49-F238E27FC236}">
                <a16:creationId xmlns:a16="http://schemas.microsoft.com/office/drawing/2014/main" id="{FFB71D8D-AC9C-554C-8112-D172FE0A7488}"/>
              </a:ext>
            </a:extLst>
          </p:cNvPr>
          <p:cNvPicPr>
            <a:picLocks noChangeAspect="1"/>
          </p:cNvPicPr>
          <p:nvPr/>
        </p:nvPicPr>
        <p:blipFill>
          <a:blip r:embed="rId3">
            <a:alphaModFix/>
          </a:blip>
          <a:stretch>
            <a:fillRect/>
          </a:stretch>
        </p:blipFill>
        <p:spPr>
          <a:xfrm>
            <a:off x="3445288" y="2656458"/>
            <a:ext cx="5301423" cy="2933750"/>
          </a:xfrm>
          <a:prstGeom prst="rect">
            <a:avLst/>
          </a:prstGeom>
        </p:spPr>
      </p:pic>
      <p:sp>
        <p:nvSpPr>
          <p:cNvPr id="7" name="TextBox 6">
            <a:extLst>
              <a:ext uri="{FF2B5EF4-FFF2-40B4-BE49-F238E27FC236}">
                <a16:creationId xmlns:a16="http://schemas.microsoft.com/office/drawing/2014/main" id="{D84EA40D-0E4B-3148-A3D2-C1BF3E2AB360}"/>
              </a:ext>
            </a:extLst>
          </p:cNvPr>
          <p:cNvSpPr txBox="1"/>
          <p:nvPr/>
        </p:nvSpPr>
        <p:spPr>
          <a:xfrm>
            <a:off x="10421964" y="6227033"/>
            <a:ext cx="1770036" cy="246221"/>
          </a:xfrm>
          <a:prstGeom prst="rect">
            <a:avLst/>
          </a:prstGeom>
          <a:noFill/>
        </p:spPr>
        <p:txBody>
          <a:bodyPr wrap="none" rtlCol="0">
            <a:spAutoFit/>
          </a:bodyPr>
          <a:lstStyle/>
          <a:p>
            <a:pPr algn="r"/>
            <a:r>
              <a:rPr lang="en-FR" sz="1000" dirty="0">
                <a:latin typeface="Linux Libertine" panose="02000503000000000000" pitchFamily="2" charset="0"/>
              </a:rPr>
              <a:t>[David Silver, IRL, UCL 2015]</a:t>
            </a:r>
          </a:p>
        </p:txBody>
      </p:sp>
      <p:sp>
        <p:nvSpPr>
          <p:cNvPr id="3" name="Footer Placeholder 2">
            <a:extLst>
              <a:ext uri="{FF2B5EF4-FFF2-40B4-BE49-F238E27FC236}">
                <a16:creationId xmlns:a16="http://schemas.microsoft.com/office/drawing/2014/main" id="{47799877-E16B-E8BD-ADE6-2091A6C64AAD}"/>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4" name="Footer Placeholder 3">
            <a:extLst>
              <a:ext uri="{FF2B5EF4-FFF2-40B4-BE49-F238E27FC236}">
                <a16:creationId xmlns:a16="http://schemas.microsoft.com/office/drawing/2014/main" id="{75B39D9D-97D5-3771-04CE-8C5DCA428633}"/>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
        <p:nvSpPr>
          <p:cNvPr id="8" name="Slide Number Placeholder 4">
            <a:extLst>
              <a:ext uri="{FF2B5EF4-FFF2-40B4-BE49-F238E27FC236}">
                <a16:creationId xmlns:a16="http://schemas.microsoft.com/office/drawing/2014/main" id="{DC8B8649-948B-0C52-158B-C364D15B47E3}"/>
              </a:ext>
            </a:extLst>
          </p:cNvPr>
          <p:cNvSpPr>
            <a:spLocks noGrp="1"/>
          </p:cNvSpPr>
          <p:nvPr>
            <p:ph type="sldNum" sz="quarter" idx="12"/>
          </p:nvPr>
        </p:nvSpPr>
        <p:spPr>
          <a:xfrm>
            <a:off x="9445485" y="6485557"/>
            <a:ext cx="2743200" cy="365125"/>
          </a:xfrm>
        </p:spPr>
        <p:txBody>
          <a:bodyPr/>
          <a:lstStyle/>
          <a:p>
            <a:fld id="{6C21EA8E-8BBA-427F-8E76-5AE09ACA2473}" type="slidenum">
              <a:rPr lang="en-GB" smtClean="0"/>
              <a:t>43</a:t>
            </a:fld>
            <a:endParaRPr lang="en-GB" dirty="0"/>
          </a:p>
        </p:txBody>
      </p:sp>
    </p:spTree>
    <p:extLst>
      <p:ext uri="{BB962C8B-B14F-4D97-AF65-F5344CB8AC3E}">
        <p14:creationId xmlns:p14="http://schemas.microsoft.com/office/powerpoint/2010/main" val="30852724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BCCB0-136B-DB4B-9BAB-7CF14750D8BC}"/>
              </a:ext>
            </a:extLst>
          </p:cNvPr>
          <p:cNvSpPr>
            <a:spLocks noGrp="1"/>
          </p:cNvSpPr>
          <p:nvPr>
            <p:ph type="title"/>
          </p:nvPr>
        </p:nvSpPr>
        <p:spPr/>
        <p:txBody>
          <a:bodyPr>
            <a:normAutofit/>
          </a:bodyPr>
          <a:lstStyle/>
          <a:p>
            <a:r>
              <a:rPr lang="en-US" sz="3600" dirty="0"/>
              <a:t>Iterative Policy Evaluation in Small </a:t>
            </a:r>
            <a:r>
              <a:rPr lang="en-US" sz="3600" dirty="0" err="1"/>
              <a:t>Gridworld</a:t>
            </a:r>
            <a:r>
              <a:rPr lang="en-US" sz="3600" dirty="0"/>
              <a:t> (1/2)</a:t>
            </a:r>
            <a:endParaRPr lang="en-FR" sz="3600" dirty="0"/>
          </a:p>
        </p:txBody>
      </p:sp>
      <p:pic>
        <p:nvPicPr>
          <p:cNvPr id="10" name="Content Placeholder 9">
            <a:extLst>
              <a:ext uri="{FF2B5EF4-FFF2-40B4-BE49-F238E27FC236}">
                <a16:creationId xmlns:a16="http://schemas.microsoft.com/office/drawing/2014/main" id="{31FEC0BA-20FA-1C42-8706-45FC2DC3EB90}"/>
              </a:ext>
            </a:extLst>
          </p:cNvPr>
          <p:cNvPicPr>
            <a:picLocks noGrp="1" noChangeAspect="1"/>
          </p:cNvPicPr>
          <p:nvPr>
            <p:ph idx="1"/>
          </p:nvPr>
        </p:nvPicPr>
        <p:blipFill>
          <a:blip r:embed="rId2"/>
          <a:stretch>
            <a:fillRect/>
          </a:stretch>
        </p:blipFill>
        <p:spPr>
          <a:xfrm>
            <a:off x="3329565" y="1825625"/>
            <a:ext cx="5532869" cy="4351338"/>
          </a:xfrm>
          <a:prstGeom prst="rect">
            <a:avLst/>
          </a:prstGeom>
        </p:spPr>
      </p:pic>
      <p:sp>
        <p:nvSpPr>
          <p:cNvPr id="11" name="TextBox 10">
            <a:extLst>
              <a:ext uri="{FF2B5EF4-FFF2-40B4-BE49-F238E27FC236}">
                <a16:creationId xmlns:a16="http://schemas.microsoft.com/office/drawing/2014/main" id="{FA19A9AA-947E-1D40-B59D-AE4F24341521}"/>
              </a:ext>
            </a:extLst>
          </p:cNvPr>
          <p:cNvSpPr txBox="1"/>
          <p:nvPr/>
        </p:nvSpPr>
        <p:spPr>
          <a:xfrm>
            <a:off x="8560877" y="6233651"/>
            <a:ext cx="3631123" cy="246221"/>
          </a:xfrm>
          <a:prstGeom prst="rect">
            <a:avLst/>
          </a:prstGeom>
          <a:noFill/>
        </p:spPr>
        <p:txBody>
          <a:bodyPr wrap="none" rtlCol="0">
            <a:spAutoFit/>
          </a:bodyPr>
          <a:lstStyle/>
          <a:p>
            <a:pPr algn="r"/>
            <a:r>
              <a:rPr lang="en-FR" sz="1000" dirty="0">
                <a:latin typeface="Linux Libertine" panose="02000503000000000000" pitchFamily="2" charset="0"/>
              </a:rPr>
              <a:t>[</a:t>
            </a:r>
            <a:r>
              <a:rPr lang="en-US" sz="1000" dirty="0">
                <a:latin typeface="Linux Libertine" panose="02000503000000000000" pitchFamily="2" charset="0"/>
              </a:rPr>
              <a:t>An Introduction to Reinforcement Learning, Sutton and </a:t>
            </a:r>
            <a:r>
              <a:rPr lang="en-US" sz="1000" dirty="0" err="1">
                <a:latin typeface="Linux Libertine" panose="02000503000000000000" pitchFamily="2" charset="0"/>
              </a:rPr>
              <a:t>Barto</a:t>
            </a:r>
            <a:r>
              <a:rPr lang="en-FR" sz="1000" dirty="0">
                <a:latin typeface="Linux Libertine" panose="02000503000000000000" pitchFamily="2" charset="0"/>
              </a:rPr>
              <a:t>]</a:t>
            </a:r>
          </a:p>
        </p:txBody>
      </p:sp>
      <p:sp>
        <p:nvSpPr>
          <p:cNvPr id="3" name="Footer Placeholder 2">
            <a:extLst>
              <a:ext uri="{FF2B5EF4-FFF2-40B4-BE49-F238E27FC236}">
                <a16:creationId xmlns:a16="http://schemas.microsoft.com/office/drawing/2014/main" id="{11629C27-5D01-B100-E70F-BF64B3DF95B3}"/>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4" name="Footer Placeholder 3">
            <a:extLst>
              <a:ext uri="{FF2B5EF4-FFF2-40B4-BE49-F238E27FC236}">
                <a16:creationId xmlns:a16="http://schemas.microsoft.com/office/drawing/2014/main" id="{3D568900-8C02-4FAC-5FB8-B660DF629BA3}"/>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
        <p:nvSpPr>
          <p:cNvPr id="5" name="Slide Number Placeholder 4">
            <a:extLst>
              <a:ext uri="{FF2B5EF4-FFF2-40B4-BE49-F238E27FC236}">
                <a16:creationId xmlns:a16="http://schemas.microsoft.com/office/drawing/2014/main" id="{33FF1B81-1CD4-4C5A-AF98-71A213172BAB}"/>
              </a:ext>
            </a:extLst>
          </p:cNvPr>
          <p:cNvSpPr>
            <a:spLocks noGrp="1"/>
          </p:cNvSpPr>
          <p:nvPr>
            <p:ph type="sldNum" sz="quarter" idx="12"/>
          </p:nvPr>
        </p:nvSpPr>
        <p:spPr>
          <a:xfrm>
            <a:off x="9445485" y="6485557"/>
            <a:ext cx="2743200" cy="365125"/>
          </a:xfrm>
        </p:spPr>
        <p:txBody>
          <a:bodyPr/>
          <a:lstStyle/>
          <a:p>
            <a:fld id="{6C21EA8E-8BBA-427F-8E76-5AE09ACA2473}" type="slidenum">
              <a:rPr lang="en-GB" smtClean="0"/>
              <a:t>44</a:t>
            </a:fld>
            <a:endParaRPr lang="en-GB" dirty="0"/>
          </a:p>
        </p:txBody>
      </p:sp>
    </p:spTree>
    <p:extLst>
      <p:ext uri="{BB962C8B-B14F-4D97-AF65-F5344CB8AC3E}">
        <p14:creationId xmlns:p14="http://schemas.microsoft.com/office/powerpoint/2010/main" val="33672929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1AB0A-199C-F44E-9AE1-99CBBEA09F4A}"/>
              </a:ext>
            </a:extLst>
          </p:cNvPr>
          <p:cNvSpPr>
            <a:spLocks noGrp="1"/>
          </p:cNvSpPr>
          <p:nvPr>
            <p:ph type="title"/>
          </p:nvPr>
        </p:nvSpPr>
        <p:spPr/>
        <p:txBody>
          <a:bodyPr>
            <a:normAutofit/>
          </a:bodyPr>
          <a:lstStyle/>
          <a:p>
            <a:r>
              <a:rPr lang="en-US" sz="3600" dirty="0"/>
              <a:t>Iterative Policy Evaluation in Small </a:t>
            </a:r>
            <a:r>
              <a:rPr lang="en-US" sz="3600" dirty="0" err="1"/>
              <a:t>Gridworld</a:t>
            </a:r>
            <a:r>
              <a:rPr lang="en-US" sz="3600" dirty="0"/>
              <a:t> (2/2)</a:t>
            </a:r>
            <a:endParaRPr lang="en-FR" sz="3600" dirty="0"/>
          </a:p>
        </p:txBody>
      </p:sp>
      <p:pic>
        <p:nvPicPr>
          <p:cNvPr id="11" name="Content Placeholder 10">
            <a:extLst>
              <a:ext uri="{FF2B5EF4-FFF2-40B4-BE49-F238E27FC236}">
                <a16:creationId xmlns:a16="http://schemas.microsoft.com/office/drawing/2014/main" id="{852F81A5-34DE-F747-886E-08DC41C62C2D}"/>
              </a:ext>
            </a:extLst>
          </p:cNvPr>
          <p:cNvPicPr>
            <a:picLocks noGrp="1" noChangeAspect="1"/>
          </p:cNvPicPr>
          <p:nvPr>
            <p:ph idx="1"/>
          </p:nvPr>
        </p:nvPicPr>
        <p:blipFill rotWithShape="1">
          <a:blip r:embed="rId2"/>
          <a:srcRect t="12623"/>
          <a:stretch/>
        </p:blipFill>
        <p:spPr>
          <a:xfrm>
            <a:off x="3329565" y="2387599"/>
            <a:ext cx="5532869" cy="3802063"/>
          </a:xfrm>
          <a:prstGeom prst="rect">
            <a:avLst/>
          </a:prstGeom>
        </p:spPr>
      </p:pic>
      <p:sp>
        <p:nvSpPr>
          <p:cNvPr id="12" name="TextBox 11">
            <a:extLst>
              <a:ext uri="{FF2B5EF4-FFF2-40B4-BE49-F238E27FC236}">
                <a16:creationId xmlns:a16="http://schemas.microsoft.com/office/drawing/2014/main" id="{7CCDD279-DB9B-BF46-809E-3382E8E3D9F2}"/>
              </a:ext>
            </a:extLst>
          </p:cNvPr>
          <p:cNvSpPr txBox="1"/>
          <p:nvPr/>
        </p:nvSpPr>
        <p:spPr>
          <a:xfrm>
            <a:off x="8560877" y="6225262"/>
            <a:ext cx="3631123" cy="246221"/>
          </a:xfrm>
          <a:prstGeom prst="rect">
            <a:avLst/>
          </a:prstGeom>
          <a:noFill/>
        </p:spPr>
        <p:txBody>
          <a:bodyPr wrap="none" rtlCol="0">
            <a:spAutoFit/>
          </a:bodyPr>
          <a:lstStyle/>
          <a:p>
            <a:pPr algn="r"/>
            <a:r>
              <a:rPr lang="en-FR" sz="1000" dirty="0">
                <a:latin typeface="Linux Libertine" panose="02000503000000000000" pitchFamily="2" charset="0"/>
              </a:rPr>
              <a:t>[</a:t>
            </a:r>
            <a:r>
              <a:rPr lang="en-US" sz="1000" dirty="0">
                <a:latin typeface="Linux Libertine" panose="02000503000000000000" pitchFamily="2" charset="0"/>
              </a:rPr>
              <a:t>An Introduction to Reinforcement Learning, Sutton and </a:t>
            </a:r>
            <a:r>
              <a:rPr lang="en-US" sz="1000" dirty="0" err="1">
                <a:latin typeface="Linux Libertine" panose="02000503000000000000" pitchFamily="2" charset="0"/>
              </a:rPr>
              <a:t>Barto</a:t>
            </a:r>
            <a:r>
              <a:rPr lang="en-FR" sz="1000" dirty="0">
                <a:latin typeface="Linux Libertine" panose="02000503000000000000" pitchFamily="2" charset="0"/>
              </a:rPr>
              <a:t>]</a:t>
            </a:r>
          </a:p>
        </p:txBody>
      </p:sp>
      <p:sp>
        <p:nvSpPr>
          <p:cNvPr id="3" name="Footer Placeholder 2">
            <a:extLst>
              <a:ext uri="{FF2B5EF4-FFF2-40B4-BE49-F238E27FC236}">
                <a16:creationId xmlns:a16="http://schemas.microsoft.com/office/drawing/2014/main" id="{1056E3DB-6CDF-20F7-7ADA-79C62D19E9E3}"/>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4" name="Footer Placeholder 3">
            <a:extLst>
              <a:ext uri="{FF2B5EF4-FFF2-40B4-BE49-F238E27FC236}">
                <a16:creationId xmlns:a16="http://schemas.microsoft.com/office/drawing/2014/main" id="{37897576-B22A-8470-67AD-444801E5DF49}"/>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
        <p:nvSpPr>
          <p:cNvPr id="5" name="Slide Number Placeholder 4">
            <a:extLst>
              <a:ext uri="{FF2B5EF4-FFF2-40B4-BE49-F238E27FC236}">
                <a16:creationId xmlns:a16="http://schemas.microsoft.com/office/drawing/2014/main" id="{3F73369A-0B01-68CE-8317-07CB6AE6241B}"/>
              </a:ext>
            </a:extLst>
          </p:cNvPr>
          <p:cNvSpPr>
            <a:spLocks noGrp="1"/>
          </p:cNvSpPr>
          <p:nvPr>
            <p:ph type="sldNum" sz="quarter" idx="12"/>
          </p:nvPr>
        </p:nvSpPr>
        <p:spPr>
          <a:xfrm>
            <a:off x="9445485" y="6485557"/>
            <a:ext cx="2743200" cy="365125"/>
          </a:xfrm>
        </p:spPr>
        <p:txBody>
          <a:bodyPr/>
          <a:lstStyle/>
          <a:p>
            <a:fld id="{6C21EA8E-8BBA-427F-8E76-5AE09ACA2473}" type="slidenum">
              <a:rPr lang="en-GB" smtClean="0"/>
              <a:t>45</a:t>
            </a:fld>
            <a:endParaRPr lang="en-GB" dirty="0"/>
          </a:p>
        </p:txBody>
      </p:sp>
    </p:spTree>
    <p:extLst>
      <p:ext uri="{BB962C8B-B14F-4D97-AF65-F5344CB8AC3E}">
        <p14:creationId xmlns:p14="http://schemas.microsoft.com/office/powerpoint/2010/main" val="29668123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BD18-F84F-7D47-89B5-E53F10064148}"/>
              </a:ext>
            </a:extLst>
          </p:cNvPr>
          <p:cNvSpPr>
            <a:spLocks noGrp="1"/>
          </p:cNvSpPr>
          <p:nvPr>
            <p:ph type="title"/>
          </p:nvPr>
        </p:nvSpPr>
        <p:spPr/>
        <p:txBody>
          <a:bodyPr/>
          <a:lstStyle/>
          <a:p>
            <a:r>
              <a:rPr lang="it-IT" dirty="0"/>
              <a:t>Model-Free </a:t>
            </a:r>
            <a:r>
              <a:rPr lang="en-FR" dirty="0"/>
              <a:t>Policy Evaluation</a:t>
            </a:r>
          </a:p>
        </p:txBody>
      </p:sp>
      <p:sp>
        <p:nvSpPr>
          <p:cNvPr id="3" name="Content Placeholder 2">
            <a:extLst>
              <a:ext uri="{FF2B5EF4-FFF2-40B4-BE49-F238E27FC236}">
                <a16:creationId xmlns:a16="http://schemas.microsoft.com/office/drawing/2014/main" id="{7D193469-5F36-0B4E-AC4E-31A7CFF24657}"/>
              </a:ext>
            </a:extLst>
          </p:cNvPr>
          <p:cNvSpPr>
            <a:spLocks noGrp="1"/>
          </p:cNvSpPr>
          <p:nvPr>
            <p:ph idx="1"/>
          </p:nvPr>
        </p:nvSpPr>
        <p:spPr>
          <a:xfrm>
            <a:off x="838200" y="1825625"/>
            <a:ext cx="10515600" cy="4038280"/>
          </a:xfrm>
        </p:spPr>
        <p:txBody>
          <a:bodyPr>
            <a:normAutofit/>
          </a:bodyPr>
          <a:lstStyle/>
          <a:p>
            <a:r>
              <a:rPr lang="it-IT" dirty="0"/>
              <a:t>Monte-Carlo (MC) Learning</a:t>
            </a:r>
          </a:p>
          <a:p>
            <a:pPr lvl="1"/>
            <a:r>
              <a:rPr lang="en-US" dirty="0"/>
              <a:t>MC methods learn from </a:t>
            </a:r>
            <a:r>
              <a:rPr lang="en-US" u="sng" dirty="0"/>
              <a:t>complete</a:t>
            </a:r>
            <a:r>
              <a:rPr lang="en-US" dirty="0"/>
              <a:t> episodes of experience</a:t>
            </a:r>
          </a:p>
          <a:p>
            <a:pPr lvl="2"/>
            <a:r>
              <a:rPr lang="en-US" dirty="0"/>
              <a:t>Simplest possible idea: value = mean return </a:t>
            </a:r>
          </a:p>
          <a:p>
            <a:pPr lvl="1"/>
            <a:r>
              <a:rPr lang="en-US" dirty="0"/>
              <a:t>Caveat: can only apply MC to episodic MDPs </a:t>
            </a:r>
          </a:p>
          <a:p>
            <a:pPr lvl="2"/>
            <a:r>
              <a:rPr lang="en-US" dirty="0"/>
              <a:t>All episodes must terminate </a:t>
            </a:r>
          </a:p>
          <a:p>
            <a:r>
              <a:rPr lang="it-IT" dirty="0" err="1"/>
              <a:t>Temporal-Difference</a:t>
            </a:r>
            <a:r>
              <a:rPr lang="it-IT" dirty="0"/>
              <a:t> (TD) Learning</a:t>
            </a:r>
          </a:p>
          <a:p>
            <a:pPr lvl="1"/>
            <a:r>
              <a:rPr lang="en-US" dirty="0"/>
              <a:t>TD methods learn from </a:t>
            </a:r>
            <a:r>
              <a:rPr lang="en-US" u="sng" dirty="0"/>
              <a:t>incomplete</a:t>
            </a:r>
            <a:r>
              <a:rPr lang="en-US" dirty="0"/>
              <a:t> episodes of experience</a:t>
            </a:r>
          </a:p>
          <a:p>
            <a:pPr lvl="2"/>
            <a:r>
              <a:rPr lang="en-US" dirty="0"/>
              <a:t>TD learns from episodes, by bootstrapping</a:t>
            </a:r>
            <a:r>
              <a:rPr lang="it-IT" dirty="0"/>
              <a:t>  (</a:t>
            </a:r>
            <a:r>
              <a:rPr lang="en-US" dirty="0"/>
              <a:t>updates a guess towards a guess</a:t>
            </a:r>
            <a:r>
              <a:rPr lang="it-IT" dirty="0"/>
              <a:t>)</a:t>
            </a:r>
            <a:endParaRPr lang="en-US" dirty="0"/>
          </a:p>
        </p:txBody>
      </p:sp>
      <p:sp>
        <p:nvSpPr>
          <p:cNvPr id="4" name="Footer Placeholder 2">
            <a:extLst>
              <a:ext uri="{FF2B5EF4-FFF2-40B4-BE49-F238E27FC236}">
                <a16:creationId xmlns:a16="http://schemas.microsoft.com/office/drawing/2014/main" id="{9329735C-B15F-1AE3-3025-7B5CAE8580A0}"/>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5" name="Footer Placeholder 3">
            <a:extLst>
              <a:ext uri="{FF2B5EF4-FFF2-40B4-BE49-F238E27FC236}">
                <a16:creationId xmlns:a16="http://schemas.microsoft.com/office/drawing/2014/main" id="{73C90DAE-FE7A-CA23-69E9-78AB47B03681}"/>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
        <p:nvSpPr>
          <p:cNvPr id="6" name="Slide Number Placeholder 4">
            <a:extLst>
              <a:ext uri="{FF2B5EF4-FFF2-40B4-BE49-F238E27FC236}">
                <a16:creationId xmlns:a16="http://schemas.microsoft.com/office/drawing/2014/main" id="{911FD637-8F6F-4F57-09EE-AD6AF15290AF}"/>
              </a:ext>
            </a:extLst>
          </p:cNvPr>
          <p:cNvSpPr>
            <a:spLocks noGrp="1"/>
          </p:cNvSpPr>
          <p:nvPr>
            <p:ph type="sldNum" sz="quarter" idx="12"/>
          </p:nvPr>
        </p:nvSpPr>
        <p:spPr>
          <a:xfrm>
            <a:off x="9445485" y="6485557"/>
            <a:ext cx="2743200" cy="365125"/>
          </a:xfrm>
        </p:spPr>
        <p:txBody>
          <a:bodyPr/>
          <a:lstStyle/>
          <a:p>
            <a:fld id="{6C21EA8E-8BBA-427F-8E76-5AE09ACA2473}" type="slidenum">
              <a:rPr lang="en-GB" smtClean="0"/>
              <a:t>46</a:t>
            </a:fld>
            <a:endParaRPr lang="en-GB" dirty="0"/>
          </a:p>
        </p:txBody>
      </p:sp>
    </p:spTree>
    <p:extLst>
      <p:ext uri="{BB962C8B-B14F-4D97-AF65-F5344CB8AC3E}">
        <p14:creationId xmlns:p14="http://schemas.microsoft.com/office/powerpoint/2010/main" val="5448732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31735-DEE0-A444-BAF9-3D5EF685291F}"/>
              </a:ext>
            </a:extLst>
          </p:cNvPr>
          <p:cNvSpPr>
            <a:spLocks noGrp="1"/>
          </p:cNvSpPr>
          <p:nvPr>
            <p:ph type="title"/>
          </p:nvPr>
        </p:nvSpPr>
        <p:spPr/>
        <p:txBody>
          <a:bodyPr/>
          <a:lstStyle/>
          <a:p>
            <a:r>
              <a:rPr lang="en-FR" dirty="0"/>
              <a:t>Incremental Mean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A41745-58D0-2942-B40C-094F518CCA52}"/>
                  </a:ext>
                </a:extLst>
              </p:cNvPr>
              <p:cNvSpPr>
                <a:spLocks noGrp="1"/>
              </p:cNvSpPr>
              <p:nvPr>
                <p:ph idx="1"/>
              </p:nvPr>
            </p:nvSpPr>
            <p:spPr/>
            <p:txBody>
              <a:bodyPr>
                <a:normAutofit fontScale="77500" lnSpcReduction="20000"/>
              </a:bodyPr>
              <a:lstStyle/>
              <a:p>
                <a:r>
                  <a:rPr lang="en-US" dirty="0"/>
                  <a:t>The mean </a:t>
                </a:r>
                <a14:m>
                  <m:oMath xmlns:m="http://schemas.openxmlformats.org/officeDocument/2006/math">
                    <m:sSub>
                      <m:sSubPr>
                        <m:ctrlPr>
                          <a:rPr lang="en-US" i="1" smtClean="0">
                            <a:latin typeface="Cambria Math" panose="02040503050406030204" pitchFamily="18" charset="0"/>
                          </a:rPr>
                        </m:ctrlPr>
                      </m:sSubPr>
                      <m:e>
                        <m:r>
                          <a:rPr lang="el-GR" b="0" i="1" smtClean="0">
                            <a:latin typeface="Cambria Math" panose="02040503050406030204" pitchFamily="18" charset="0"/>
                          </a:rPr>
                          <m:t>𝜇</m:t>
                        </m:r>
                      </m:e>
                      <m:sub>
                        <m:r>
                          <a:rPr lang="en-US" b="0" i="1" smtClean="0">
                            <a:latin typeface="Cambria Math" panose="02040503050406030204" pitchFamily="18" charset="0"/>
                          </a:rPr>
                          <m:t>𝑘</m:t>
                        </m:r>
                      </m:sub>
                    </m:sSub>
                  </m:oMath>
                </a14:m>
                <a:r>
                  <a:rPr lang="en-US" dirty="0"/>
                  <a:t> of a sequence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l-GR" i="1">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𝑘</m:t>
                        </m:r>
                      </m:sub>
                    </m:sSub>
                  </m:oMath>
                </a14:m>
                <a:r>
                  <a:rPr lang="en-US" dirty="0"/>
                  <a:t> can be computed incrementally, </a:t>
                </a:r>
              </a:p>
              <a:p>
                <a:endParaRPr lang="en-US" dirty="0"/>
              </a:p>
              <a:p>
                <a:pPr marL="0" indent="0">
                  <a:lnSpc>
                    <a:spcPct val="110000"/>
                  </a:lnSpc>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l-GR" b="0" i="1" smtClean="0">
                              <a:latin typeface="Cambria Math" panose="02040503050406030204" pitchFamily="18" charset="0"/>
                            </a:rPr>
                            <m:t>𝜇</m:t>
                          </m:r>
                        </m:e>
                        <m:sub>
                          <m:r>
                            <a:rPr lang="en-US" b="0" i="1" smtClean="0">
                              <a:latin typeface="Cambria Math" panose="02040503050406030204" pitchFamily="18" charset="0"/>
                            </a:rPr>
                            <m:t>𝑘</m:t>
                          </m:r>
                        </m:sub>
                      </m:sSub>
                      <m:r>
                        <m:rPr>
                          <m:aln/>
                        </m:rPr>
                        <a:rPr lang="en-US" b="0" i="1" smtClean="0">
                          <a:latin typeface="Cambria Math" panose="02040503050406030204" pitchFamily="18" charset="0"/>
                        </a:rPr>
                        <m:t>=</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m:t>
                          </m:r>
                        </m:den>
                      </m:f>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nary>
                    </m:oMath>
                    <m:oMath xmlns:m="http://schemas.openxmlformats.org/officeDocument/2006/math">
                      <m:r>
                        <m:rPr>
                          <m:aln/>
                        </m:rP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r>
                                <a:rPr lang="en-US" b="0" i="1" smtClean="0">
                                  <a:latin typeface="Cambria Math" panose="02040503050406030204" pitchFamily="18" charset="0"/>
                                </a:rPr>
                                <m:t>−1</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nary>
                        </m:e>
                      </m:d>
                    </m:oMath>
                    <m:oMath xmlns:m="http://schemas.openxmlformats.org/officeDocument/2006/math">
                      <m:r>
                        <m:rPr>
                          <m:aln/>
                        </m:rPr>
                        <a:rPr lang="en-US" b="0" i="1" smtClean="0">
                          <a:latin typeface="Cambria Math" panose="02040503050406030204" pitchFamily="18" charset="0"/>
                        </a:rPr>
                        <m:t>=</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m:t>
                          </m:r>
                        </m:den>
                      </m:f>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r>
                                <a:rPr lang="en-US" b="0" i="1" smtClean="0">
                                  <a:latin typeface="Cambria Math" panose="02040503050406030204" pitchFamily="18" charset="0"/>
                                </a:rPr>
                                <m:t>−1</m:t>
                              </m:r>
                            </m:e>
                          </m:d>
                          <m:sSub>
                            <m:sSubPr>
                              <m:ctrlPr>
                                <a:rPr lang="en-US" b="0" i="1" smtClean="0">
                                  <a:latin typeface="Cambria Math" panose="02040503050406030204" pitchFamily="18" charset="0"/>
                                </a:rPr>
                              </m:ctrlPr>
                            </m:sSubPr>
                            <m:e>
                              <m:r>
                                <a:rPr lang="el-GR" b="0" i="1" smtClean="0">
                                  <a:latin typeface="Cambria Math" panose="02040503050406030204" pitchFamily="18" charset="0"/>
                                </a:rPr>
                                <m:t>𝜇</m:t>
                              </m:r>
                            </m:e>
                            <m:sub>
                              <m:r>
                                <a:rPr lang="en-US" b="0" i="1" smtClean="0">
                                  <a:latin typeface="Cambria Math" panose="02040503050406030204" pitchFamily="18" charset="0"/>
                                </a:rPr>
                                <m:t>𝑘</m:t>
                              </m:r>
                              <m:r>
                                <a:rPr lang="en-US" b="0" i="1" smtClean="0">
                                  <a:latin typeface="Cambria Math" panose="02040503050406030204" pitchFamily="18" charset="0"/>
                                </a:rPr>
                                <m:t>−1</m:t>
                              </m:r>
                            </m:sub>
                          </m:sSub>
                        </m:e>
                      </m:d>
                    </m:oMath>
                    <m:oMath xmlns:m="http://schemas.openxmlformats.org/officeDocument/2006/math">
                      <m:r>
                        <m:rPr>
                          <m:aln/>
                        </m:rPr>
                        <a:rPr lang="en-US" b="0" i="1" smtClean="0">
                          <a:latin typeface="Cambria Math" panose="02040503050406030204" pitchFamily="18" charset="0"/>
                        </a:rPr>
                        <m:t>=</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l-GR" b="0" i="1" smtClean="0">
                              <a:latin typeface="Cambria Math" panose="02040503050406030204" pitchFamily="18" charset="0"/>
                            </a:rPr>
                            <m:t>𝜇</m:t>
                          </m:r>
                        </m:e>
                        <m:sub>
                          <m:r>
                            <a:rPr lang="en-US" b="0" i="1" smtClean="0">
                              <a:latin typeface="Cambria Math" panose="02040503050406030204" pitchFamily="18" charset="0"/>
                            </a:rPr>
                            <m:t>𝑘</m:t>
                          </m:r>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𝜇</m:t>
                          </m:r>
                        </m:e>
                        <m:sub>
                          <m:r>
                            <a:rPr lang="en-US" i="1">
                              <a:latin typeface="Cambria Math" panose="02040503050406030204" pitchFamily="18" charset="0"/>
                            </a:rPr>
                            <m:t>𝑘</m:t>
                          </m:r>
                          <m:r>
                            <a:rPr lang="en-US" i="1">
                              <a:latin typeface="Cambria Math" panose="02040503050406030204" pitchFamily="18" charset="0"/>
                            </a:rPr>
                            <m:t>−1</m:t>
                          </m:r>
                        </m:sub>
                      </m:sSub>
                      <m:r>
                        <a:rPr lang="en-US" b="0" i="1" smtClean="0">
                          <a:latin typeface="Cambria Math" panose="02040503050406030204" pitchFamily="18" charset="0"/>
                        </a:rPr>
                        <m:t>)</m:t>
                      </m:r>
                    </m:oMath>
                  </m:oMathPara>
                </a14:m>
                <a:endParaRPr lang="en-US" b="0" dirty="0"/>
              </a:p>
            </p:txBody>
          </p:sp>
        </mc:Choice>
        <mc:Fallback xmlns="">
          <p:sp>
            <p:nvSpPr>
              <p:cNvPr id="3" name="Content Placeholder 2">
                <a:extLst>
                  <a:ext uri="{FF2B5EF4-FFF2-40B4-BE49-F238E27FC236}">
                    <a16:creationId xmlns:a16="http://schemas.microsoft.com/office/drawing/2014/main" id="{F0A41745-58D0-2942-B40C-094F518CCA52}"/>
                  </a:ext>
                </a:extLst>
              </p:cNvPr>
              <p:cNvSpPr>
                <a:spLocks noGrp="1" noRot="1" noChangeAspect="1" noMove="1" noResize="1" noEditPoints="1" noAdjustHandles="1" noChangeArrowheads="1" noChangeShapeType="1" noTextEdit="1"/>
              </p:cNvSpPr>
              <p:nvPr>
                <p:ph idx="1"/>
              </p:nvPr>
            </p:nvSpPr>
            <p:spPr>
              <a:blipFill>
                <a:blip r:embed="rId2"/>
                <a:stretch>
                  <a:fillRect l="-696" t="-3081"/>
                </a:stretch>
              </a:blipFill>
            </p:spPr>
            <p:txBody>
              <a:bodyPr/>
              <a:lstStyle/>
              <a:p>
                <a:r>
                  <a:rPr lang="it-IT">
                    <a:noFill/>
                  </a:rPr>
                  <a:t> </a:t>
                </a:r>
              </a:p>
            </p:txBody>
          </p:sp>
        </mc:Fallback>
      </mc:AlternateContent>
      <p:sp>
        <p:nvSpPr>
          <p:cNvPr id="4" name="Footer Placeholder 2">
            <a:extLst>
              <a:ext uri="{FF2B5EF4-FFF2-40B4-BE49-F238E27FC236}">
                <a16:creationId xmlns:a16="http://schemas.microsoft.com/office/drawing/2014/main" id="{B187AFC0-8D2F-D83D-E645-CD382ECB0AB8}"/>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5" name="Footer Placeholder 3">
            <a:extLst>
              <a:ext uri="{FF2B5EF4-FFF2-40B4-BE49-F238E27FC236}">
                <a16:creationId xmlns:a16="http://schemas.microsoft.com/office/drawing/2014/main" id="{3092DF97-C85B-3735-80C5-CBD1A260A308}"/>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
        <p:nvSpPr>
          <p:cNvPr id="6" name="Slide Number Placeholder 4">
            <a:extLst>
              <a:ext uri="{FF2B5EF4-FFF2-40B4-BE49-F238E27FC236}">
                <a16:creationId xmlns:a16="http://schemas.microsoft.com/office/drawing/2014/main" id="{42D082C6-77AC-69F5-2DB5-B28EA7796443}"/>
              </a:ext>
            </a:extLst>
          </p:cNvPr>
          <p:cNvSpPr>
            <a:spLocks noGrp="1"/>
          </p:cNvSpPr>
          <p:nvPr>
            <p:ph type="sldNum" sz="quarter" idx="12"/>
          </p:nvPr>
        </p:nvSpPr>
        <p:spPr>
          <a:xfrm>
            <a:off x="9445485" y="6485557"/>
            <a:ext cx="2743200" cy="365125"/>
          </a:xfrm>
        </p:spPr>
        <p:txBody>
          <a:bodyPr/>
          <a:lstStyle/>
          <a:p>
            <a:fld id="{6C21EA8E-8BBA-427F-8E76-5AE09ACA2473}" type="slidenum">
              <a:rPr lang="en-GB" smtClean="0"/>
              <a:t>47</a:t>
            </a:fld>
            <a:endParaRPr lang="en-GB" dirty="0"/>
          </a:p>
        </p:txBody>
      </p:sp>
    </p:spTree>
    <p:extLst>
      <p:ext uri="{BB962C8B-B14F-4D97-AF65-F5344CB8AC3E}">
        <p14:creationId xmlns:p14="http://schemas.microsoft.com/office/powerpoint/2010/main" val="9686058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ADEEA-6365-8045-BE84-579D7D599DC4}"/>
              </a:ext>
            </a:extLst>
          </p:cNvPr>
          <p:cNvSpPr>
            <a:spLocks noGrp="1"/>
          </p:cNvSpPr>
          <p:nvPr>
            <p:ph type="title"/>
          </p:nvPr>
        </p:nvSpPr>
        <p:spPr/>
        <p:txBody>
          <a:bodyPr/>
          <a:lstStyle/>
          <a:p>
            <a:r>
              <a:rPr lang="en-US" dirty="0"/>
              <a:t>MC Incremental Update</a:t>
            </a:r>
            <a:endParaRPr lang="en-FR" dirty="0"/>
          </a:p>
        </p:txBody>
      </p:sp>
      <p:pic>
        <p:nvPicPr>
          <p:cNvPr id="4" name="Picture 3">
            <a:extLst>
              <a:ext uri="{FF2B5EF4-FFF2-40B4-BE49-F238E27FC236}">
                <a16:creationId xmlns:a16="http://schemas.microsoft.com/office/drawing/2014/main" id="{C5CE2B3A-041A-954C-99D0-D05B4D4D3F70}"/>
              </a:ext>
            </a:extLst>
          </p:cNvPr>
          <p:cNvPicPr>
            <a:picLocks noChangeAspect="1"/>
          </p:cNvPicPr>
          <p:nvPr/>
        </p:nvPicPr>
        <p:blipFill rotWithShape="1">
          <a:blip r:embed="rId2"/>
          <a:srcRect b="1342"/>
          <a:stretch/>
        </p:blipFill>
        <p:spPr>
          <a:xfrm>
            <a:off x="7127455" y="3141593"/>
            <a:ext cx="5064545" cy="2962312"/>
          </a:xfrm>
          <a:prstGeom prst="rect">
            <a:avLst/>
          </a:prstGeom>
        </p:spPr>
      </p:pic>
      <p:sp>
        <p:nvSpPr>
          <p:cNvPr id="8" name="TextBox 7">
            <a:extLst>
              <a:ext uri="{FF2B5EF4-FFF2-40B4-BE49-F238E27FC236}">
                <a16:creationId xmlns:a16="http://schemas.microsoft.com/office/drawing/2014/main" id="{45DD83CF-CCE5-D648-9B33-85FDA7BE27B2}"/>
              </a:ext>
            </a:extLst>
          </p:cNvPr>
          <p:cNvSpPr txBox="1"/>
          <p:nvPr/>
        </p:nvSpPr>
        <p:spPr>
          <a:xfrm>
            <a:off x="10265761" y="6188789"/>
            <a:ext cx="1770036" cy="246221"/>
          </a:xfrm>
          <a:prstGeom prst="rect">
            <a:avLst/>
          </a:prstGeom>
          <a:noFill/>
        </p:spPr>
        <p:txBody>
          <a:bodyPr wrap="none" rtlCol="0">
            <a:spAutoFit/>
          </a:bodyPr>
          <a:lstStyle/>
          <a:p>
            <a:pPr algn="r"/>
            <a:r>
              <a:rPr lang="en-FR" sz="1000" dirty="0">
                <a:latin typeface="Linux Libertine" panose="02000503000000000000" pitchFamily="2" charset="0"/>
              </a:rPr>
              <a:t>[David Silver, IRL, UCL 2015]</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8B58D74C-EAD3-491D-0C05-A9E32E08F834}"/>
                  </a:ext>
                </a:extLst>
              </p:cNvPr>
              <p:cNvSpPr>
                <a:spLocks noGrp="1"/>
              </p:cNvSpPr>
              <p:nvPr>
                <p:ph idx="1"/>
              </p:nvPr>
            </p:nvSpPr>
            <p:spPr>
              <a:xfrm>
                <a:off x="838200" y="1825625"/>
                <a:ext cx="10629550" cy="4351338"/>
              </a:xfrm>
            </p:spPr>
            <p:txBody>
              <a:bodyPr>
                <a:noAutofit/>
              </a:bodyPr>
              <a:lstStyle/>
              <a:p>
                <a:r>
                  <a:rPr lang="en-US" dirty="0"/>
                  <a:t>Update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m:t>
                    </m:r>
                    <m:r>
                      <a:rPr lang="en-US" i="1" dirty="0" smtClean="0">
                        <a:latin typeface="Cambria Math" panose="02040503050406030204" pitchFamily="18" charset="0"/>
                      </a:rPr>
                      <m:t>𝑠</m:t>
                    </m:r>
                    <m:r>
                      <a:rPr lang="en-US" i="1" dirty="0" smtClean="0">
                        <a:latin typeface="Cambria Math" panose="02040503050406030204" pitchFamily="18" charset="0"/>
                      </a:rPr>
                      <m:t>)</m:t>
                    </m:r>
                  </m:oMath>
                </a14:m>
                <a:r>
                  <a:rPr lang="en-US" dirty="0"/>
                  <a:t> incrementally after episode </a:t>
                </a:r>
                <a14:m>
                  <m:oMath xmlns:m="http://schemas.openxmlformats.org/officeDocument/2006/math">
                    <m:sSub>
                      <m:sSubPr>
                        <m:ctrlPr>
                          <a:rPr lang="en-FR" i="1">
                            <a:latin typeface="Cambria Math" panose="02040503050406030204" pitchFamily="18" charset="0"/>
                          </a:rPr>
                        </m:ctrlPr>
                      </m:sSubPr>
                      <m:e>
                        <m:r>
                          <m:rPr>
                            <m:sty m:val="p"/>
                          </m:rPr>
                          <a:rPr lang="en-US">
                            <a:latin typeface="Cambria Math" panose="02040503050406030204" pitchFamily="18" charset="0"/>
                          </a:rPr>
                          <m:t>S</m:t>
                        </m:r>
                      </m:e>
                      <m:sub>
                        <m:r>
                          <a:rPr lang="en-US" i="1">
                            <a:latin typeface="Cambria Math" panose="02040503050406030204" pitchFamily="18" charset="0"/>
                          </a:rPr>
                          <m:t>1</m:t>
                        </m:r>
                      </m:sub>
                    </m:sSub>
                    <m:sSub>
                      <m:sSubPr>
                        <m:ctrlPr>
                          <a:rPr lang="en-FR"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𝐴</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FR"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FR"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𝑆</m:t>
                        </m:r>
                      </m:e>
                      <m:sub>
                        <m:r>
                          <a:rPr lang="en-US" i="1">
                            <a:latin typeface="Cambria Math" panose="02040503050406030204" pitchFamily="18" charset="0"/>
                          </a:rPr>
                          <m:t>𝑘</m:t>
                        </m:r>
                      </m:sub>
                    </m:sSub>
                  </m:oMath>
                </a14:m>
                <a:endParaRPr lang="en-US" dirty="0"/>
              </a:p>
              <a:p>
                <a:r>
                  <a:rPr lang="en-US" dirty="0"/>
                  <a:t>For each state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oMath>
                </a14:m>
                <a:r>
                  <a:rPr lang="en-US" dirty="0"/>
                  <a:t> with return </a:t>
                </a:r>
                <a14:m>
                  <m:oMath xmlns:m="http://schemas.openxmlformats.org/officeDocument/2006/math">
                    <m:sSub>
                      <m:sSubPr>
                        <m:ctrlPr>
                          <a:rPr lang="en-US" i="1" smtClean="0">
                            <a:solidFill>
                              <a:srgbClr val="95013C"/>
                            </a:solidFill>
                            <a:latin typeface="Cambria Math" panose="02040503050406030204" pitchFamily="18" charset="0"/>
                          </a:rPr>
                        </m:ctrlPr>
                      </m:sSubPr>
                      <m:e>
                        <m:r>
                          <a:rPr lang="en-US" b="0" i="1" smtClean="0">
                            <a:solidFill>
                              <a:srgbClr val="95013C"/>
                            </a:solidFill>
                            <a:latin typeface="Cambria Math" panose="02040503050406030204" pitchFamily="18" charset="0"/>
                          </a:rPr>
                          <m:t>𝐺</m:t>
                        </m:r>
                      </m:e>
                      <m:sub>
                        <m:r>
                          <a:rPr lang="en-US" i="1">
                            <a:solidFill>
                              <a:srgbClr val="95013C"/>
                            </a:solidFill>
                            <a:latin typeface="Cambria Math" panose="02040503050406030204" pitchFamily="18" charset="0"/>
                          </a:rPr>
                          <m:t>𝑡</m:t>
                        </m:r>
                      </m:sub>
                    </m:sSub>
                  </m:oMath>
                </a14:m>
                <a:r>
                  <a:rPr lang="en-US" dirty="0"/>
                  <a:t> and number of visits </a:t>
                </a:r>
                <a14:m>
                  <m:oMath xmlns:m="http://schemas.openxmlformats.org/officeDocument/2006/math">
                    <m:r>
                      <a:rPr lang="en-US" i="1">
                        <a:latin typeface="Cambria Math" panose="02040503050406030204" pitchFamily="18" charset="0"/>
                      </a:rPr>
                      <m:t>𝑁</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a:t>
                </a:r>
              </a:p>
              <a:p>
                <a:pPr lvl="1"/>
                <a:r>
                  <a:rPr lang="en-US" dirty="0"/>
                  <a:t>Update state value</a:t>
                </a:r>
              </a:p>
              <a:p>
                <a:pPr marL="914400" lvl="2" indent="0">
                  <a:buNone/>
                </a:pPr>
                <a:r>
                  <a:rPr lang="en-US" sz="2400" b="0" dirty="0"/>
                  <a:t>	</a:t>
                </a:r>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𝑡</m:t>
                            </m:r>
                          </m:sub>
                        </m:sSub>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𝑡</m:t>
                            </m:r>
                          </m:sub>
                        </m:sSub>
                      </m:e>
                    </m:d>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i="1">
                            <a:latin typeface="Cambria Math" panose="02040503050406030204" pitchFamily="18" charset="0"/>
                          </a:rPr>
                          <m:t>𝑁</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𝑡</m:t>
                                </m:r>
                              </m:sub>
                            </m:sSub>
                          </m:e>
                        </m:d>
                      </m:den>
                    </m:f>
                    <m:r>
                      <a:rPr lang="en-US" sz="2400" b="0" i="1" smtClean="0">
                        <a:latin typeface="Cambria Math" panose="02040503050406030204" pitchFamily="18" charset="0"/>
                      </a:rPr>
                      <m:t>(</m:t>
                    </m:r>
                    <m:sSub>
                      <m:sSubPr>
                        <m:ctrlPr>
                          <a:rPr lang="en-US" sz="2400" b="0" i="1" smtClean="0">
                            <a:solidFill>
                              <a:srgbClr val="95013C"/>
                            </a:solidFill>
                            <a:latin typeface="Cambria Math" panose="02040503050406030204" pitchFamily="18" charset="0"/>
                          </a:rPr>
                        </m:ctrlPr>
                      </m:sSubPr>
                      <m:e>
                        <m:r>
                          <a:rPr lang="en-US" sz="2400" b="0" i="1" smtClean="0">
                            <a:solidFill>
                              <a:srgbClr val="95013C"/>
                            </a:solidFill>
                            <a:latin typeface="Cambria Math" panose="02040503050406030204" pitchFamily="18" charset="0"/>
                          </a:rPr>
                          <m:t>𝐺</m:t>
                        </m:r>
                      </m:e>
                      <m:sub>
                        <m:r>
                          <a:rPr lang="en-US" sz="2400" b="0" i="1" smtClean="0">
                            <a:solidFill>
                              <a:srgbClr val="95013C"/>
                            </a:solidFill>
                            <a:latin typeface="Cambria Math" panose="02040503050406030204" pitchFamily="18" charset="0"/>
                          </a:rPr>
                          <m:t>𝑡</m:t>
                        </m:r>
                      </m:sub>
                    </m:sSub>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𝑡</m:t>
                            </m:r>
                          </m:sub>
                        </m:sSub>
                      </m:e>
                    </m:d>
                    <m:r>
                      <a:rPr lang="en-US" sz="2400" b="0" i="1" smtClean="0">
                        <a:latin typeface="Cambria Math" panose="02040503050406030204" pitchFamily="18" charset="0"/>
                      </a:rPr>
                      <m:t>)</m:t>
                    </m:r>
                  </m:oMath>
                </a14:m>
                <a:endParaRPr lang="en-US" sz="2400" dirty="0"/>
              </a:p>
              <a:p>
                <a:pPr lvl="1"/>
                <a:r>
                  <a:rPr lang="en-US" dirty="0"/>
                  <a:t>Update visit count</a:t>
                </a:r>
              </a:p>
              <a:p>
                <a:pPr marL="1371600" lvl="3" indent="0">
                  <a:buNone/>
                </a:pPr>
                <a:r>
                  <a:rPr lang="en-US" sz="2400" b="0" dirty="0"/>
                  <a:t>	</a:t>
                </a:r>
                <a14:m>
                  <m:oMath xmlns:m="http://schemas.openxmlformats.org/officeDocument/2006/math">
                    <m:r>
                      <a:rPr lang="en-US" sz="2400" b="0" i="1" smtClean="0">
                        <a:latin typeface="Cambria Math" panose="02040503050406030204" pitchFamily="18" charset="0"/>
                      </a:rPr>
                      <m:t>𝑁</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𝑠</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𝑁</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𝑠</m:t>
                        </m:r>
                      </m:e>
                    </m:d>
                    <m:r>
                      <a:rPr lang="en-US" sz="2400" b="0" i="1" smtClean="0">
                        <a:latin typeface="Cambria Math" panose="02040503050406030204" pitchFamily="18" charset="0"/>
                        <a:ea typeface="Cambria Math" panose="02040503050406030204" pitchFamily="18" charset="0"/>
                      </a:rPr>
                      <m:t>+1</m:t>
                    </m:r>
                  </m:oMath>
                </a14:m>
                <a:endParaRPr lang="en-US" sz="2400" dirty="0"/>
              </a:p>
              <a:p>
                <a:pPr lvl="1"/>
                <a:endParaRPr lang="en-US" dirty="0"/>
              </a:p>
              <a:p>
                <a:endParaRPr lang="en-US" dirty="0"/>
              </a:p>
            </p:txBody>
          </p:sp>
        </mc:Choice>
        <mc:Fallback xmlns="">
          <p:sp>
            <p:nvSpPr>
              <p:cNvPr id="7" name="Content Placeholder 2">
                <a:extLst>
                  <a:ext uri="{FF2B5EF4-FFF2-40B4-BE49-F238E27FC236}">
                    <a16:creationId xmlns:a16="http://schemas.microsoft.com/office/drawing/2014/main" id="{8B58D74C-EAD3-491D-0C05-A9E32E08F834}"/>
                  </a:ext>
                </a:extLst>
              </p:cNvPr>
              <p:cNvSpPr>
                <a:spLocks noGrp="1" noRot="1" noChangeAspect="1" noMove="1" noResize="1" noEditPoints="1" noAdjustHandles="1" noChangeArrowheads="1" noChangeShapeType="1" noTextEdit="1"/>
              </p:cNvSpPr>
              <p:nvPr>
                <p:ph idx="1"/>
              </p:nvPr>
            </p:nvSpPr>
            <p:spPr>
              <a:xfrm>
                <a:off x="838200" y="1825625"/>
                <a:ext cx="10629550" cy="4351338"/>
              </a:xfrm>
              <a:blipFill>
                <a:blip r:embed="rId3"/>
                <a:stretch>
                  <a:fillRect l="-1033" t="-2381"/>
                </a:stretch>
              </a:blipFill>
            </p:spPr>
            <p:txBody>
              <a:bodyPr/>
              <a:lstStyle/>
              <a:p>
                <a:r>
                  <a:rPr lang="it-IT">
                    <a:noFill/>
                  </a:rPr>
                  <a:t> </a:t>
                </a:r>
              </a:p>
            </p:txBody>
          </p:sp>
        </mc:Fallback>
      </mc:AlternateContent>
      <p:sp>
        <p:nvSpPr>
          <p:cNvPr id="3" name="Footer Placeholder 2">
            <a:extLst>
              <a:ext uri="{FF2B5EF4-FFF2-40B4-BE49-F238E27FC236}">
                <a16:creationId xmlns:a16="http://schemas.microsoft.com/office/drawing/2014/main" id="{07BE76FC-B3D1-0250-401D-BEB0AF17B348}"/>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5" name="Footer Placeholder 3">
            <a:extLst>
              <a:ext uri="{FF2B5EF4-FFF2-40B4-BE49-F238E27FC236}">
                <a16:creationId xmlns:a16="http://schemas.microsoft.com/office/drawing/2014/main" id="{C47AF19C-286F-A829-9E25-1B87100CBE9C}"/>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
        <p:nvSpPr>
          <p:cNvPr id="6" name="Slide Number Placeholder 4">
            <a:extLst>
              <a:ext uri="{FF2B5EF4-FFF2-40B4-BE49-F238E27FC236}">
                <a16:creationId xmlns:a16="http://schemas.microsoft.com/office/drawing/2014/main" id="{0E178882-B7BB-B3B9-22DB-8855400B58AA}"/>
              </a:ext>
            </a:extLst>
          </p:cNvPr>
          <p:cNvSpPr>
            <a:spLocks noGrp="1"/>
          </p:cNvSpPr>
          <p:nvPr>
            <p:ph type="sldNum" sz="quarter" idx="12"/>
          </p:nvPr>
        </p:nvSpPr>
        <p:spPr>
          <a:xfrm>
            <a:off x="9445485" y="6485557"/>
            <a:ext cx="2743200" cy="365125"/>
          </a:xfrm>
        </p:spPr>
        <p:txBody>
          <a:bodyPr/>
          <a:lstStyle/>
          <a:p>
            <a:fld id="{6C21EA8E-8BBA-427F-8E76-5AE09ACA2473}" type="slidenum">
              <a:rPr lang="en-GB" smtClean="0"/>
              <a:t>48</a:t>
            </a:fld>
            <a:endParaRPr lang="en-GB" dirty="0"/>
          </a:p>
        </p:txBody>
      </p:sp>
    </p:spTree>
    <p:extLst>
      <p:ext uri="{BB962C8B-B14F-4D97-AF65-F5344CB8AC3E}">
        <p14:creationId xmlns:p14="http://schemas.microsoft.com/office/powerpoint/2010/main" val="41244604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a:extLst>
              <a:ext uri="{FF2B5EF4-FFF2-40B4-BE49-F238E27FC236}">
                <a16:creationId xmlns:a16="http://schemas.microsoft.com/office/drawing/2014/main" id="{67CFFAC5-A18D-C1FF-3EB6-68AE2E2EA1D0}"/>
              </a:ext>
            </a:extLst>
          </p:cNvPr>
          <p:cNvPicPr>
            <a:picLocks noChangeAspect="1"/>
          </p:cNvPicPr>
          <p:nvPr/>
        </p:nvPicPr>
        <p:blipFill rotWithShape="1">
          <a:blip r:embed="rId2">
            <a:alphaModFix/>
          </a:blip>
          <a:srcRect b="1437"/>
          <a:stretch/>
        </p:blipFill>
        <p:spPr>
          <a:xfrm>
            <a:off x="7105275" y="3400411"/>
            <a:ext cx="5086725" cy="2776552"/>
          </a:xfrm>
          <a:prstGeom prst="rect">
            <a:avLst/>
          </a:prstGeom>
        </p:spPr>
      </p:pic>
      <p:sp>
        <p:nvSpPr>
          <p:cNvPr id="2" name="Title 1">
            <a:extLst>
              <a:ext uri="{FF2B5EF4-FFF2-40B4-BE49-F238E27FC236}">
                <a16:creationId xmlns:a16="http://schemas.microsoft.com/office/drawing/2014/main" id="{4A2ADEEA-6365-8045-BE84-579D7D599DC4}"/>
              </a:ext>
            </a:extLst>
          </p:cNvPr>
          <p:cNvSpPr>
            <a:spLocks noGrp="1"/>
          </p:cNvSpPr>
          <p:nvPr>
            <p:ph type="title"/>
          </p:nvPr>
        </p:nvSpPr>
        <p:spPr/>
        <p:txBody>
          <a:bodyPr/>
          <a:lstStyle/>
          <a:p>
            <a:r>
              <a:rPr lang="en-US" dirty="0"/>
              <a:t>TD Incremental Update</a:t>
            </a:r>
            <a:endParaRPr lang="en-FR" dirty="0"/>
          </a:p>
        </p:txBody>
      </p:sp>
      <p:sp>
        <p:nvSpPr>
          <p:cNvPr id="8" name="TextBox 7">
            <a:extLst>
              <a:ext uri="{FF2B5EF4-FFF2-40B4-BE49-F238E27FC236}">
                <a16:creationId xmlns:a16="http://schemas.microsoft.com/office/drawing/2014/main" id="{45DD83CF-CCE5-D648-9B33-85FDA7BE27B2}"/>
              </a:ext>
            </a:extLst>
          </p:cNvPr>
          <p:cNvSpPr txBox="1"/>
          <p:nvPr/>
        </p:nvSpPr>
        <p:spPr>
          <a:xfrm>
            <a:off x="10265761" y="6188789"/>
            <a:ext cx="1770036" cy="246221"/>
          </a:xfrm>
          <a:prstGeom prst="rect">
            <a:avLst/>
          </a:prstGeom>
          <a:noFill/>
        </p:spPr>
        <p:txBody>
          <a:bodyPr wrap="none" rtlCol="0">
            <a:spAutoFit/>
          </a:bodyPr>
          <a:lstStyle/>
          <a:p>
            <a:pPr algn="r"/>
            <a:r>
              <a:rPr lang="en-FR" sz="1000" dirty="0">
                <a:latin typeface="Linux Libertine" panose="02000503000000000000" pitchFamily="2" charset="0"/>
              </a:rPr>
              <a:t>[David Silver, IRL, UCL 2015]</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8B58D74C-EAD3-491D-0C05-A9E32E08F834}"/>
                  </a:ext>
                </a:extLst>
              </p:cNvPr>
              <p:cNvSpPr>
                <a:spLocks noGrp="1"/>
              </p:cNvSpPr>
              <p:nvPr>
                <p:ph idx="1"/>
              </p:nvPr>
            </p:nvSpPr>
            <p:spPr>
              <a:xfrm>
                <a:off x="838200" y="1825625"/>
                <a:ext cx="10629550" cy="4351338"/>
              </a:xfrm>
            </p:spPr>
            <p:txBody>
              <a:bodyPr>
                <a:noAutofit/>
              </a:bodyPr>
              <a:lstStyle/>
              <a:p>
                <a:r>
                  <a:rPr lang="en-US" dirty="0"/>
                  <a:t>Update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m:t>
                    </m:r>
                    <m:r>
                      <a:rPr lang="en-US" i="1" dirty="0" smtClean="0">
                        <a:latin typeface="Cambria Math" panose="02040503050406030204" pitchFamily="18" charset="0"/>
                      </a:rPr>
                      <m:t>𝑠</m:t>
                    </m:r>
                    <m:r>
                      <a:rPr lang="en-US" i="1" dirty="0" smtClean="0">
                        <a:latin typeface="Cambria Math" panose="02040503050406030204" pitchFamily="18" charset="0"/>
                      </a:rPr>
                      <m:t>)</m:t>
                    </m:r>
                  </m:oMath>
                </a14:m>
                <a:r>
                  <a:rPr lang="en-US" dirty="0"/>
                  <a:t> incrementally after transition </a:t>
                </a:r>
                <a14:m>
                  <m:oMath xmlns:m="http://schemas.openxmlformats.org/officeDocument/2006/math">
                    <m:sSub>
                      <m:sSubPr>
                        <m:ctrlPr>
                          <a:rPr lang="en-FR" i="1">
                            <a:latin typeface="Cambria Math" panose="02040503050406030204" pitchFamily="18" charset="0"/>
                          </a:rPr>
                        </m:ctrlPr>
                      </m:sSubPr>
                      <m:e>
                        <m:r>
                          <m:rPr>
                            <m:sty m:val="p"/>
                          </m:rPr>
                          <a:rPr lang="en-US">
                            <a:latin typeface="Cambria Math" panose="02040503050406030204" pitchFamily="18" charset="0"/>
                          </a:rPr>
                          <m:t>S</m:t>
                        </m:r>
                      </m:e>
                      <m:sub>
                        <m:r>
                          <a:rPr lang="it-IT" b="0" i="1" smtClean="0">
                            <a:latin typeface="Cambria Math" panose="02040503050406030204" pitchFamily="18" charset="0"/>
                          </a:rPr>
                          <m:t>𝑡</m:t>
                        </m:r>
                      </m:sub>
                    </m:sSub>
                    <m:sSub>
                      <m:sSubPr>
                        <m:ctrlPr>
                          <a:rPr lang="en-FR"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𝐴</m:t>
                        </m:r>
                      </m:e>
                      <m:sub>
                        <m:r>
                          <a:rPr lang="it-IT" b="0" i="1" smtClean="0">
                            <a:latin typeface="Cambria Math" panose="02040503050406030204" pitchFamily="18" charset="0"/>
                          </a:rPr>
                          <m:t>𝑡</m:t>
                        </m:r>
                      </m:sub>
                    </m:sSub>
                    <m:r>
                      <a:rPr lang="en-US" i="1">
                        <a:latin typeface="Cambria Math" panose="02040503050406030204" pitchFamily="18" charset="0"/>
                      </a:rPr>
                      <m:t>,</m:t>
                    </m:r>
                    <m:sSub>
                      <m:sSubPr>
                        <m:ctrlPr>
                          <a:rPr lang="en-FR" i="1">
                            <a:latin typeface="Cambria Math" panose="02040503050406030204" pitchFamily="18" charset="0"/>
                          </a:rPr>
                        </m:ctrlPr>
                      </m:sSubPr>
                      <m:e>
                        <m:r>
                          <a:rPr lang="en-US" i="1">
                            <a:latin typeface="Cambria Math" panose="02040503050406030204" pitchFamily="18" charset="0"/>
                          </a:rPr>
                          <m:t>𝑅</m:t>
                        </m:r>
                      </m:e>
                      <m:sub>
                        <m:r>
                          <a:rPr lang="it-IT" b="0" i="1" smtClean="0">
                            <a:latin typeface="Cambria Math" panose="02040503050406030204" pitchFamily="18" charset="0"/>
                          </a:rPr>
                          <m:t>𝑡</m:t>
                        </m:r>
                        <m:r>
                          <a:rPr lang="it-IT" b="0" i="1" smtClean="0">
                            <a:latin typeface="Cambria Math" panose="02040503050406030204" pitchFamily="18" charset="0"/>
                          </a:rPr>
                          <m:t>+1</m:t>
                        </m:r>
                      </m:sub>
                    </m:sSub>
                    <m:r>
                      <a:rPr lang="en-US" i="1">
                        <a:latin typeface="Cambria Math" panose="02040503050406030204" pitchFamily="18" charset="0"/>
                      </a:rPr>
                      <m:t>,</m:t>
                    </m:r>
                  </m:oMath>
                </a14:m>
                <a:r>
                  <a:rPr lang="en-FR" dirty="0"/>
                  <a:t> </a:t>
                </a:r>
                <a14:m>
                  <m:oMath xmlns:m="http://schemas.openxmlformats.org/officeDocument/2006/math">
                    <m:sSub>
                      <m:sSubPr>
                        <m:ctrlPr>
                          <a:rPr lang="en-FR" i="1">
                            <a:latin typeface="Cambria Math" panose="02040503050406030204" pitchFamily="18" charset="0"/>
                          </a:rPr>
                        </m:ctrlPr>
                      </m:sSubPr>
                      <m:e>
                        <m:r>
                          <m:rPr>
                            <m:sty m:val="p"/>
                          </m:rPr>
                          <a:rPr lang="en-US">
                            <a:latin typeface="Cambria Math" panose="02040503050406030204" pitchFamily="18" charset="0"/>
                          </a:rPr>
                          <m:t>S</m:t>
                        </m:r>
                      </m:e>
                      <m:sub>
                        <m:r>
                          <a:rPr lang="it-IT" i="1">
                            <a:latin typeface="Cambria Math" panose="02040503050406030204" pitchFamily="18" charset="0"/>
                          </a:rPr>
                          <m:t>𝑡</m:t>
                        </m:r>
                        <m:r>
                          <a:rPr lang="it-IT" b="0" i="1" smtClean="0">
                            <a:latin typeface="Cambria Math" panose="02040503050406030204" pitchFamily="18" charset="0"/>
                          </a:rPr>
                          <m:t>+1</m:t>
                        </m:r>
                      </m:sub>
                    </m:sSub>
                  </m:oMath>
                </a14:m>
                <a:endParaRPr lang="en-US" dirty="0"/>
              </a:p>
              <a:p>
                <a:r>
                  <a:rPr lang="en-US" dirty="0"/>
                  <a:t>For each state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oMath>
                </a14:m>
                <a:r>
                  <a:rPr lang="en-US" dirty="0"/>
                  <a:t> with reward </a:t>
                </a:r>
                <a14:m>
                  <m:oMath xmlns:m="http://schemas.openxmlformats.org/officeDocument/2006/math">
                    <m:sSub>
                      <m:sSubPr>
                        <m:ctrlPr>
                          <a:rPr lang="en-US" i="1">
                            <a:latin typeface="Cambria Math" panose="02040503050406030204" pitchFamily="18" charset="0"/>
                          </a:rPr>
                        </m:ctrlPr>
                      </m:sSubPr>
                      <m:e>
                        <m:r>
                          <a:rPr lang="it-IT" b="0" i="1" smtClean="0">
                            <a:latin typeface="Cambria Math" panose="02040503050406030204" pitchFamily="18" charset="0"/>
                          </a:rPr>
                          <m:t>𝑅</m:t>
                        </m:r>
                      </m:e>
                      <m:sub>
                        <m:r>
                          <a:rPr lang="en-US" i="1">
                            <a:latin typeface="Cambria Math" panose="02040503050406030204" pitchFamily="18" charset="0"/>
                          </a:rPr>
                          <m:t>𝑡</m:t>
                        </m:r>
                        <m:r>
                          <a:rPr lang="it-IT" b="0" i="1" smtClean="0">
                            <a:latin typeface="Cambria Math" panose="02040503050406030204" pitchFamily="18" charset="0"/>
                          </a:rPr>
                          <m:t>+1</m:t>
                        </m:r>
                      </m:sub>
                    </m:sSub>
                  </m:oMath>
                </a14:m>
                <a:r>
                  <a:rPr lang="en-US" dirty="0"/>
                  <a:t>:</a:t>
                </a:r>
              </a:p>
              <a:p>
                <a:pPr lvl="1"/>
                <a:r>
                  <a:rPr lang="en-US" dirty="0"/>
                  <a:t>Update state value toward estimated return </a:t>
                </a:r>
                <a14:m>
                  <m:oMath xmlns:m="http://schemas.openxmlformats.org/officeDocument/2006/math">
                    <m:sSub>
                      <m:sSubPr>
                        <m:ctrlPr>
                          <a:rPr lang="en-US" i="1" smtClean="0">
                            <a:solidFill>
                              <a:srgbClr val="95013C"/>
                            </a:solidFill>
                            <a:latin typeface="Cambria Math" panose="02040503050406030204" pitchFamily="18" charset="0"/>
                          </a:rPr>
                        </m:ctrlPr>
                      </m:sSubPr>
                      <m:e>
                        <m:r>
                          <a:rPr lang="en-US" b="0" i="1" smtClean="0">
                            <a:solidFill>
                              <a:srgbClr val="95013C"/>
                            </a:solidFill>
                            <a:latin typeface="Cambria Math" panose="02040503050406030204" pitchFamily="18" charset="0"/>
                          </a:rPr>
                          <m:t>𝑅</m:t>
                        </m:r>
                      </m:e>
                      <m:sub>
                        <m:r>
                          <a:rPr lang="en-US" i="1">
                            <a:solidFill>
                              <a:srgbClr val="95013C"/>
                            </a:solidFill>
                            <a:latin typeface="Cambria Math" panose="02040503050406030204" pitchFamily="18" charset="0"/>
                          </a:rPr>
                          <m:t>𝑡</m:t>
                        </m:r>
                        <m:r>
                          <a:rPr lang="en-US" b="0" i="1" smtClean="0">
                            <a:solidFill>
                              <a:srgbClr val="95013C"/>
                            </a:solidFill>
                            <a:latin typeface="Cambria Math" panose="02040503050406030204" pitchFamily="18" charset="0"/>
                          </a:rPr>
                          <m:t>+1</m:t>
                        </m:r>
                      </m:sub>
                    </m:sSub>
                    <m:r>
                      <a:rPr lang="en-US" b="0" i="1" smtClean="0">
                        <a:solidFill>
                          <a:srgbClr val="95013C"/>
                        </a:solidFill>
                        <a:latin typeface="Cambria Math" panose="02040503050406030204" pitchFamily="18" charset="0"/>
                      </a:rPr>
                      <m:t>+</m:t>
                    </m:r>
                    <m:r>
                      <a:rPr lang="el-GR" b="0" i="1" smtClean="0">
                        <a:solidFill>
                          <a:srgbClr val="95013C"/>
                        </a:solidFill>
                        <a:latin typeface="Cambria Math" panose="02040503050406030204" pitchFamily="18" charset="0"/>
                      </a:rPr>
                      <m:t>𝛾</m:t>
                    </m:r>
                    <m:r>
                      <a:rPr lang="en-US" b="0" i="1" smtClean="0">
                        <a:solidFill>
                          <a:srgbClr val="95013C"/>
                        </a:solidFill>
                        <a:latin typeface="Cambria Math" panose="02040503050406030204" pitchFamily="18" charset="0"/>
                      </a:rPr>
                      <m:t>𝑉</m:t>
                    </m:r>
                    <m:r>
                      <a:rPr lang="en-US" b="0" i="1" smtClean="0">
                        <a:solidFill>
                          <a:srgbClr val="95013C"/>
                        </a:solidFill>
                        <a:latin typeface="Cambria Math" panose="02040503050406030204" pitchFamily="18" charset="0"/>
                      </a:rPr>
                      <m:t>(</m:t>
                    </m:r>
                    <m:sSub>
                      <m:sSubPr>
                        <m:ctrlPr>
                          <a:rPr lang="en-US" b="0" i="1" smtClean="0">
                            <a:solidFill>
                              <a:srgbClr val="95013C"/>
                            </a:solidFill>
                            <a:latin typeface="Cambria Math" panose="02040503050406030204" pitchFamily="18" charset="0"/>
                          </a:rPr>
                        </m:ctrlPr>
                      </m:sSubPr>
                      <m:e>
                        <m:r>
                          <a:rPr lang="en-US" b="0" i="1" smtClean="0">
                            <a:solidFill>
                              <a:srgbClr val="95013C"/>
                            </a:solidFill>
                            <a:latin typeface="Cambria Math" panose="02040503050406030204" pitchFamily="18" charset="0"/>
                          </a:rPr>
                          <m:t>𝑆</m:t>
                        </m:r>
                      </m:e>
                      <m:sub>
                        <m:r>
                          <a:rPr lang="en-US" b="0" i="1" smtClean="0">
                            <a:solidFill>
                              <a:srgbClr val="95013C"/>
                            </a:solidFill>
                            <a:latin typeface="Cambria Math" panose="02040503050406030204" pitchFamily="18" charset="0"/>
                          </a:rPr>
                          <m:t>𝑡</m:t>
                        </m:r>
                        <m:r>
                          <a:rPr lang="en-US" b="0" i="1" smtClean="0">
                            <a:solidFill>
                              <a:srgbClr val="95013C"/>
                            </a:solidFill>
                            <a:latin typeface="Cambria Math" panose="02040503050406030204" pitchFamily="18" charset="0"/>
                          </a:rPr>
                          <m:t>+1</m:t>
                        </m:r>
                      </m:sub>
                    </m:sSub>
                    <m:r>
                      <a:rPr lang="en-US" b="0" i="1" smtClean="0">
                        <a:solidFill>
                          <a:srgbClr val="95013C"/>
                        </a:solidFill>
                        <a:latin typeface="Cambria Math" panose="02040503050406030204" pitchFamily="18" charset="0"/>
                      </a:rPr>
                      <m:t>)</m:t>
                    </m:r>
                  </m:oMath>
                </a14:m>
                <a:r>
                  <a:rPr lang="en-US" dirty="0"/>
                  <a:t> </a:t>
                </a:r>
              </a:p>
              <a:p>
                <a:pPr marL="457200" lvl="1" indent="0">
                  <a:buNone/>
                </a:pPr>
                <a:r>
                  <a:rPr lang="en-US" dirty="0"/>
                  <a:t>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rPr>
                      <m:t>(</m:t>
                    </m:r>
                    <m:sSub>
                      <m:sSubPr>
                        <m:ctrlPr>
                          <a:rPr lang="en-US" i="1">
                            <a:solidFill>
                              <a:srgbClr val="95013C"/>
                            </a:solidFill>
                            <a:latin typeface="Cambria Math" panose="02040503050406030204" pitchFamily="18" charset="0"/>
                          </a:rPr>
                        </m:ctrlPr>
                      </m:sSubPr>
                      <m:e>
                        <m:r>
                          <a:rPr lang="en-US" i="1">
                            <a:solidFill>
                              <a:srgbClr val="95013C"/>
                            </a:solidFill>
                            <a:latin typeface="Cambria Math" panose="02040503050406030204" pitchFamily="18" charset="0"/>
                          </a:rPr>
                          <m:t>𝑅</m:t>
                        </m:r>
                      </m:e>
                      <m:sub>
                        <m:r>
                          <a:rPr lang="en-US" i="1">
                            <a:solidFill>
                              <a:srgbClr val="95013C"/>
                            </a:solidFill>
                            <a:latin typeface="Cambria Math" panose="02040503050406030204" pitchFamily="18" charset="0"/>
                          </a:rPr>
                          <m:t>𝑡</m:t>
                        </m:r>
                        <m:r>
                          <a:rPr lang="en-US" i="1">
                            <a:solidFill>
                              <a:srgbClr val="95013C"/>
                            </a:solidFill>
                            <a:latin typeface="Cambria Math" panose="02040503050406030204" pitchFamily="18" charset="0"/>
                          </a:rPr>
                          <m:t>+1</m:t>
                        </m:r>
                      </m:sub>
                    </m:sSub>
                    <m:r>
                      <a:rPr lang="en-US" i="1">
                        <a:solidFill>
                          <a:srgbClr val="95013C"/>
                        </a:solidFill>
                        <a:latin typeface="Cambria Math" panose="02040503050406030204" pitchFamily="18" charset="0"/>
                      </a:rPr>
                      <m:t>+</m:t>
                    </m:r>
                    <m:r>
                      <a:rPr lang="el-GR" i="1">
                        <a:solidFill>
                          <a:srgbClr val="95013C"/>
                        </a:solidFill>
                        <a:latin typeface="Cambria Math" panose="02040503050406030204" pitchFamily="18" charset="0"/>
                      </a:rPr>
                      <m:t>𝛾</m:t>
                    </m:r>
                    <m:r>
                      <a:rPr lang="en-US" i="1">
                        <a:solidFill>
                          <a:srgbClr val="95013C"/>
                        </a:solidFill>
                        <a:latin typeface="Cambria Math" panose="02040503050406030204" pitchFamily="18" charset="0"/>
                      </a:rPr>
                      <m:t>𝑉</m:t>
                    </m:r>
                    <m:r>
                      <a:rPr lang="en-US" i="1">
                        <a:solidFill>
                          <a:srgbClr val="95013C"/>
                        </a:solidFill>
                        <a:latin typeface="Cambria Math" panose="02040503050406030204" pitchFamily="18" charset="0"/>
                      </a:rPr>
                      <m:t>(</m:t>
                    </m:r>
                    <m:sSub>
                      <m:sSubPr>
                        <m:ctrlPr>
                          <a:rPr lang="en-US" i="1">
                            <a:solidFill>
                              <a:srgbClr val="95013C"/>
                            </a:solidFill>
                            <a:latin typeface="Cambria Math" panose="02040503050406030204" pitchFamily="18" charset="0"/>
                          </a:rPr>
                        </m:ctrlPr>
                      </m:sSubPr>
                      <m:e>
                        <m:r>
                          <a:rPr lang="en-US" i="1">
                            <a:solidFill>
                              <a:srgbClr val="95013C"/>
                            </a:solidFill>
                            <a:latin typeface="Cambria Math" panose="02040503050406030204" pitchFamily="18" charset="0"/>
                          </a:rPr>
                          <m:t>𝑆</m:t>
                        </m:r>
                      </m:e>
                      <m:sub>
                        <m:r>
                          <a:rPr lang="en-US" i="1">
                            <a:solidFill>
                              <a:srgbClr val="95013C"/>
                            </a:solidFill>
                            <a:latin typeface="Cambria Math" panose="02040503050406030204" pitchFamily="18" charset="0"/>
                          </a:rPr>
                          <m:t>𝑡</m:t>
                        </m:r>
                        <m:r>
                          <a:rPr lang="en-US" i="1">
                            <a:solidFill>
                              <a:srgbClr val="95013C"/>
                            </a:solidFill>
                            <a:latin typeface="Cambria Math" panose="02040503050406030204" pitchFamily="18" charset="0"/>
                          </a:rPr>
                          <m:t>+1</m:t>
                        </m:r>
                      </m:sub>
                    </m:sSub>
                    <m:r>
                      <a:rPr lang="en-US" i="1">
                        <a:solidFill>
                          <a:srgbClr val="95013C"/>
                        </a:solidFill>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pPr marL="457200" lvl="1" indent="0">
                  <a:buNone/>
                </a:pPr>
                <a:endParaRPr lang="en-US" dirty="0"/>
              </a:p>
              <a:p>
                <a:pPr marL="457200" lvl="1" indent="0">
                  <a:buNone/>
                </a:pPr>
                <a14:m>
                  <m:oMath xmlns:m="http://schemas.openxmlformats.org/officeDocument/2006/math">
                    <m:sSub>
                      <m:sSubPr>
                        <m:ctrlPr>
                          <a:rPr lang="en-US" sz="2000" i="1" smtClean="0">
                            <a:solidFill>
                              <a:srgbClr val="95013C"/>
                            </a:solidFill>
                            <a:latin typeface="Cambria Math" panose="02040503050406030204" pitchFamily="18" charset="0"/>
                          </a:rPr>
                        </m:ctrlPr>
                      </m:sSubPr>
                      <m:e>
                        <m:r>
                          <a:rPr lang="en-US" sz="2000" i="1">
                            <a:solidFill>
                              <a:srgbClr val="95013C"/>
                            </a:solidFill>
                            <a:latin typeface="Cambria Math" panose="02040503050406030204" pitchFamily="18" charset="0"/>
                          </a:rPr>
                          <m:t>𝑅</m:t>
                        </m:r>
                      </m:e>
                      <m:sub>
                        <m:r>
                          <a:rPr lang="en-US" sz="2000" i="1">
                            <a:solidFill>
                              <a:srgbClr val="95013C"/>
                            </a:solidFill>
                            <a:latin typeface="Cambria Math" panose="02040503050406030204" pitchFamily="18" charset="0"/>
                          </a:rPr>
                          <m:t>𝑡</m:t>
                        </m:r>
                        <m:r>
                          <a:rPr lang="en-US" sz="2000" i="1">
                            <a:solidFill>
                              <a:srgbClr val="95013C"/>
                            </a:solidFill>
                            <a:latin typeface="Cambria Math" panose="02040503050406030204" pitchFamily="18" charset="0"/>
                          </a:rPr>
                          <m:t>+1</m:t>
                        </m:r>
                      </m:sub>
                    </m:sSub>
                    <m:r>
                      <a:rPr lang="en-US" sz="2000" i="1">
                        <a:solidFill>
                          <a:srgbClr val="95013C"/>
                        </a:solidFill>
                        <a:latin typeface="Cambria Math" panose="02040503050406030204" pitchFamily="18" charset="0"/>
                      </a:rPr>
                      <m:t>+</m:t>
                    </m:r>
                    <m:r>
                      <a:rPr lang="el-GR" sz="2000" i="1">
                        <a:solidFill>
                          <a:srgbClr val="95013C"/>
                        </a:solidFill>
                        <a:latin typeface="Cambria Math" panose="02040503050406030204" pitchFamily="18" charset="0"/>
                      </a:rPr>
                      <m:t>𝛾</m:t>
                    </m:r>
                    <m:r>
                      <a:rPr lang="en-US" sz="2000" i="1">
                        <a:solidFill>
                          <a:srgbClr val="95013C"/>
                        </a:solidFill>
                        <a:latin typeface="Cambria Math" panose="02040503050406030204" pitchFamily="18" charset="0"/>
                      </a:rPr>
                      <m:t>𝑉</m:t>
                    </m:r>
                    <m:r>
                      <a:rPr lang="en-US" sz="2000" i="1">
                        <a:solidFill>
                          <a:srgbClr val="95013C"/>
                        </a:solidFill>
                        <a:latin typeface="Cambria Math" panose="02040503050406030204" pitchFamily="18" charset="0"/>
                      </a:rPr>
                      <m:t>(</m:t>
                    </m:r>
                    <m:sSub>
                      <m:sSubPr>
                        <m:ctrlPr>
                          <a:rPr lang="en-US" sz="2000" i="1">
                            <a:solidFill>
                              <a:srgbClr val="95013C"/>
                            </a:solidFill>
                            <a:latin typeface="Cambria Math" panose="02040503050406030204" pitchFamily="18" charset="0"/>
                          </a:rPr>
                        </m:ctrlPr>
                      </m:sSubPr>
                      <m:e>
                        <m:r>
                          <a:rPr lang="en-US" sz="2000" i="1">
                            <a:solidFill>
                              <a:srgbClr val="95013C"/>
                            </a:solidFill>
                            <a:latin typeface="Cambria Math" panose="02040503050406030204" pitchFamily="18" charset="0"/>
                          </a:rPr>
                          <m:t>𝑆</m:t>
                        </m:r>
                      </m:e>
                      <m:sub>
                        <m:r>
                          <a:rPr lang="en-US" sz="2000" i="1">
                            <a:solidFill>
                              <a:srgbClr val="95013C"/>
                            </a:solidFill>
                            <a:latin typeface="Cambria Math" panose="02040503050406030204" pitchFamily="18" charset="0"/>
                          </a:rPr>
                          <m:t>𝑡</m:t>
                        </m:r>
                        <m:r>
                          <a:rPr lang="en-US" sz="2000" i="1">
                            <a:solidFill>
                              <a:srgbClr val="95013C"/>
                            </a:solidFill>
                            <a:latin typeface="Cambria Math" panose="02040503050406030204" pitchFamily="18" charset="0"/>
                          </a:rPr>
                          <m:t>+1</m:t>
                        </m:r>
                      </m:sub>
                    </m:sSub>
                    <m:r>
                      <a:rPr lang="en-US" sz="2000" i="1">
                        <a:solidFill>
                          <a:srgbClr val="95013C"/>
                        </a:solidFill>
                        <a:latin typeface="Cambria Math" panose="02040503050406030204" pitchFamily="18" charset="0"/>
                      </a:rPr>
                      <m:t>)</m:t>
                    </m:r>
                  </m:oMath>
                </a14:m>
                <a:r>
                  <a:rPr lang="en-US" sz="2000" dirty="0">
                    <a:solidFill>
                      <a:srgbClr val="95013C"/>
                    </a:solidFill>
                  </a:rPr>
                  <a:t> </a:t>
                </a:r>
                <a:r>
                  <a:rPr lang="en-US" sz="2000" dirty="0"/>
                  <a:t>is called TD target</a:t>
                </a:r>
                <a:endParaRPr lang="en-US" sz="2000" i="1" dirty="0">
                  <a:latin typeface="Cambria Math" panose="02040503050406030204" pitchFamily="18" charset="0"/>
                </a:endParaRPr>
              </a:p>
              <a:p>
                <a:pPr marL="457200" lvl="1" indent="0">
                  <a:buNone/>
                </a:pPr>
                <a14:m>
                  <m:oMath xmlns:m="http://schemas.openxmlformats.org/officeDocument/2006/math">
                    <m:sSub>
                      <m:sSubPr>
                        <m:ctrlPr>
                          <a:rPr lang="en-US" sz="2000" i="1" smtClean="0">
                            <a:latin typeface="Cambria Math" panose="02040503050406030204" pitchFamily="18" charset="0"/>
                          </a:rPr>
                        </m:ctrlPr>
                      </m:sSubPr>
                      <m:e>
                        <m:sSub>
                          <m:sSubPr>
                            <m:ctrlPr>
                              <a:rPr lang="en-US" sz="2000" i="1" smtClean="0">
                                <a:latin typeface="Cambria Math" panose="02040503050406030204" pitchFamily="18" charset="0"/>
                              </a:rPr>
                            </m:ctrlPr>
                          </m:sSubPr>
                          <m:e>
                            <m:r>
                              <a:rPr lang="el-GR" sz="2000" b="0" i="1" smtClean="0">
                                <a:latin typeface="Cambria Math" panose="02040503050406030204" pitchFamily="18" charset="0"/>
                              </a:rPr>
                              <m:t>𝛿</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r>
                          <a:rPr lang="en-US" sz="2000" i="1">
                            <a:latin typeface="Cambria Math" panose="02040503050406030204" pitchFamily="18" charset="0"/>
                          </a:rPr>
                          <m:t>𝑅</m:t>
                        </m:r>
                      </m:e>
                      <m:sub>
                        <m:r>
                          <a:rPr lang="en-US" sz="2000" i="1">
                            <a:latin typeface="Cambria Math" panose="02040503050406030204" pitchFamily="18" charset="0"/>
                          </a:rPr>
                          <m:t>𝑡</m:t>
                        </m:r>
                        <m:r>
                          <a:rPr lang="en-US" sz="2000" i="1">
                            <a:latin typeface="Cambria Math" panose="02040503050406030204" pitchFamily="18" charset="0"/>
                          </a:rPr>
                          <m:t>+1</m:t>
                        </m:r>
                      </m:sub>
                    </m:sSub>
                    <m:r>
                      <a:rPr lang="en-US" sz="2000" i="1">
                        <a:latin typeface="Cambria Math" panose="02040503050406030204" pitchFamily="18" charset="0"/>
                      </a:rPr>
                      <m:t>+</m:t>
                    </m:r>
                    <m:r>
                      <a:rPr lang="el-GR" sz="2000" i="1">
                        <a:latin typeface="Cambria Math" panose="02040503050406030204" pitchFamily="18" charset="0"/>
                      </a:rPr>
                      <m:t>𝛾</m:t>
                    </m:r>
                    <m:r>
                      <a:rPr lang="en-US" sz="2000" i="1">
                        <a:latin typeface="Cambria Math" panose="02040503050406030204" pitchFamily="18" charset="0"/>
                      </a:rPr>
                      <m:t>𝑉</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𝑡</m:t>
                            </m:r>
                            <m:r>
                              <a:rPr lang="en-US" sz="2000" i="1">
                                <a:latin typeface="Cambria Math" panose="02040503050406030204" pitchFamily="18" charset="0"/>
                              </a:rPr>
                              <m:t>+1</m:t>
                            </m:r>
                          </m:sub>
                        </m:sSub>
                      </m:e>
                    </m:d>
                    <m:r>
                      <a:rPr lang="en-US" sz="2000" b="0" i="1" smtClean="0">
                        <a:latin typeface="Cambria Math" panose="02040503050406030204" pitchFamily="18" charset="0"/>
                      </a:rPr>
                      <m:t>−</m:t>
                    </m:r>
                    <m:r>
                      <a:rPr lang="en-US" sz="2000" i="1">
                        <a:latin typeface="Cambria Math" panose="02040503050406030204" pitchFamily="18" charset="0"/>
                      </a:rPr>
                      <m:t>𝑉</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𝑡</m:t>
                            </m:r>
                          </m:sub>
                        </m:sSub>
                      </m:e>
                    </m:d>
                  </m:oMath>
                </a14:m>
                <a:r>
                  <a:rPr lang="en-FR" sz="2000" dirty="0"/>
                  <a:t> is called the TD error</a:t>
                </a:r>
              </a:p>
              <a:p>
                <a:pPr marL="457200" lvl="1" indent="0">
                  <a:buNone/>
                </a:pPr>
                <a:endParaRPr lang="en-US" dirty="0"/>
              </a:p>
              <a:p>
                <a:pPr lvl="1"/>
                <a:endParaRPr lang="en-US" dirty="0"/>
              </a:p>
              <a:p>
                <a:endParaRPr lang="en-US" dirty="0"/>
              </a:p>
            </p:txBody>
          </p:sp>
        </mc:Choice>
        <mc:Fallback xmlns="">
          <p:sp>
            <p:nvSpPr>
              <p:cNvPr id="7" name="Content Placeholder 2">
                <a:extLst>
                  <a:ext uri="{FF2B5EF4-FFF2-40B4-BE49-F238E27FC236}">
                    <a16:creationId xmlns:a16="http://schemas.microsoft.com/office/drawing/2014/main" id="{8B58D74C-EAD3-491D-0C05-A9E32E08F834}"/>
                  </a:ext>
                </a:extLst>
              </p:cNvPr>
              <p:cNvSpPr>
                <a:spLocks noGrp="1" noRot="1" noChangeAspect="1" noMove="1" noResize="1" noEditPoints="1" noAdjustHandles="1" noChangeArrowheads="1" noChangeShapeType="1" noTextEdit="1"/>
              </p:cNvSpPr>
              <p:nvPr>
                <p:ph idx="1"/>
              </p:nvPr>
            </p:nvSpPr>
            <p:spPr>
              <a:xfrm>
                <a:off x="838200" y="1825625"/>
                <a:ext cx="10629550" cy="4351338"/>
              </a:xfrm>
              <a:blipFill>
                <a:blip r:embed="rId3"/>
                <a:stretch>
                  <a:fillRect l="-1033" t="-2381"/>
                </a:stretch>
              </a:blipFill>
            </p:spPr>
            <p:txBody>
              <a:bodyPr/>
              <a:lstStyle/>
              <a:p>
                <a:r>
                  <a:rPr lang="it-IT">
                    <a:noFill/>
                  </a:rPr>
                  <a:t> </a:t>
                </a:r>
              </a:p>
            </p:txBody>
          </p:sp>
        </mc:Fallback>
      </mc:AlternateContent>
      <p:sp>
        <p:nvSpPr>
          <p:cNvPr id="4" name="Footer Placeholder 2">
            <a:extLst>
              <a:ext uri="{FF2B5EF4-FFF2-40B4-BE49-F238E27FC236}">
                <a16:creationId xmlns:a16="http://schemas.microsoft.com/office/drawing/2014/main" id="{C4ED429E-7149-5686-23E9-7ADDA972B089}"/>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5" name="Footer Placeholder 3">
            <a:extLst>
              <a:ext uri="{FF2B5EF4-FFF2-40B4-BE49-F238E27FC236}">
                <a16:creationId xmlns:a16="http://schemas.microsoft.com/office/drawing/2014/main" id="{0E1121ED-5F91-02BD-17AE-955DBD138B0B}"/>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
        <p:nvSpPr>
          <p:cNvPr id="6" name="Slide Number Placeholder 4">
            <a:extLst>
              <a:ext uri="{FF2B5EF4-FFF2-40B4-BE49-F238E27FC236}">
                <a16:creationId xmlns:a16="http://schemas.microsoft.com/office/drawing/2014/main" id="{6FD0AB8D-FF1F-17BB-D20E-097983C9FCCD}"/>
              </a:ext>
            </a:extLst>
          </p:cNvPr>
          <p:cNvSpPr>
            <a:spLocks noGrp="1"/>
          </p:cNvSpPr>
          <p:nvPr>
            <p:ph type="sldNum" sz="quarter" idx="12"/>
          </p:nvPr>
        </p:nvSpPr>
        <p:spPr>
          <a:xfrm>
            <a:off x="9445485" y="6485557"/>
            <a:ext cx="2743200" cy="365125"/>
          </a:xfrm>
        </p:spPr>
        <p:txBody>
          <a:bodyPr/>
          <a:lstStyle/>
          <a:p>
            <a:fld id="{6C21EA8E-8BBA-427F-8E76-5AE09ACA2473}" type="slidenum">
              <a:rPr lang="en-GB" smtClean="0"/>
              <a:t>49</a:t>
            </a:fld>
            <a:endParaRPr lang="en-GB" dirty="0"/>
          </a:p>
        </p:txBody>
      </p:sp>
    </p:spTree>
    <p:extLst>
      <p:ext uri="{BB962C8B-B14F-4D97-AF65-F5344CB8AC3E}">
        <p14:creationId xmlns:p14="http://schemas.microsoft.com/office/powerpoint/2010/main" val="2693185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513D4-C0E3-E541-B8B0-767A19C30345}"/>
              </a:ext>
            </a:extLst>
          </p:cNvPr>
          <p:cNvSpPr>
            <a:spLocks noGrp="1"/>
          </p:cNvSpPr>
          <p:nvPr>
            <p:ph type="title"/>
          </p:nvPr>
        </p:nvSpPr>
        <p:spPr/>
        <p:txBody>
          <a:bodyPr/>
          <a:lstStyle/>
          <a:p>
            <a:r>
              <a:rPr lang="en-US" dirty="0"/>
              <a:t>Maximizing Value by Taking Actions</a:t>
            </a:r>
            <a:endParaRPr lang="en-FR" dirty="0"/>
          </a:p>
        </p:txBody>
      </p:sp>
      <p:sp>
        <p:nvSpPr>
          <p:cNvPr id="3" name="Content Placeholder 2">
            <a:extLst>
              <a:ext uri="{FF2B5EF4-FFF2-40B4-BE49-F238E27FC236}">
                <a16:creationId xmlns:a16="http://schemas.microsoft.com/office/drawing/2014/main" id="{AF59F7DC-DD3D-1343-87F6-E21F0681E32F}"/>
              </a:ext>
            </a:extLst>
          </p:cNvPr>
          <p:cNvSpPr>
            <a:spLocks noGrp="1"/>
          </p:cNvSpPr>
          <p:nvPr>
            <p:ph idx="1"/>
          </p:nvPr>
        </p:nvSpPr>
        <p:spPr/>
        <p:txBody>
          <a:bodyPr>
            <a:normAutofit fontScale="92500"/>
          </a:bodyPr>
          <a:lstStyle/>
          <a:p>
            <a:pPr marL="357188" indent="-357188"/>
            <a:r>
              <a:rPr lang="en-US" dirty="0"/>
              <a:t>Goal: </a:t>
            </a:r>
            <a:r>
              <a:rPr lang="en-US" dirty="0">
                <a:solidFill>
                  <a:schemeClr val="accent2"/>
                </a:solidFill>
              </a:rPr>
              <a:t>select actions to maximize total future reward </a:t>
            </a:r>
          </a:p>
          <a:p>
            <a:pPr marL="357188" indent="-357188"/>
            <a:r>
              <a:rPr lang="en-US" dirty="0"/>
              <a:t>Actions may have long term consequences</a:t>
            </a:r>
          </a:p>
          <a:p>
            <a:pPr marL="357188" indent="-357188"/>
            <a:r>
              <a:rPr lang="en-US" dirty="0"/>
              <a:t>Reward may be delayed </a:t>
            </a:r>
          </a:p>
          <a:p>
            <a:pPr marL="357188" indent="-357188"/>
            <a:r>
              <a:rPr lang="en-US" dirty="0"/>
              <a:t>It may be better to sacrifice immediate reward to gain more long-term reward</a:t>
            </a:r>
          </a:p>
          <a:p>
            <a:pPr marL="357188" indent="-357188"/>
            <a:r>
              <a:rPr lang="en-US" dirty="0"/>
              <a:t>Examples: </a:t>
            </a:r>
          </a:p>
          <a:p>
            <a:pPr lvl="1"/>
            <a:r>
              <a:rPr lang="en-US" dirty="0"/>
              <a:t>A financial investment (may take months to mature) </a:t>
            </a:r>
          </a:p>
          <a:p>
            <a:pPr lvl="1"/>
            <a:r>
              <a:rPr lang="en-US" dirty="0"/>
              <a:t>Refueling a helicopter (might prevent a crash in several hours) </a:t>
            </a:r>
          </a:p>
          <a:p>
            <a:pPr lvl="1"/>
            <a:r>
              <a:rPr lang="en-US" dirty="0"/>
              <a:t>Blocking opponent moves (might help winning chances many moves from now) </a:t>
            </a:r>
          </a:p>
          <a:p>
            <a:pPr marL="357188" indent="-357188"/>
            <a:r>
              <a:rPr lang="en-US" dirty="0"/>
              <a:t>A mapping from states to actions is called a </a:t>
            </a:r>
            <a:r>
              <a:rPr lang="en-US" dirty="0">
                <a:solidFill>
                  <a:schemeClr val="accent2"/>
                </a:solidFill>
              </a:rPr>
              <a:t>policy</a:t>
            </a:r>
          </a:p>
          <a:p>
            <a:endParaRPr lang="en-FR" dirty="0"/>
          </a:p>
        </p:txBody>
      </p:sp>
      <p:sp>
        <p:nvSpPr>
          <p:cNvPr id="5" name="Slide Number Placeholder 4">
            <a:extLst>
              <a:ext uri="{FF2B5EF4-FFF2-40B4-BE49-F238E27FC236}">
                <a16:creationId xmlns:a16="http://schemas.microsoft.com/office/drawing/2014/main" id="{BE003CB7-C0A3-4D3C-4ACA-5148BC986164}"/>
              </a:ext>
            </a:extLst>
          </p:cNvPr>
          <p:cNvSpPr>
            <a:spLocks noGrp="1"/>
          </p:cNvSpPr>
          <p:nvPr>
            <p:ph type="sldNum" sz="quarter" idx="12"/>
          </p:nvPr>
        </p:nvSpPr>
        <p:spPr/>
        <p:txBody>
          <a:bodyPr/>
          <a:lstStyle/>
          <a:p>
            <a:fld id="{6C21EA8E-8BBA-427F-8E76-5AE09ACA2473}" type="slidenum">
              <a:rPr lang="it-IT" smtClean="0"/>
              <a:t>5</a:t>
            </a:fld>
            <a:endParaRPr lang="it-IT"/>
          </a:p>
        </p:txBody>
      </p:sp>
      <p:sp>
        <p:nvSpPr>
          <p:cNvPr id="6" name="Footer Placeholder 2">
            <a:extLst>
              <a:ext uri="{FF2B5EF4-FFF2-40B4-BE49-F238E27FC236}">
                <a16:creationId xmlns:a16="http://schemas.microsoft.com/office/drawing/2014/main" id="{66CDF82A-449D-F13B-A021-3826D0B485D9}"/>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7" name="Footer Placeholder 3">
            <a:extLst>
              <a:ext uri="{FF2B5EF4-FFF2-40B4-BE49-F238E27FC236}">
                <a16:creationId xmlns:a16="http://schemas.microsoft.com/office/drawing/2014/main" id="{7DE0AB64-3DED-E69C-BC47-05DEE15701CE}"/>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Tree>
    <p:extLst>
      <p:ext uri="{BB962C8B-B14F-4D97-AF65-F5344CB8AC3E}">
        <p14:creationId xmlns:p14="http://schemas.microsoft.com/office/powerpoint/2010/main" val="10090385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3A406-79B4-6541-A758-390D5ADE9CB4}"/>
              </a:ext>
            </a:extLst>
          </p:cNvPr>
          <p:cNvSpPr>
            <a:spLocks noGrp="1"/>
          </p:cNvSpPr>
          <p:nvPr>
            <p:ph type="title"/>
          </p:nvPr>
        </p:nvSpPr>
        <p:spPr/>
        <p:txBody>
          <a:bodyPr/>
          <a:lstStyle/>
          <a:p>
            <a:r>
              <a:rPr lang="en-US" dirty="0"/>
              <a:t>Bias/Variance Trade-Off</a:t>
            </a:r>
            <a:endParaRPr lang="en-F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2CC979-059D-BA49-AD4E-956C765DC33B}"/>
                  </a:ext>
                </a:extLst>
              </p:cNvPr>
              <p:cNvSpPr>
                <a:spLocks noGrp="1"/>
              </p:cNvSpPr>
              <p:nvPr>
                <p:ph idx="1"/>
              </p:nvPr>
            </p:nvSpPr>
            <p:spPr/>
            <p:txBody>
              <a:bodyPr/>
              <a:lstStyle/>
              <a:p>
                <a14:m>
                  <m:oMath xmlns:m="http://schemas.openxmlformats.org/officeDocument/2006/math">
                    <m:sSub>
                      <m:sSubPr>
                        <m:ctrlPr>
                          <a:rPr lang="en-FR" i="1" smtClean="0">
                            <a:solidFill>
                              <a:srgbClr val="95013C"/>
                            </a:solidFill>
                            <a:latin typeface="Cambria Math" panose="02040503050406030204" pitchFamily="18" charset="0"/>
                          </a:rPr>
                        </m:ctrlPr>
                      </m:sSubPr>
                      <m:e>
                        <m:r>
                          <a:rPr lang="en-US" i="1">
                            <a:solidFill>
                              <a:srgbClr val="95013C"/>
                            </a:solidFill>
                            <a:latin typeface="Cambria Math" panose="02040503050406030204" pitchFamily="18" charset="0"/>
                          </a:rPr>
                          <m:t>𝐺</m:t>
                        </m:r>
                      </m:e>
                      <m:sub>
                        <m:r>
                          <a:rPr lang="en-US" i="1">
                            <a:solidFill>
                              <a:srgbClr val="95013C"/>
                            </a:solidFill>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 </m:t>
                        </m:r>
                        <m:r>
                          <a:rPr lang="el-GR" i="1">
                            <a:latin typeface="Cambria Math" panose="02040503050406030204" pitchFamily="18" charset="0"/>
                          </a:rPr>
                          <m:t>𝛾</m:t>
                        </m:r>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+2</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l-GR" i="1">
                            <a:latin typeface="Cambria Math" panose="02040503050406030204" pitchFamily="18" charset="0"/>
                          </a:rPr>
                          <m:t>𝛾</m:t>
                        </m:r>
                      </m:e>
                      <m:sup>
                        <m:r>
                          <a:rPr lang="el-GR" i="1">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+3</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oMath>
                </a14:m>
                <a:r>
                  <a:rPr lang="en-FR" dirty="0"/>
                  <a:t> is an </a:t>
                </a:r>
                <a:r>
                  <a:rPr lang="en-FR" u="sng" dirty="0"/>
                  <a:t>unbiased</a:t>
                </a:r>
                <a:r>
                  <a:rPr lang="en-FR" dirty="0"/>
                  <a:t> estimate of the </a:t>
                </a:r>
                <a14:m>
                  <m:oMath xmlns:m="http://schemas.openxmlformats.org/officeDocument/2006/math">
                    <m:sSub>
                      <m:sSubPr>
                        <m:ctrlPr>
                          <a:rPr lang="en-US" i="1" dirty="0">
                            <a:latin typeface="Cambria Math" panose="02040503050406030204" pitchFamily="18" charset="0"/>
                          </a:rPr>
                        </m:ctrlPr>
                      </m:sSubPr>
                      <m:e>
                        <m:r>
                          <m:rPr>
                            <m:nor/>
                          </m:rPr>
                          <a:rPr lang="en-US" dirty="0"/>
                          <m:t>v</m:t>
                        </m:r>
                      </m:e>
                      <m:sub>
                        <m:r>
                          <a:rPr lang="el-GR" i="1" dirty="0">
                            <a:latin typeface="Cambria Math" panose="02040503050406030204" pitchFamily="18" charset="0"/>
                          </a:rPr>
                          <m:t>𝜋</m:t>
                        </m:r>
                      </m:sub>
                    </m:sSub>
                  </m:oMath>
                </a14:m>
                <a:endParaRPr lang="en-FR" dirty="0"/>
              </a:p>
              <a:p>
                <a:r>
                  <a:rPr lang="en-FR" dirty="0"/>
                  <a:t>True TD target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l-GR" i="1">
                        <a:solidFill>
                          <a:schemeClr val="tx1"/>
                        </a:solidFill>
                        <a:latin typeface="Cambria Math" panose="02040503050406030204" pitchFamily="18" charset="0"/>
                      </a:rPr>
                      <m:t>𝛾</m:t>
                    </m:r>
                    <m:sSub>
                      <m:sSubPr>
                        <m:ctrlPr>
                          <a:rPr lang="en-US" i="1" dirty="0" smtClean="0">
                            <a:solidFill>
                              <a:srgbClr val="95013C"/>
                            </a:solidFill>
                            <a:latin typeface="Cambria Math" panose="02040503050406030204" pitchFamily="18" charset="0"/>
                          </a:rPr>
                        </m:ctrlPr>
                      </m:sSubPr>
                      <m:e>
                        <m:r>
                          <m:rPr>
                            <m:nor/>
                          </m:rPr>
                          <a:rPr lang="en-US" dirty="0">
                            <a:solidFill>
                              <a:srgbClr val="95013C"/>
                            </a:solidFill>
                          </a:rPr>
                          <m:t>v</m:t>
                        </m:r>
                      </m:e>
                      <m:sub>
                        <m:r>
                          <a:rPr lang="el-GR" i="1" dirty="0">
                            <a:solidFill>
                              <a:srgbClr val="95013C"/>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oMath>
                </a14:m>
                <a:r>
                  <a:rPr lang="en-US" dirty="0">
                    <a:solidFill>
                      <a:schemeClr val="tx1"/>
                    </a:solidFill>
                  </a:rPr>
                  <a:t> is </a:t>
                </a:r>
                <a:r>
                  <a:rPr lang="en-US" u="sng" dirty="0">
                    <a:solidFill>
                      <a:schemeClr val="tx1"/>
                    </a:solidFill>
                  </a:rPr>
                  <a:t>unbiased</a:t>
                </a:r>
                <a:r>
                  <a:rPr lang="en-US" dirty="0">
                    <a:solidFill>
                      <a:schemeClr val="tx1"/>
                    </a:solidFill>
                  </a:rPr>
                  <a:t> estimate of </a:t>
                </a:r>
                <a14:m>
                  <m:oMath xmlns:m="http://schemas.openxmlformats.org/officeDocument/2006/math">
                    <m:sSub>
                      <m:sSubPr>
                        <m:ctrlPr>
                          <a:rPr lang="en-US" i="1" dirty="0">
                            <a:latin typeface="Cambria Math" panose="02040503050406030204" pitchFamily="18" charset="0"/>
                          </a:rPr>
                        </m:ctrlPr>
                      </m:sSubPr>
                      <m:e>
                        <m:r>
                          <m:rPr>
                            <m:nor/>
                          </m:rPr>
                          <a:rPr lang="en-US" dirty="0"/>
                          <m:t>v</m:t>
                        </m:r>
                      </m:e>
                      <m:sub>
                        <m:r>
                          <a:rPr lang="el-GR" i="1" dirty="0">
                            <a:latin typeface="Cambria Math" panose="02040503050406030204" pitchFamily="18" charset="0"/>
                          </a:rPr>
                          <m:t>𝜋</m:t>
                        </m:r>
                      </m:sub>
                    </m:sSub>
                  </m:oMath>
                </a14:m>
                <a:endParaRPr lang="el-GR" dirty="0">
                  <a:solidFill>
                    <a:schemeClr val="tx1"/>
                  </a:solidFill>
                </a:endParaRPr>
              </a:p>
              <a:p>
                <a:r>
                  <a:rPr lang="en-US" dirty="0">
                    <a:solidFill>
                      <a:schemeClr val="tx1"/>
                    </a:solidFill>
                  </a:rPr>
                  <a:t>The TD target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l-GR"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oMath>
                </a14:m>
                <a:r>
                  <a:rPr lang="en-US" dirty="0">
                    <a:solidFill>
                      <a:schemeClr val="tx1"/>
                    </a:solidFill>
                  </a:rPr>
                  <a:t> is a </a:t>
                </a:r>
                <a:r>
                  <a:rPr lang="en-US" u="sng" dirty="0">
                    <a:solidFill>
                      <a:schemeClr val="tx1"/>
                    </a:solidFill>
                  </a:rPr>
                  <a:t>biased</a:t>
                </a:r>
                <a:r>
                  <a:rPr lang="en-US" dirty="0">
                    <a:solidFill>
                      <a:schemeClr val="tx1"/>
                    </a:solidFill>
                  </a:rPr>
                  <a:t> estimate of </a:t>
                </a:r>
                <a14:m>
                  <m:oMath xmlns:m="http://schemas.openxmlformats.org/officeDocument/2006/math">
                    <m:sSub>
                      <m:sSubPr>
                        <m:ctrlPr>
                          <a:rPr lang="en-US" i="1" dirty="0">
                            <a:latin typeface="Cambria Math" panose="02040503050406030204" pitchFamily="18" charset="0"/>
                          </a:rPr>
                        </m:ctrlPr>
                      </m:sSubPr>
                      <m:e>
                        <m:r>
                          <m:rPr>
                            <m:nor/>
                          </m:rPr>
                          <a:rPr lang="en-US" dirty="0"/>
                          <m:t>v</m:t>
                        </m:r>
                      </m:e>
                      <m:sub>
                        <m:r>
                          <a:rPr lang="el-GR" i="1" dirty="0">
                            <a:latin typeface="Cambria Math" panose="02040503050406030204" pitchFamily="18" charset="0"/>
                          </a:rPr>
                          <m:t>𝜋</m:t>
                        </m:r>
                      </m:sub>
                    </m:sSub>
                  </m:oMath>
                </a14:m>
                <a:endParaRPr lang="en-US" dirty="0">
                  <a:solidFill>
                    <a:schemeClr val="tx1"/>
                  </a:solidFill>
                </a:endParaRPr>
              </a:p>
              <a:p>
                <a:r>
                  <a:rPr lang="en-US" dirty="0"/>
                  <a:t>TD target is much lower variance than the return: </a:t>
                </a:r>
              </a:p>
              <a:p>
                <a:pPr lvl="1"/>
                <a:r>
                  <a:rPr lang="en-US" dirty="0"/>
                  <a:t>Return depends on many random actions, transitions, rewards </a:t>
                </a:r>
              </a:p>
              <a:p>
                <a:pPr lvl="1"/>
                <a:r>
                  <a:rPr lang="en-US" dirty="0"/>
                  <a:t>TD target depends on one random action, transition, reward </a:t>
                </a:r>
              </a:p>
              <a:p>
                <a:endParaRPr lang="en-FR" dirty="0"/>
              </a:p>
            </p:txBody>
          </p:sp>
        </mc:Choice>
        <mc:Fallback xmlns="">
          <p:sp>
            <p:nvSpPr>
              <p:cNvPr id="3" name="Content Placeholder 2">
                <a:extLst>
                  <a:ext uri="{FF2B5EF4-FFF2-40B4-BE49-F238E27FC236}">
                    <a16:creationId xmlns:a16="http://schemas.microsoft.com/office/drawing/2014/main" id="{DF2CC979-059D-BA49-AD4E-956C765DC33B}"/>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it-IT">
                    <a:noFill/>
                  </a:rPr>
                  <a:t> </a:t>
                </a:r>
              </a:p>
            </p:txBody>
          </p:sp>
        </mc:Fallback>
      </mc:AlternateContent>
      <p:sp>
        <p:nvSpPr>
          <p:cNvPr id="4" name="Footer Placeholder 2">
            <a:extLst>
              <a:ext uri="{FF2B5EF4-FFF2-40B4-BE49-F238E27FC236}">
                <a16:creationId xmlns:a16="http://schemas.microsoft.com/office/drawing/2014/main" id="{843EC4C4-BB84-2F95-2404-91DD65601536}"/>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5" name="Footer Placeholder 3">
            <a:extLst>
              <a:ext uri="{FF2B5EF4-FFF2-40B4-BE49-F238E27FC236}">
                <a16:creationId xmlns:a16="http://schemas.microsoft.com/office/drawing/2014/main" id="{CAAB957D-3D01-566D-6A05-0AC7EF2D27D5}"/>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
        <p:nvSpPr>
          <p:cNvPr id="6" name="Slide Number Placeholder 4">
            <a:extLst>
              <a:ext uri="{FF2B5EF4-FFF2-40B4-BE49-F238E27FC236}">
                <a16:creationId xmlns:a16="http://schemas.microsoft.com/office/drawing/2014/main" id="{F56D42DC-9AC8-AFC7-173F-0AC38ABDA54A}"/>
              </a:ext>
            </a:extLst>
          </p:cNvPr>
          <p:cNvSpPr>
            <a:spLocks noGrp="1"/>
          </p:cNvSpPr>
          <p:nvPr>
            <p:ph type="sldNum" sz="quarter" idx="12"/>
          </p:nvPr>
        </p:nvSpPr>
        <p:spPr>
          <a:xfrm>
            <a:off x="9445485" y="6485557"/>
            <a:ext cx="2743200" cy="365125"/>
          </a:xfrm>
        </p:spPr>
        <p:txBody>
          <a:bodyPr/>
          <a:lstStyle/>
          <a:p>
            <a:fld id="{6C21EA8E-8BBA-427F-8E76-5AE09ACA2473}" type="slidenum">
              <a:rPr lang="en-GB" smtClean="0"/>
              <a:t>50</a:t>
            </a:fld>
            <a:endParaRPr lang="en-GB" dirty="0"/>
          </a:p>
        </p:txBody>
      </p:sp>
    </p:spTree>
    <p:extLst>
      <p:ext uri="{BB962C8B-B14F-4D97-AF65-F5344CB8AC3E}">
        <p14:creationId xmlns:p14="http://schemas.microsoft.com/office/powerpoint/2010/main" val="1425306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8A16F-21A6-9147-99B1-4A6E988A1A19}"/>
              </a:ext>
            </a:extLst>
          </p:cNvPr>
          <p:cNvSpPr>
            <a:spLocks noGrp="1"/>
          </p:cNvSpPr>
          <p:nvPr>
            <p:ph type="title"/>
          </p:nvPr>
        </p:nvSpPr>
        <p:spPr/>
        <p:txBody>
          <a:bodyPr/>
          <a:lstStyle/>
          <a:p>
            <a:r>
              <a:rPr lang="en-FR" dirty="0"/>
              <a:t>Example: Driving Home</a:t>
            </a:r>
          </a:p>
        </p:txBody>
      </p:sp>
      <p:pic>
        <p:nvPicPr>
          <p:cNvPr id="4" name="Content Placeholder 3">
            <a:extLst>
              <a:ext uri="{FF2B5EF4-FFF2-40B4-BE49-F238E27FC236}">
                <a16:creationId xmlns:a16="http://schemas.microsoft.com/office/drawing/2014/main" id="{FB3D900D-5231-894C-AB24-E496B44027FE}"/>
              </a:ext>
            </a:extLst>
          </p:cNvPr>
          <p:cNvPicPr>
            <a:picLocks noGrp="1" noChangeAspect="1"/>
          </p:cNvPicPr>
          <p:nvPr>
            <p:ph idx="1"/>
          </p:nvPr>
        </p:nvPicPr>
        <p:blipFill>
          <a:blip r:embed="rId2"/>
          <a:stretch>
            <a:fillRect/>
          </a:stretch>
        </p:blipFill>
        <p:spPr>
          <a:xfrm>
            <a:off x="4411912" y="1447524"/>
            <a:ext cx="3901579" cy="1154769"/>
          </a:xfrm>
          <a:prstGeom prst="rect">
            <a:avLst/>
          </a:prstGeom>
        </p:spPr>
      </p:pic>
      <p:sp>
        <p:nvSpPr>
          <p:cNvPr id="5" name="TextBox 4">
            <a:extLst>
              <a:ext uri="{FF2B5EF4-FFF2-40B4-BE49-F238E27FC236}">
                <a16:creationId xmlns:a16="http://schemas.microsoft.com/office/drawing/2014/main" id="{159076A4-7CA2-E444-ACAC-9A13E0381D29}"/>
              </a:ext>
            </a:extLst>
          </p:cNvPr>
          <p:cNvSpPr txBox="1"/>
          <p:nvPr/>
        </p:nvSpPr>
        <p:spPr>
          <a:xfrm>
            <a:off x="8560877" y="6200095"/>
            <a:ext cx="3631123" cy="246221"/>
          </a:xfrm>
          <a:prstGeom prst="rect">
            <a:avLst/>
          </a:prstGeom>
          <a:noFill/>
        </p:spPr>
        <p:txBody>
          <a:bodyPr wrap="none" rtlCol="0">
            <a:spAutoFit/>
          </a:bodyPr>
          <a:lstStyle/>
          <a:p>
            <a:pPr algn="r"/>
            <a:r>
              <a:rPr lang="en-FR" sz="1000" dirty="0">
                <a:latin typeface="Linux Libertine" panose="02000503000000000000" pitchFamily="2" charset="0"/>
              </a:rPr>
              <a:t>[</a:t>
            </a:r>
            <a:r>
              <a:rPr lang="en-US" sz="1000" dirty="0">
                <a:latin typeface="Linux Libertine" panose="02000503000000000000" pitchFamily="2" charset="0"/>
              </a:rPr>
              <a:t>An Introduction to Reinforcement Learning, Sutton and </a:t>
            </a:r>
            <a:r>
              <a:rPr lang="en-US" sz="1000" dirty="0" err="1">
                <a:latin typeface="Linux Libertine" panose="02000503000000000000" pitchFamily="2" charset="0"/>
              </a:rPr>
              <a:t>Barto</a:t>
            </a:r>
            <a:r>
              <a:rPr lang="en-FR" sz="1000" dirty="0">
                <a:latin typeface="Linux Libertine" panose="02000503000000000000" pitchFamily="2" charset="0"/>
              </a:rPr>
              <a:t>]</a:t>
            </a:r>
          </a:p>
        </p:txBody>
      </p:sp>
      <p:pic>
        <p:nvPicPr>
          <p:cNvPr id="3" name="Content Placeholder 3">
            <a:extLst>
              <a:ext uri="{FF2B5EF4-FFF2-40B4-BE49-F238E27FC236}">
                <a16:creationId xmlns:a16="http://schemas.microsoft.com/office/drawing/2014/main" id="{A546BC12-7B15-F674-BFD4-F384CB15FCB4}"/>
              </a:ext>
            </a:extLst>
          </p:cNvPr>
          <p:cNvPicPr>
            <a:picLocks noChangeAspect="1"/>
          </p:cNvPicPr>
          <p:nvPr/>
        </p:nvPicPr>
        <p:blipFill>
          <a:blip r:embed="rId3"/>
          <a:stretch>
            <a:fillRect/>
          </a:stretch>
        </p:blipFill>
        <p:spPr>
          <a:xfrm>
            <a:off x="1607710" y="2743553"/>
            <a:ext cx="9094025" cy="3368157"/>
          </a:xfrm>
          <a:prstGeom prst="rect">
            <a:avLst/>
          </a:prstGeom>
        </p:spPr>
      </p:pic>
      <p:sp>
        <p:nvSpPr>
          <p:cNvPr id="6" name="Footer Placeholder 2">
            <a:extLst>
              <a:ext uri="{FF2B5EF4-FFF2-40B4-BE49-F238E27FC236}">
                <a16:creationId xmlns:a16="http://schemas.microsoft.com/office/drawing/2014/main" id="{C487711F-797E-1AF2-046C-9542E9892023}"/>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7" name="Footer Placeholder 3">
            <a:extLst>
              <a:ext uri="{FF2B5EF4-FFF2-40B4-BE49-F238E27FC236}">
                <a16:creationId xmlns:a16="http://schemas.microsoft.com/office/drawing/2014/main" id="{2A2292B1-AA55-1C70-A01F-ADB3BB16B425}"/>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
        <p:nvSpPr>
          <p:cNvPr id="8" name="Slide Number Placeholder 4">
            <a:extLst>
              <a:ext uri="{FF2B5EF4-FFF2-40B4-BE49-F238E27FC236}">
                <a16:creationId xmlns:a16="http://schemas.microsoft.com/office/drawing/2014/main" id="{340C2E7E-F818-B4A7-A3FD-F612C27DDACC}"/>
              </a:ext>
            </a:extLst>
          </p:cNvPr>
          <p:cNvSpPr>
            <a:spLocks noGrp="1"/>
          </p:cNvSpPr>
          <p:nvPr>
            <p:ph type="sldNum" sz="quarter" idx="12"/>
          </p:nvPr>
        </p:nvSpPr>
        <p:spPr>
          <a:xfrm>
            <a:off x="9445485" y="6485557"/>
            <a:ext cx="2743200" cy="365125"/>
          </a:xfrm>
        </p:spPr>
        <p:txBody>
          <a:bodyPr/>
          <a:lstStyle/>
          <a:p>
            <a:fld id="{6C21EA8E-8BBA-427F-8E76-5AE09ACA2473}" type="slidenum">
              <a:rPr lang="en-GB" smtClean="0"/>
              <a:t>51</a:t>
            </a:fld>
            <a:endParaRPr lang="en-GB" dirty="0"/>
          </a:p>
        </p:txBody>
      </p:sp>
    </p:spTree>
    <p:extLst>
      <p:ext uri="{BB962C8B-B14F-4D97-AF65-F5344CB8AC3E}">
        <p14:creationId xmlns:p14="http://schemas.microsoft.com/office/powerpoint/2010/main" val="1772441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D5B1B-1F91-2B48-B91E-8F5A7081C5D9}"/>
              </a:ext>
            </a:extLst>
          </p:cNvPr>
          <p:cNvSpPr>
            <a:spLocks noGrp="1"/>
          </p:cNvSpPr>
          <p:nvPr>
            <p:ph type="title"/>
          </p:nvPr>
        </p:nvSpPr>
        <p:spPr/>
        <p:txBody>
          <a:bodyPr/>
          <a:lstStyle/>
          <a:p>
            <a:r>
              <a:rPr lang="en-US" dirty="0"/>
              <a:t>MC vs TD</a:t>
            </a:r>
            <a:endParaRPr lang="en-F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D7BF5DF-5FAC-0148-A72C-782373CC6B77}"/>
                  </a:ext>
                </a:extLst>
              </p:cNvPr>
              <p:cNvSpPr>
                <a:spLocks noGrp="1"/>
              </p:cNvSpPr>
              <p:nvPr>
                <p:ph idx="1"/>
              </p:nvPr>
            </p:nvSpPr>
            <p:spPr>
              <a:xfrm>
                <a:off x="838200" y="1825625"/>
                <a:ext cx="10515600" cy="4667250"/>
              </a:xfrm>
            </p:spPr>
            <p:txBody>
              <a:bodyPr>
                <a:normAutofit fontScale="92500" lnSpcReduction="20000"/>
              </a:bodyPr>
              <a:lstStyle/>
              <a:p>
                <a:r>
                  <a:rPr lang="en-US" dirty="0"/>
                  <a:t>TD can learn before/without knowing the outcome</a:t>
                </a:r>
              </a:p>
              <a:p>
                <a:pPr marL="457200" lvl="1" indent="0">
                  <a:buNone/>
                </a:pPr>
                <a:endParaRPr lang="en-US" dirty="0"/>
              </a:p>
              <a:p>
                <a:r>
                  <a:rPr lang="en-US" dirty="0"/>
                  <a:t>MC doesn’t exploit Markov property</a:t>
                </a:r>
              </a:p>
              <a:p>
                <a:pPr lvl="1"/>
                <a:r>
                  <a:rPr lang="en-US" dirty="0"/>
                  <a:t>Usually more effective in non-Markov environments </a:t>
                </a:r>
              </a:p>
              <a:p>
                <a:pPr lvl="1"/>
                <a:endParaRPr lang="en-US" dirty="0"/>
              </a:p>
              <a:p>
                <a:r>
                  <a:rPr lang="en-US" dirty="0"/>
                  <a:t>MC has high variance, zero bias </a:t>
                </a:r>
                <a:endParaRPr lang="el-GR" dirty="0"/>
              </a:p>
              <a:p>
                <a:pPr lvl="1"/>
                <a:r>
                  <a:rPr lang="en-US" dirty="0"/>
                  <a:t>Good convergence properties </a:t>
                </a:r>
              </a:p>
              <a:p>
                <a:pPr lvl="1"/>
                <a:r>
                  <a:rPr lang="en-US" dirty="0"/>
                  <a:t>Not very sensitive to initial value </a:t>
                </a:r>
                <a:endParaRPr lang="el-GR" dirty="0"/>
              </a:p>
              <a:p>
                <a:pPr lvl="1"/>
                <a:r>
                  <a:rPr lang="en-US" dirty="0"/>
                  <a:t>Very simple to understand and use </a:t>
                </a:r>
              </a:p>
              <a:p>
                <a:pPr marL="457200" lvl="1" indent="0">
                  <a:buNone/>
                </a:pPr>
                <a:endParaRPr lang="en-US" dirty="0"/>
              </a:p>
              <a:p>
                <a:r>
                  <a:rPr lang="en-US" dirty="0"/>
                  <a:t>TD has low variance, some bias </a:t>
                </a:r>
                <a:endParaRPr lang="el-GR" dirty="0"/>
              </a:p>
              <a:p>
                <a:pPr lvl="1"/>
                <a:r>
                  <a:rPr lang="en-US" dirty="0"/>
                  <a:t>Usually more efficient than MC </a:t>
                </a:r>
                <a:endParaRPr lang="el-GR" dirty="0"/>
              </a:p>
              <a:p>
                <a:pPr lvl="1"/>
                <a:r>
                  <a:rPr lang="en-US" dirty="0"/>
                  <a:t>TD(0) converges to </a:t>
                </a:r>
                <a14:m>
                  <m:oMath xmlns:m="http://schemas.openxmlformats.org/officeDocument/2006/math">
                    <m:sSub>
                      <m:sSubPr>
                        <m:ctrlPr>
                          <a:rPr lang="en-US" i="1" dirty="0">
                            <a:latin typeface="Cambria Math" panose="02040503050406030204" pitchFamily="18" charset="0"/>
                          </a:rPr>
                        </m:ctrlPr>
                      </m:sSubPr>
                      <m:e>
                        <m:r>
                          <m:rPr>
                            <m:nor/>
                          </m:rPr>
                          <a:rPr lang="en-US" dirty="0"/>
                          <m:t>v</m:t>
                        </m:r>
                      </m:e>
                      <m:sub>
                        <m:r>
                          <a:rPr lang="el-GR" i="1" dirty="0">
                            <a:latin typeface="Cambria Math" panose="02040503050406030204" pitchFamily="18" charset="0"/>
                          </a:rPr>
                          <m:t>𝜋</m:t>
                        </m:r>
                      </m:sub>
                    </m:sSub>
                    <m:d>
                      <m:dPr>
                        <m:ctrlPr>
                          <a:rPr lang="el-GR" b="0" i="1" dirty="0" smtClean="0">
                            <a:latin typeface="Cambria Math" panose="02040503050406030204" pitchFamily="18" charset="0"/>
                          </a:rPr>
                        </m:ctrlPr>
                      </m:dPr>
                      <m:e>
                        <m:r>
                          <a:rPr lang="en-US" b="0" i="1" dirty="0" smtClean="0">
                            <a:latin typeface="Cambria Math" panose="02040503050406030204" pitchFamily="18" charset="0"/>
                          </a:rPr>
                          <m:t>𝑠</m:t>
                        </m:r>
                      </m:e>
                    </m:d>
                  </m:oMath>
                </a14:m>
                <a:endParaRPr lang="en-US" b="0" dirty="0"/>
              </a:p>
              <a:p>
                <a:pPr lvl="1"/>
                <a:r>
                  <a:rPr lang="en-US" dirty="0"/>
                  <a:t>More sensitive to initial value </a:t>
                </a:r>
              </a:p>
              <a:p>
                <a:endParaRPr lang="en-US" dirty="0"/>
              </a:p>
              <a:p>
                <a:endParaRPr lang="en-FR" dirty="0"/>
              </a:p>
            </p:txBody>
          </p:sp>
        </mc:Choice>
        <mc:Fallback xmlns="">
          <p:sp>
            <p:nvSpPr>
              <p:cNvPr id="3" name="Content Placeholder 2">
                <a:extLst>
                  <a:ext uri="{FF2B5EF4-FFF2-40B4-BE49-F238E27FC236}">
                    <a16:creationId xmlns:a16="http://schemas.microsoft.com/office/drawing/2014/main" id="{1D7BF5DF-5FAC-0148-A72C-782373CC6B77}"/>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928" t="-3655" b="-522"/>
                </a:stretch>
              </a:blipFill>
            </p:spPr>
            <p:txBody>
              <a:bodyPr/>
              <a:lstStyle/>
              <a:p>
                <a:r>
                  <a:rPr lang="it-IT">
                    <a:noFill/>
                  </a:rPr>
                  <a:t> </a:t>
                </a:r>
              </a:p>
            </p:txBody>
          </p:sp>
        </mc:Fallback>
      </mc:AlternateContent>
      <p:sp>
        <p:nvSpPr>
          <p:cNvPr id="4" name="Footer Placeholder 2">
            <a:extLst>
              <a:ext uri="{FF2B5EF4-FFF2-40B4-BE49-F238E27FC236}">
                <a16:creationId xmlns:a16="http://schemas.microsoft.com/office/drawing/2014/main" id="{A27FA74A-265F-E250-827B-E63E70FFE6A1}"/>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5" name="Footer Placeholder 3">
            <a:extLst>
              <a:ext uri="{FF2B5EF4-FFF2-40B4-BE49-F238E27FC236}">
                <a16:creationId xmlns:a16="http://schemas.microsoft.com/office/drawing/2014/main" id="{EB5D71FC-4F0B-B90B-2C98-F7C28278F27F}"/>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
        <p:nvSpPr>
          <p:cNvPr id="6" name="Slide Number Placeholder 4">
            <a:extLst>
              <a:ext uri="{FF2B5EF4-FFF2-40B4-BE49-F238E27FC236}">
                <a16:creationId xmlns:a16="http://schemas.microsoft.com/office/drawing/2014/main" id="{37B3365C-8521-ECC8-DE43-4CBEB85BF36B}"/>
              </a:ext>
            </a:extLst>
          </p:cNvPr>
          <p:cNvSpPr>
            <a:spLocks noGrp="1"/>
          </p:cNvSpPr>
          <p:nvPr>
            <p:ph type="sldNum" sz="quarter" idx="12"/>
          </p:nvPr>
        </p:nvSpPr>
        <p:spPr>
          <a:xfrm>
            <a:off x="9445485" y="6485557"/>
            <a:ext cx="2743200" cy="365125"/>
          </a:xfrm>
        </p:spPr>
        <p:txBody>
          <a:bodyPr/>
          <a:lstStyle/>
          <a:p>
            <a:fld id="{6C21EA8E-8BBA-427F-8E76-5AE09ACA2473}" type="slidenum">
              <a:rPr lang="en-GB" smtClean="0"/>
              <a:t>52</a:t>
            </a:fld>
            <a:endParaRPr lang="en-GB" dirty="0"/>
          </a:p>
        </p:txBody>
      </p:sp>
    </p:spTree>
    <p:extLst>
      <p:ext uri="{BB962C8B-B14F-4D97-AF65-F5344CB8AC3E}">
        <p14:creationId xmlns:p14="http://schemas.microsoft.com/office/powerpoint/2010/main" val="12830350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2F4CB-4A2F-854A-8985-F8555001B23C}"/>
              </a:ext>
            </a:extLst>
          </p:cNvPr>
          <p:cNvSpPr>
            <a:spLocks noGrp="1"/>
          </p:cNvSpPr>
          <p:nvPr>
            <p:ph type="title"/>
          </p:nvPr>
        </p:nvSpPr>
        <p:spPr/>
        <p:txBody>
          <a:bodyPr/>
          <a:lstStyle/>
          <a:p>
            <a:r>
              <a:rPr lang="en-US" dirty="0"/>
              <a:t>Unified View of Reinforcement Learning </a:t>
            </a:r>
            <a:endParaRPr lang="en-FR" dirty="0"/>
          </a:p>
        </p:txBody>
      </p:sp>
      <p:pic>
        <p:nvPicPr>
          <p:cNvPr id="7" name="Content Placeholder 6">
            <a:extLst>
              <a:ext uri="{FF2B5EF4-FFF2-40B4-BE49-F238E27FC236}">
                <a16:creationId xmlns:a16="http://schemas.microsoft.com/office/drawing/2014/main" id="{47755F2B-1554-9140-82E3-3B32D42BD35C}"/>
              </a:ext>
            </a:extLst>
          </p:cNvPr>
          <p:cNvPicPr>
            <a:picLocks noGrp="1" noChangeAspect="1"/>
          </p:cNvPicPr>
          <p:nvPr>
            <p:ph idx="1"/>
          </p:nvPr>
        </p:nvPicPr>
        <p:blipFill>
          <a:blip r:embed="rId2"/>
          <a:stretch>
            <a:fillRect/>
          </a:stretch>
        </p:blipFill>
        <p:spPr>
          <a:xfrm>
            <a:off x="6908124" y="1691401"/>
            <a:ext cx="4852059" cy="4351338"/>
          </a:xfrm>
          <a:prstGeom prst="rect">
            <a:avLst/>
          </a:prstGeom>
        </p:spPr>
      </p:pic>
      <p:sp>
        <p:nvSpPr>
          <p:cNvPr id="8" name="TextBox 7">
            <a:extLst>
              <a:ext uri="{FF2B5EF4-FFF2-40B4-BE49-F238E27FC236}">
                <a16:creationId xmlns:a16="http://schemas.microsoft.com/office/drawing/2014/main" id="{864D59DC-0E24-A942-878E-A0D52D319A79}"/>
              </a:ext>
            </a:extLst>
          </p:cNvPr>
          <p:cNvSpPr txBox="1"/>
          <p:nvPr/>
        </p:nvSpPr>
        <p:spPr>
          <a:xfrm>
            <a:off x="8560877" y="6225262"/>
            <a:ext cx="3631123" cy="246221"/>
          </a:xfrm>
          <a:prstGeom prst="rect">
            <a:avLst/>
          </a:prstGeom>
          <a:noFill/>
        </p:spPr>
        <p:txBody>
          <a:bodyPr wrap="none" rtlCol="0">
            <a:spAutoFit/>
          </a:bodyPr>
          <a:lstStyle/>
          <a:p>
            <a:pPr algn="r"/>
            <a:r>
              <a:rPr lang="en-FR" sz="1000" dirty="0">
                <a:latin typeface="Linux Libertine" panose="02000503000000000000" pitchFamily="2" charset="0"/>
              </a:rPr>
              <a:t>[</a:t>
            </a:r>
            <a:r>
              <a:rPr lang="en-US" sz="1000" dirty="0">
                <a:latin typeface="Linux Libertine" panose="02000503000000000000" pitchFamily="2" charset="0"/>
              </a:rPr>
              <a:t>An Introduction to Reinforcement Learning, Sutton and </a:t>
            </a:r>
            <a:r>
              <a:rPr lang="en-US" sz="1000" dirty="0" err="1">
                <a:latin typeface="Linux Libertine" panose="02000503000000000000" pitchFamily="2" charset="0"/>
              </a:rPr>
              <a:t>Barto</a:t>
            </a:r>
            <a:r>
              <a:rPr lang="en-FR" sz="1000" dirty="0">
                <a:latin typeface="Linux Libertine" panose="02000503000000000000" pitchFamily="2" charset="0"/>
              </a:rPr>
              <a:t>]</a:t>
            </a:r>
          </a:p>
        </p:txBody>
      </p:sp>
      <p:sp>
        <p:nvSpPr>
          <p:cNvPr id="3" name="Content Placeholder 2">
            <a:extLst>
              <a:ext uri="{FF2B5EF4-FFF2-40B4-BE49-F238E27FC236}">
                <a16:creationId xmlns:a16="http://schemas.microsoft.com/office/drawing/2014/main" id="{4E298932-90D6-15C4-DC9D-BA933195457F}"/>
              </a:ext>
            </a:extLst>
          </p:cNvPr>
          <p:cNvSpPr txBox="1">
            <a:spLocks/>
          </p:cNvSpPr>
          <p:nvPr/>
        </p:nvSpPr>
        <p:spPr>
          <a:xfrm>
            <a:off x="838200" y="1825625"/>
            <a:ext cx="580588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2"/>
              </a:buClr>
              <a:buFontTx/>
              <a:buChar char="‒"/>
              <a:defRPr kumimoji="0" lang="en-US" sz="2800" b="0" i="0" u="none" strike="noStrike" kern="1200" cap="none" spc="0" normalizeH="0" baseline="0">
                <a:ln>
                  <a:noFill/>
                </a:ln>
                <a:solidFill>
                  <a:srgbClr val="545050"/>
                </a:solidFill>
                <a:effectLst/>
                <a:uLnTx/>
                <a:uFillTx/>
                <a:latin typeface="Helvetica Light"/>
                <a:ea typeface="+mn-ea"/>
                <a:cs typeface="+mn-cs"/>
              </a:defRPr>
            </a:lvl1pPr>
            <a:lvl2pPr marL="685800" indent="-228600" algn="l" defTabSz="914400" rtl="0" eaLnBrk="1" latinLnBrk="0" hangingPunct="1">
              <a:lnSpc>
                <a:spcPct val="90000"/>
              </a:lnSpc>
              <a:spcBef>
                <a:spcPts val="500"/>
              </a:spcBef>
              <a:buClr>
                <a:schemeClr val="accent2"/>
              </a:buClr>
              <a:buFontTx/>
              <a:buChar char="–"/>
              <a:defRPr sz="2400" kern="1200">
                <a:solidFill>
                  <a:schemeClr val="tx1">
                    <a:lumMod val="65000"/>
                    <a:lumOff val="35000"/>
                  </a:schemeClr>
                </a:solidFill>
                <a:latin typeface="Helvetica Light" panose="020B0500000000000000"/>
                <a:ea typeface="+mn-ea"/>
                <a:cs typeface="+mn-cs"/>
              </a:defRPr>
            </a:lvl2pPr>
            <a:lvl3pPr marL="1143000" indent="-228600" algn="l" defTabSz="914400" rtl="0" eaLnBrk="1" latinLnBrk="0" hangingPunct="1">
              <a:lnSpc>
                <a:spcPct val="90000"/>
              </a:lnSpc>
              <a:spcBef>
                <a:spcPts val="500"/>
              </a:spcBef>
              <a:buClr>
                <a:schemeClr val="accent2"/>
              </a:buClr>
              <a:buFontTx/>
              <a:buChar char="–"/>
              <a:defRPr sz="2000" kern="1200">
                <a:solidFill>
                  <a:schemeClr val="tx1">
                    <a:lumMod val="65000"/>
                    <a:lumOff val="35000"/>
                  </a:schemeClr>
                </a:solidFill>
                <a:latin typeface="Helvetica Light" panose="020B0500000000000000"/>
                <a:ea typeface="+mn-ea"/>
                <a:cs typeface="+mn-cs"/>
              </a:defRPr>
            </a:lvl3pPr>
            <a:lvl4pPr marL="1600200" indent="-228600" algn="l" defTabSz="914400" rtl="0" eaLnBrk="1" latinLnBrk="0" hangingPunct="1">
              <a:lnSpc>
                <a:spcPct val="90000"/>
              </a:lnSpc>
              <a:spcBef>
                <a:spcPts val="500"/>
              </a:spcBef>
              <a:buClr>
                <a:schemeClr val="accent2"/>
              </a:buClr>
              <a:buFontTx/>
              <a:buChar char="–"/>
              <a:defRPr sz="1800" kern="1200">
                <a:solidFill>
                  <a:schemeClr val="tx1">
                    <a:lumMod val="65000"/>
                    <a:lumOff val="35000"/>
                  </a:schemeClr>
                </a:solidFill>
                <a:latin typeface="Helvetica Light" panose="020B0500000000000000"/>
                <a:ea typeface="+mn-ea"/>
                <a:cs typeface="+mn-cs"/>
              </a:defRPr>
            </a:lvl4pPr>
            <a:lvl5pPr marL="2057400" indent="-228600" algn="l" defTabSz="914400" rtl="0" eaLnBrk="1" latinLnBrk="0" hangingPunct="1">
              <a:lnSpc>
                <a:spcPct val="90000"/>
              </a:lnSpc>
              <a:spcBef>
                <a:spcPts val="500"/>
              </a:spcBef>
              <a:buClr>
                <a:schemeClr val="accent2"/>
              </a:buClr>
              <a:buFontTx/>
              <a:buChar char="–"/>
              <a:defRPr sz="1800" kern="1200">
                <a:solidFill>
                  <a:schemeClr val="tx1">
                    <a:lumMod val="65000"/>
                    <a:lumOff val="35000"/>
                  </a:schemeClr>
                </a:solidFill>
                <a:latin typeface="Helvetica Light" panose="020B050000000000000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err="1">
                <a:solidFill>
                  <a:srgbClr val="95013C"/>
                </a:solidFill>
              </a:rPr>
              <a:t>Bootstrapping</a:t>
            </a:r>
            <a:r>
              <a:rPr lang="it-IT" dirty="0"/>
              <a:t>: update </a:t>
            </a:r>
            <a:r>
              <a:rPr lang="it-IT" dirty="0" err="1"/>
              <a:t>involves</a:t>
            </a:r>
            <a:r>
              <a:rPr lang="it-IT" dirty="0"/>
              <a:t> an estimate </a:t>
            </a:r>
          </a:p>
          <a:p>
            <a:pPr lvl="1"/>
            <a:r>
              <a:rPr lang="it-IT" dirty="0"/>
              <a:t>MC </a:t>
            </a:r>
            <a:r>
              <a:rPr lang="it-IT" dirty="0" err="1"/>
              <a:t>does</a:t>
            </a:r>
            <a:r>
              <a:rPr lang="it-IT" dirty="0"/>
              <a:t> </a:t>
            </a:r>
            <a:r>
              <a:rPr lang="it-IT" dirty="0" err="1"/>
              <a:t>not</a:t>
            </a:r>
            <a:r>
              <a:rPr lang="it-IT" dirty="0"/>
              <a:t> bootstrap</a:t>
            </a:r>
          </a:p>
          <a:p>
            <a:pPr lvl="1"/>
            <a:r>
              <a:rPr lang="it-IT" dirty="0"/>
              <a:t>DP bootstraps</a:t>
            </a:r>
          </a:p>
          <a:p>
            <a:pPr lvl="1"/>
            <a:r>
              <a:rPr lang="it-IT" dirty="0"/>
              <a:t>TD bootstraps </a:t>
            </a:r>
          </a:p>
          <a:p>
            <a:r>
              <a:rPr lang="it-IT" dirty="0">
                <a:solidFill>
                  <a:srgbClr val="95013C"/>
                </a:solidFill>
              </a:rPr>
              <a:t>Sampling</a:t>
            </a:r>
            <a:r>
              <a:rPr lang="it-IT" dirty="0"/>
              <a:t>: update samples an </a:t>
            </a:r>
            <a:r>
              <a:rPr lang="it-IT" dirty="0" err="1"/>
              <a:t>expectation</a:t>
            </a:r>
            <a:r>
              <a:rPr lang="it-IT" dirty="0"/>
              <a:t> </a:t>
            </a:r>
          </a:p>
          <a:p>
            <a:pPr lvl="1"/>
            <a:r>
              <a:rPr lang="it-IT" dirty="0"/>
              <a:t>MC samples </a:t>
            </a:r>
          </a:p>
          <a:p>
            <a:pPr lvl="1"/>
            <a:r>
              <a:rPr lang="it-IT" dirty="0"/>
              <a:t>DP </a:t>
            </a:r>
            <a:r>
              <a:rPr lang="it-IT" dirty="0" err="1"/>
              <a:t>does</a:t>
            </a:r>
            <a:r>
              <a:rPr lang="it-IT" dirty="0"/>
              <a:t> </a:t>
            </a:r>
            <a:r>
              <a:rPr lang="it-IT" dirty="0" err="1"/>
              <a:t>not</a:t>
            </a:r>
            <a:r>
              <a:rPr lang="it-IT" dirty="0"/>
              <a:t> sample </a:t>
            </a:r>
          </a:p>
          <a:p>
            <a:pPr lvl="1"/>
            <a:r>
              <a:rPr lang="it-IT" dirty="0"/>
              <a:t>TD samples </a:t>
            </a:r>
          </a:p>
          <a:p>
            <a:endParaRPr lang="it-IT" dirty="0"/>
          </a:p>
        </p:txBody>
      </p:sp>
      <p:sp>
        <p:nvSpPr>
          <p:cNvPr id="4" name="Footer Placeholder 2">
            <a:extLst>
              <a:ext uri="{FF2B5EF4-FFF2-40B4-BE49-F238E27FC236}">
                <a16:creationId xmlns:a16="http://schemas.microsoft.com/office/drawing/2014/main" id="{BE194466-76DC-4349-8B94-FAAD3AA48B18}"/>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5" name="Footer Placeholder 3">
            <a:extLst>
              <a:ext uri="{FF2B5EF4-FFF2-40B4-BE49-F238E27FC236}">
                <a16:creationId xmlns:a16="http://schemas.microsoft.com/office/drawing/2014/main" id="{DF8E93FA-76A8-55B1-FFDC-F45900182780}"/>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
        <p:nvSpPr>
          <p:cNvPr id="6" name="Slide Number Placeholder 4">
            <a:extLst>
              <a:ext uri="{FF2B5EF4-FFF2-40B4-BE49-F238E27FC236}">
                <a16:creationId xmlns:a16="http://schemas.microsoft.com/office/drawing/2014/main" id="{1E627245-1516-4F45-1942-CC5D6D992F55}"/>
              </a:ext>
            </a:extLst>
          </p:cNvPr>
          <p:cNvSpPr>
            <a:spLocks noGrp="1"/>
          </p:cNvSpPr>
          <p:nvPr>
            <p:ph type="sldNum" sz="quarter" idx="12"/>
          </p:nvPr>
        </p:nvSpPr>
        <p:spPr>
          <a:xfrm>
            <a:off x="9445485" y="6485557"/>
            <a:ext cx="2743200" cy="365125"/>
          </a:xfrm>
        </p:spPr>
        <p:txBody>
          <a:bodyPr/>
          <a:lstStyle/>
          <a:p>
            <a:fld id="{6C21EA8E-8BBA-427F-8E76-5AE09ACA2473}" type="slidenum">
              <a:rPr lang="en-GB" smtClean="0"/>
              <a:t>53</a:t>
            </a:fld>
            <a:endParaRPr lang="en-GB" dirty="0"/>
          </a:p>
        </p:txBody>
      </p:sp>
    </p:spTree>
    <p:extLst>
      <p:ext uri="{BB962C8B-B14F-4D97-AF65-F5344CB8AC3E}">
        <p14:creationId xmlns:p14="http://schemas.microsoft.com/office/powerpoint/2010/main" val="13758334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ADA94-D34F-5546-A44F-6518CA752AAD}"/>
              </a:ext>
            </a:extLst>
          </p:cNvPr>
          <p:cNvSpPr txBox="1">
            <a:spLocks/>
          </p:cNvSpPr>
          <p:nvPr/>
        </p:nvSpPr>
        <p:spPr>
          <a:xfrm>
            <a:off x="838200" y="2766218"/>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32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stStyle>
          <a:p>
            <a:r>
              <a:rPr lang="en-US" dirty="0">
                <a:latin typeface="Helvetica Light" panose="020B0500000000000000"/>
              </a:rPr>
              <a:t>Control</a:t>
            </a:r>
          </a:p>
        </p:txBody>
      </p:sp>
      <p:sp>
        <p:nvSpPr>
          <p:cNvPr id="13" name="Footer Placeholder 2">
            <a:extLst>
              <a:ext uri="{FF2B5EF4-FFF2-40B4-BE49-F238E27FC236}">
                <a16:creationId xmlns:a16="http://schemas.microsoft.com/office/drawing/2014/main" id="{1B719E9B-7BF7-A32E-AB2F-772F01B456B3}"/>
              </a:ext>
            </a:extLst>
          </p:cNvPr>
          <p:cNvSpPr>
            <a:spLocks noGrp="1"/>
          </p:cNvSpPr>
          <p:nvPr>
            <p:ph type="ftr" sz="quarter" idx="11"/>
          </p:nvPr>
        </p:nvSpPr>
        <p:spPr>
          <a:xfrm>
            <a:off x="4038600" y="6356350"/>
            <a:ext cx="4114800" cy="365125"/>
          </a:xfrm>
        </p:spPr>
        <p:txBody>
          <a:bodyPr/>
          <a:lstStyle/>
          <a:p>
            <a:r>
              <a:rPr lang="it-IT" dirty="0" err="1"/>
              <a:t>Reinforcement</a:t>
            </a:r>
            <a:r>
              <a:rPr lang="it-IT" dirty="0"/>
              <a:t> Learning: </a:t>
            </a:r>
            <a:r>
              <a:rPr lang="it-IT" dirty="0" err="1"/>
              <a:t>Elementary</a:t>
            </a:r>
            <a:r>
              <a:rPr lang="it-IT" dirty="0"/>
              <a:t> RL</a:t>
            </a:r>
          </a:p>
        </p:txBody>
      </p:sp>
      <p:sp>
        <p:nvSpPr>
          <p:cNvPr id="14" name="Slide Number Placeholder 3">
            <a:extLst>
              <a:ext uri="{FF2B5EF4-FFF2-40B4-BE49-F238E27FC236}">
                <a16:creationId xmlns:a16="http://schemas.microsoft.com/office/drawing/2014/main" id="{1A80FD31-B552-817E-87EC-E927D765E686}"/>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it-IT"/>
            </a:defPPr>
            <a:lvl1pPr marL="0" algn="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EA8E-8BBA-427F-8E76-5AE09ACA2473}" type="slidenum">
              <a:rPr lang="it-IT" smtClean="0"/>
              <a:pPr/>
              <a:t>54</a:t>
            </a:fld>
            <a:endParaRPr lang="it-IT"/>
          </a:p>
        </p:txBody>
      </p:sp>
    </p:spTree>
    <p:extLst>
      <p:ext uri="{BB962C8B-B14F-4D97-AF65-F5344CB8AC3E}">
        <p14:creationId xmlns:p14="http://schemas.microsoft.com/office/powerpoint/2010/main" val="13247694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C7541-6D81-564B-AC8E-951BFC48E8B9}"/>
              </a:ext>
            </a:extLst>
          </p:cNvPr>
          <p:cNvSpPr>
            <a:spLocks noGrp="1"/>
          </p:cNvSpPr>
          <p:nvPr>
            <p:ph type="title"/>
          </p:nvPr>
        </p:nvSpPr>
        <p:spPr/>
        <p:txBody>
          <a:bodyPr/>
          <a:lstStyle/>
          <a:p>
            <a:r>
              <a:rPr lang="en-US" dirty="0"/>
              <a:t>How to Improve a Policy </a:t>
            </a:r>
            <a:endParaRPr lang="en-F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6BB3F4-EBB5-454D-9532-409EB503B43C}"/>
                  </a:ext>
                </a:extLst>
              </p:cNvPr>
              <p:cNvSpPr>
                <a:spLocks noGrp="1"/>
              </p:cNvSpPr>
              <p:nvPr>
                <p:ph idx="1"/>
              </p:nvPr>
            </p:nvSpPr>
            <p:spPr/>
            <p:txBody>
              <a:bodyPr>
                <a:normAutofit fontScale="92500" lnSpcReduction="20000"/>
              </a:bodyPr>
              <a:lstStyle/>
              <a:p>
                <a:r>
                  <a:rPr lang="en-US" dirty="0"/>
                  <a:t>Given a policy </a:t>
                </a:r>
                <a14:m>
                  <m:oMath xmlns:m="http://schemas.openxmlformats.org/officeDocument/2006/math">
                    <m:r>
                      <a:rPr lang="el-GR" i="1" dirty="0" smtClean="0">
                        <a:latin typeface="Cambria Math" panose="02040503050406030204" pitchFamily="18" charset="0"/>
                      </a:rPr>
                      <m:t>𝜋</m:t>
                    </m:r>
                  </m:oMath>
                </a14:m>
                <a:r>
                  <a:rPr lang="el-GR" dirty="0"/>
                  <a:t> </a:t>
                </a:r>
                <a:endParaRPr lang="en-US" dirty="0"/>
              </a:p>
              <a:p>
                <a:pPr lvl="1"/>
                <a:r>
                  <a:rPr lang="en-US" dirty="0">
                    <a:solidFill>
                      <a:srgbClr val="95013C"/>
                    </a:solidFill>
                  </a:rPr>
                  <a:t>Evaluate</a:t>
                </a:r>
                <a:r>
                  <a:rPr lang="en-US" dirty="0"/>
                  <a:t> the policy </a:t>
                </a:r>
                <a14:m>
                  <m:oMath xmlns:m="http://schemas.openxmlformats.org/officeDocument/2006/math">
                    <m:r>
                      <a:rPr lang="el-GR" i="1" dirty="0" smtClean="0">
                        <a:latin typeface="Cambria Math" panose="02040503050406030204" pitchFamily="18" charset="0"/>
                      </a:rPr>
                      <m:t>𝜋</m:t>
                    </m:r>
                  </m:oMath>
                </a14:m>
                <a:r>
                  <a:rPr lang="el-GR" dirty="0"/>
                  <a:t> </a:t>
                </a:r>
                <a:br>
                  <a:rPr lang="el-GR" dirty="0"/>
                </a:br>
                <a:endParaRPr lang="en-US" dirty="0"/>
              </a:p>
              <a:p>
                <a:pPr marL="457200" lvl="1" indent="0" algn="ctr">
                  <a:buNone/>
                </a:pPr>
                <a14:m>
                  <m:oMath xmlns:m="http://schemas.openxmlformats.org/officeDocument/2006/math">
                    <m:sSub>
                      <m:sSubPr>
                        <m:ctrlPr>
                          <a:rPr lang="en-US" i="1">
                            <a:latin typeface="Cambria Math" panose="02040503050406030204" pitchFamily="18" charset="0"/>
                          </a:rPr>
                        </m:ctrlPr>
                      </m:sSubPr>
                      <m:e>
                        <m:r>
                          <m:rPr>
                            <m:nor/>
                          </m:rPr>
                          <a:rPr lang="en-US" i="1" dirty="0"/>
                          <m:t>v</m:t>
                        </m:r>
                      </m:e>
                      <m:sub>
                        <m:r>
                          <a:rPr lang="el-GR" i="1">
                            <a:latin typeface="Cambria Math" panose="02040503050406030204" pitchFamily="18" charset="0"/>
                          </a:rPr>
                          <m:t>𝜋</m:t>
                        </m:r>
                      </m:sub>
                    </m:sSub>
                    <m:d>
                      <m:dPr>
                        <m:ctrlPr>
                          <a:rPr lang="el-GR" i="1">
                            <a:latin typeface="Cambria Math" panose="02040503050406030204" pitchFamily="18" charset="0"/>
                          </a:rPr>
                        </m:ctrlPr>
                      </m:dPr>
                      <m:e>
                        <m:r>
                          <a:rPr lang="en-US" i="1">
                            <a:latin typeface="Cambria Math" panose="02040503050406030204" pitchFamily="18" charset="0"/>
                          </a:rPr>
                          <m:t>𝑠</m:t>
                        </m:r>
                      </m:e>
                    </m:d>
                    <m:r>
                      <a:rPr lang="el-GR" i="1">
                        <a:latin typeface="Cambria Math" panose="02040503050406030204" pitchFamily="18" charset="0"/>
                      </a:rPr>
                      <m:t>= </m:t>
                    </m:r>
                    <m:sSub>
                      <m:sSubPr>
                        <m:ctrlPr>
                          <a:rPr lang="el-GR"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𝔼</m:t>
                        </m:r>
                      </m:e>
                      <m:sub>
                        <m:r>
                          <a:rPr lang="el-GR" i="1">
                            <a:latin typeface="Cambria Math" panose="02040503050406030204" pitchFamily="18" charset="0"/>
                          </a:rPr>
                          <m:t>𝜋</m:t>
                        </m:r>
                      </m:sub>
                    </m:sSub>
                    <m:d>
                      <m:dPr>
                        <m:begChr m:val="["/>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 </m:t>
                            </m:r>
                            <m:r>
                              <a:rPr lang="el-GR" i="1">
                                <a:latin typeface="Cambria Math" panose="02040503050406030204" pitchFamily="18" charset="0"/>
                              </a:rPr>
                              <m:t>𝛾</m:t>
                            </m:r>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+2</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l-GR" i="1">
                                <a:latin typeface="Cambria Math" panose="02040503050406030204" pitchFamily="18" charset="0"/>
                              </a:rPr>
                              <m:t>𝛾</m:t>
                            </m:r>
                          </m:e>
                          <m:sup>
                            <m:r>
                              <a:rPr lang="el-GR" i="1">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+3</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e>
                    </m:d>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oMath>
                </a14:m>
                <a:r>
                  <a:rPr lang="el-GR" dirty="0"/>
                  <a:t> </a:t>
                </a:r>
                <a:br>
                  <a:rPr lang="el-GR" dirty="0"/>
                </a:br>
                <a:endParaRPr lang="el-GR" dirty="0"/>
              </a:p>
              <a:p>
                <a:pPr lvl="1"/>
                <a:r>
                  <a:rPr lang="en-US" dirty="0">
                    <a:solidFill>
                      <a:srgbClr val="95013C"/>
                    </a:solidFill>
                  </a:rPr>
                  <a:t>Improve</a:t>
                </a:r>
                <a:r>
                  <a:rPr lang="en-US" dirty="0"/>
                  <a:t> the policy by acting greedily with respect to </a:t>
                </a:r>
                <a14:m>
                  <m:oMath xmlns:m="http://schemas.openxmlformats.org/officeDocument/2006/math">
                    <m:sSub>
                      <m:sSubPr>
                        <m:ctrlPr>
                          <a:rPr lang="en-US" i="1">
                            <a:latin typeface="Cambria Math" panose="02040503050406030204" pitchFamily="18" charset="0"/>
                          </a:rPr>
                        </m:ctrlPr>
                      </m:sSubPr>
                      <m:e>
                        <m:r>
                          <m:rPr>
                            <m:nor/>
                          </m:rPr>
                          <a:rPr lang="en-US" i="1" dirty="0"/>
                          <m:t>v</m:t>
                        </m:r>
                      </m:e>
                      <m:sub>
                        <m:r>
                          <a:rPr lang="el-GR" i="1">
                            <a:latin typeface="Cambria Math" panose="02040503050406030204" pitchFamily="18" charset="0"/>
                          </a:rPr>
                          <m:t>𝜋</m:t>
                        </m:r>
                      </m:sub>
                    </m:sSub>
                  </m:oMath>
                </a14:m>
                <a:r>
                  <a:rPr lang="el-GR" dirty="0"/>
                  <a:t> </a:t>
                </a:r>
                <a:br>
                  <a:rPr lang="el-GR" dirty="0"/>
                </a:br>
                <a:endParaRPr lang="en-US" dirty="0"/>
              </a:p>
              <a:p>
                <a:pPr marL="457200" lvl="1" indent="0" algn="ctr">
                  <a:buNone/>
                </a:pPr>
                <a14:m>
                  <m:oMath xmlns:m="http://schemas.openxmlformats.org/officeDocument/2006/math">
                    <m:sSup>
                      <m:sSupPr>
                        <m:ctrlPr>
                          <a:rPr lang="en-US" b="0" i="1" smtClean="0">
                            <a:latin typeface="Cambria Math" panose="02040503050406030204" pitchFamily="18" charset="0"/>
                          </a:rPr>
                        </m:ctrlPr>
                      </m:sSupPr>
                      <m:e>
                        <m:r>
                          <a:rPr lang="el-GR" b="0" i="1" smtClean="0">
                            <a:latin typeface="Cambria Math" panose="02040503050406030204" pitchFamily="18" charset="0"/>
                          </a:rPr>
                          <m:t>𝜋</m:t>
                        </m:r>
                      </m:e>
                      <m:sup>
                        <m:r>
                          <a:rPr lang="el-GR"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𝑔𝑟𝑒𝑒𝑑𝑦</m:t>
                    </m:r>
                    <m:r>
                      <a:rPr lang="en-US" b="0" i="1" smtClean="0">
                        <a:latin typeface="Cambria Math" panose="02040503050406030204" pitchFamily="18" charset="0"/>
                      </a:rPr>
                      <m:t>(</m:t>
                    </m:r>
                    <m:sSub>
                      <m:sSubPr>
                        <m:ctrlPr>
                          <a:rPr lang="en-US" i="1">
                            <a:latin typeface="Cambria Math" panose="02040503050406030204" pitchFamily="18" charset="0"/>
                          </a:rPr>
                        </m:ctrlPr>
                      </m:sSubPr>
                      <m:e>
                        <m:r>
                          <m:rPr>
                            <m:nor/>
                          </m:rPr>
                          <a:rPr lang="en-US" i="1" dirty="0"/>
                          <m:t>v</m:t>
                        </m:r>
                      </m:e>
                      <m:sub>
                        <m:r>
                          <a:rPr lang="el-GR" i="1">
                            <a:latin typeface="Cambria Math" panose="02040503050406030204" pitchFamily="18" charset="0"/>
                          </a:rPr>
                          <m:t>𝜋</m:t>
                        </m:r>
                      </m:sub>
                    </m:sSub>
                    <m:r>
                      <a:rPr lang="en-US" b="0" i="1" smtClean="0">
                        <a:latin typeface="Cambria Math" panose="02040503050406030204" pitchFamily="18" charset="0"/>
                      </a:rPr>
                      <m:t>)</m:t>
                    </m:r>
                  </m:oMath>
                </a14:m>
                <a:r>
                  <a:rPr lang="el-GR" dirty="0"/>
                  <a:t> </a:t>
                </a:r>
                <a:br>
                  <a:rPr lang="el-GR" dirty="0"/>
                </a:br>
                <a:endParaRPr lang="el-GR" dirty="0"/>
              </a:p>
              <a:p>
                <a:r>
                  <a:rPr lang="en-US" dirty="0"/>
                  <a:t>In Small </a:t>
                </a:r>
                <a:r>
                  <a:rPr lang="en-US" dirty="0" err="1"/>
                  <a:t>Gridworld</a:t>
                </a:r>
                <a:r>
                  <a:rPr lang="en-US" dirty="0"/>
                  <a:t> improved policy was optimal, </a:t>
                </a:r>
                <a14:m>
                  <m:oMath xmlns:m="http://schemas.openxmlformats.org/officeDocument/2006/math">
                    <m:sSup>
                      <m:sSupPr>
                        <m:ctrlPr>
                          <a:rPr lang="en-US" i="1">
                            <a:latin typeface="Cambria Math" panose="02040503050406030204" pitchFamily="18" charset="0"/>
                          </a:rPr>
                        </m:ctrlPr>
                      </m:sSupPr>
                      <m:e>
                        <m:r>
                          <a:rPr lang="el-GR" i="1">
                            <a:latin typeface="Cambria Math" panose="02040503050406030204" pitchFamily="18" charset="0"/>
                          </a:rPr>
                          <m:t>𝜋</m:t>
                        </m:r>
                      </m:e>
                      <m:sup>
                        <m:r>
                          <a:rPr lang="el-GR" i="1">
                            <a:latin typeface="Cambria Math" panose="02040503050406030204" pitchFamily="18" charset="0"/>
                          </a:rPr>
                          <m:t>′</m:t>
                        </m:r>
                      </m:sup>
                    </m:sSup>
                    <m:r>
                      <a:rPr lang="el-GR" b="0" i="1" smtClean="0">
                        <a:latin typeface="Cambria Math" panose="02040503050406030204" pitchFamily="18" charset="0"/>
                      </a:rPr>
                      <m:t>=</m:t>
                    </m:r>
                    <m:sSup>
                      <m:sSupPr>
                        <m:ctrlPr>
                          <a:rPr lang="en-US" i="1">
                            <a:latin typeface="Cambria Math" panose="02040503050406030204" pitchFamily="18" charset="0"/>
                          </a:rPr>
                        </m:ctrlPr>
                      </m:sSupPr>
                      <m:e>
                        <m:r>
                          <a:rPr lang="el-GR" i="1">
                            <a:latin typeface="Cambria Math" panose="02040503050406030204" pitchFamily="18" charset="0"/>
                          </a:rPr>
                          <m:t>𝜋</m:t>
                        </m:r>
                      </m:e>
                      <m:sup>
                        <m:r>
                          <a:rPr lang="el-GR" b="0" i="1" smtClean="0">
                            <a:latin typeface="Cambria Math" panose="02040503050406030204" pitchFamily="18" charset="0"/>
                          </a:rPr>
                          <m:t>∗</m:t>
                        </m:r>
                      </m:sup>
                    </m:sSup>
                  </m:oMath>
                </a14:m>
                <a:endParaRPr lang="el-GR" dirty="0"/>
              </a:p>
              <a:p>
                <a:r>
                  <a:rPr lang="en-US" dirty="0"/>
                  <a:t>In general, need more iterations of improvement/evaluation </a:t>
                </a:r>
              </a:p>
              <a:p>
                <a:r>
                  <a:rPr lang="en-US" dirty="0"/>
                  <a:t>But this process of </a:t>
                </a:r>
                <a:r>
                  <a:rPr lang="en-US" dirty="0">
                    <a:solidFill>
                      <a:srgbClr val="95013C"/>
                    </a:solidFill>
                  </a:rPr>
                  <a:t>policy iteration</a:t>
                </a:r>
                <a:r>
                  <a:rPr lang="en-US" dirty="0"/>
                  <a:t> always converges to </a:t>
                </a:r>
                <a:r>
                  <a:rPr lang="el-GR" dirty="0"/>
                  <a:t>π∗</a:t>
                </a:r>
                <a:r>
                  <a:rPr lang="it-IT" dirty="0"/>
                  <a:t> (</a:t>
                </a:r>
                <a:r>
                  <a:rPr lang="it-IT" dirty="0" err="1"/>
                  <a:t>deterministic</a:t>
                </a:r>
                <a:r>
                  <a:rPr lang="it-IT" dirty="0"/>
                  <a:t> </a:t>
                </a:r>
                <a:r>
                  <a:rPr lang="it-IT" dirty="0" err="1"/>
                  <a:t>environments</a:t>
                </a:r>
                <a:r>
                  <a:rPr lang="it-IT" dirty="0"/>
                  <a:t>)</a:t>
                </a:r>
                <a:r>
                  <a:rPr lang="el-GR" dirty="0"/>
                  <a:t> </a:t>
                </a:r>
              </a:p>
              <a:p>
                <a:endParaRPr lang="en-FR" dirty="0"/>
              </a:p>
            </p:txBody>
          </p:sp>
        </mc:Choice>
        <mc:Fallback xmlns="">
          <p:sp>
            <p:nvSpPr>
              <p:cNvPr id="3" name="Content Placeholder 2">
                <a:extLst>
                  <a:ext uri="{FF2B5EF4-FFF2-40B4-BE49-F238E27FC236}">
                    <a16:creationId xmlns:a16="http://schemas.microsoft.com/office/drawing/2014/main" id="{266BB3F4-EBB5-454D-9532-409EB503B43C}"/>
                  </a:ext>
                </a:extLst>
              </p:cNvPr>
              <p:cNvSpPr>
                <a:spLocks noGrp="1" noRot="1" noChangeAspect="1" noMove="1" noResize="1" noEditPoints="1" noAdjustHandles="1" noChangeArrowheads="1" noChangeShapeType="1" noTextEdit="1"/>
              </p:cNvSpPr>
              <p:nvPr>
                <p:ph idx="1"/>
              </p:nvPr>
            </p:nvSpPr>
            <p:spPr>
              <a:blipFill>
                <a:blip r:embed="rId2"/>
                <a:stretch>
                  <a:fillRect l="-928" t="-3922"/>
                </a:stretch>
              </a:blipFill>
            </p:spPr>
            <p:txBody>
              <a:bodyPr/>
              <a:lstStyle/>
              <a:p>
                <a:r>
                  <a:rPr lang="it-IT">
                    <a:noFill/>
                  </a:rPr>
                  <a:t> </a:t>
                </a:r>
              </a:p>
            </p:txBody>
          </p:sp>
        </mc:Fallback>
      </mc:AlternateContent>
      <p:sp>
        <p:nvSpPr>
          <p:cNvPr id="4" name="Footer Placeholder 2">
            <a:extLst>
              <a:ext uri="{FF2B5EF4-FFF2-40B4-BE49-F238E27FC236}">
                <a16:creationId xmlns:a16="http://schemas.microsoft.com/office/drawing/2014/main" id="{CA8F913A-DEFC-D312-92C5-1A0089599FFE}"/>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5" name="Footer Placeholder 3">
            <a:extLst>
              <a:ext uri="{FF2B5EF4-FFF2-40B4-BE49-F238E27FC236}">
                <a16:creationId xmlns:a16="http://schemas.microsoft.com/office/drawing/2014/main" id="{CADDB2DD-5BA5-0901-52A0-5D59A0DA4888}"/>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
        <p:nvSpPr>
          <p:cNvPr id="6" name="Slide Number Placeholder 4">
            <a:extLst>
              <a:ext uri="{FF2B5EF4-FFF2-40B4-BE49-F238E27FC236}">
                <a16:creationId xmlns:a16="http://schemas.microsoft.com/office/drawing/2014/main" id="{6495D627-328B-732F-95B0-7123650F1BD0}"/>
              </a:ext>
            </a:extLst>
          </p:cNvPr>
          <p:cNvSpPr>
            <a:spLocks noGrp="1"/>
          </p:cNvSpPr>
          <p:nvPr>
            <p:ph type="sldNum" sz="quarter" idx="12"/>
          </p:nvPr>
        </p:nvSpPr>
        <p:spPr>
          <a:xfrm>
            <a:off x="9445485" y="6485557"/>
            <a:ext cx="2743200" cy="365125"/>
          </a:xfrm>
        </p:spPr>
        <p:txBody>
          <a:bodyPr/>
          <a:lstStyle/>
          <a:p>
            <a:fld id="{6C21EA8E-8BBA-427F-8E76-5AE09ACA2473}" type="slidenum">
              <a:rPr lang="en-GB" smtClean="0"/>
              <a:t>55</a:t>
            </a:fld>
            <a:endParaRPr lang="en-GB" dirty="0"/>
          </a:p>
        </p:txBody>
      </p:sp>
    </p:spTree>
    <p:extLst>
      <p:ext uri="{BB962C8B-B14F-4D97-AF65-F5344CB8AC3E}">
        <p14:creationId xmlns:p14="http://schemas.microsoft.com/office/powerpoint/2010/main" val="1613102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13715-9130-9C48-A5E8-DEA873E7B4E0}"/>
              </a:ext>
            </a:extLst>
          </p:cNvPr>
          <p:cNvSpPr>
            <a:spLocks noGrp="1"/>
          </p:cNvSpPr>
          <p:nvPr>
            <p:ph type="title"/>
          </p:nvPr>
        </p:nvSpPr>
        <p:spPr/>
        <p:txBody>
          <a:bodyPr/>
          <a:lstStyle/>
          <a:p>
            <a:r>
              <a:rPr lang="en-US" dirty="0"/>
              <a:t>Policy Iteration</a:t>
            </a:r>
            <a:endParaRPr lang="en-F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AEC695-56DD-554F-9D7A-E8104DE7E653}"/>
                  </a:ext>
                </a:extLst>
              </p:cNvPr>
              <p:cNvSpPr>
                <a:spLocks noGrp="1"/>
              </p:cNvSpPr>
              <p:nvPr>
                <p:ph idx="1"/>
              </p:nvPr>
            </p:nvSpPr>
            <p:spPr>
              <a:xfrm>
                <a:off x="838200" y="4427537"/>
                <a:ext cx="7654290" cy="1749425"/>
              </a:xfrm>
            </p:spPr>
            <p:txBody>
              <a:bodyPr>
                <a:normAutofit lnSpcReduction="10000"/>
              </a:bodyPr>
              <a:lstStyle/>
              <a:p>
                <a:r>
                  <a:rPr lang="en-US" dirty="0"/>
                  <a:t>Policy evaluation Estimate </a:t>
                </a:r>
                <a14:m>
                  <m:oMath xmlns:m="http://schemas.openxmlformats.org/officeDocument/2006/math">
                    <m:sSub>
                      <m:sSubPr>
                        <m:ctrlPr>
                          <a:rPr lang="en-US" i="1">
                            <a:latin typeface="Cambria Math" panose="02040503050406030204" pitchFamily="18" charset="0"/>
                          </a:rPr>
                        </m:ctrlPr>
                      </m:sSubPr>
                      <m:e>
                        <m:r>
                          <m:rPr>
                            <m:nor/>
                          </m:rPr>
                          <a:rPr lang="en-US" i="1" dirty="0"/>
                          <m:t>v</m:t>
                        </m:r>
                      </m:e>
                      <m:sub>
                        <m:r>
                          <a:rPr lang="el-GR" i="1">
                            <a:latin typeface="Cambria Math" panose="02040503050406030204" pitchFamily="18" charset="0"/>
                          </a:rPr>
                          <m:t>𝜋</m:t>
                        </m:r>
                      </m:sub>
                    </m:sSub>
                  </m:oMath>
                </a14:m>
                <a:endParaRPr lang="en-US" dirty="0"/>
              </a:p>
              <a:p>
                <a:pPr lvl="1"/>
                <a:r>
                  <a:rPr lang="en-US" dirty="0"/>
                  <a:t>Iterative policy evaluation </a:t>
                </a:r>
              </a:p>
              <a:p>
                <a:r>
                  <a:rPr lang="en-US" dirty="0"/>
                  <a:t>Policy improvement Generate </a:t>
                </a:r>
                <a14:m>
                  <m:oMath xmlns:m="http://schemas.openxmlformats.org/officeDocument/2006/math">
                    <m:r>
                      <a:rPr lang="el-GR" i="1" dirty="0" smtClean="0">
                        <a:latin typeface="Cambria Math" panose="02040503050406030204" pitchFamily="18" charset="0"/>
                      </a:rPr>
                      <m:t>𝜋</m:t>
                    </m:r>
                    <m:r>
                      <a:rPr lang="el-GR" i="1" dirty="0" smtClean="0">
                        <a:latin typeface="Cambria Math" panose="02040503050406030204" pitchFamily="18" charset="0"/>
                      </a:rPr>
                      <m:t>′ ≥ </m:t>
                    </m:r>
                    <m:r>
                      <a:rPr lang="el-GR" i="1" dirty="0" smtClean="0">
                        <a:latin typeface="Cambria Math" panose="02040503050406030204" pitchFamily="18" charset="0"/>
                      </a:rPr>
                      <m:t>𝜋</m:t>
                    </m:r>
                    <m:r>
                      <a:rPr lang="el-GR" i="1" dirty="0" smtClean="0">
                        <a:latin typeface="Cambria Math" panose="02040503050406030204" pitchFamily="18" charset="0"/>
                      </a:rPr>
                      <m:t> </m:t>
                    </m:r>
                  </m:oMath>
                </a14:m>
                <a:endParaRPr lang="en-US" dirty="0"/>
              </a:p>
              <a:p>
                <a:pPr lvl="1"/>
                <a:r>
                  <a:rPr lang="en-US" dirty="0"/>
                  <a:t>Greedy policy improvement </a:t>
                </a:r>
                <a:endParaRPr lang="en-US" dirty="0">
                  <a:effectLst/>
                </a:endParaRPr>
              </a:p>
            </p:txBody>
          </p:sp>
        </mc:Choice>
        <mc:Fallback xmlns="">
          <p:sp>
            <p:nvSpPr>
              <p:cNvPr id="3" name="Content Placeholder 2">
                <a:extLst>
                  <a:ext uri="{FF2B5EF4-FFF2-40B4-BE49-F238E27FC236}">
                    <a16:creationId xmlns:a16="http://schemas.microsoft.com/office/drawing/2014/main" id="{87AEC695-56DD-554F-9D7A-E8104DE7E653}"/>
                  </a:ext>
                </a:extLst>
              </p:cNvPr>
              <p:cNvSpPr>
                <a:spLocks noGrp="1" noRot="1" noChangeAspect="1" noMove="1" noResize="1" noEditPoints="1" noAdjustHandles="1" noChangeArrowheads="1" noChangeShapeType="1" noTextEdit="1"/>
              </p:cNvSpPr>
              <p:nvPr>
                <p:ph idx="1"/>
              </p:nvPr>
            </p:nvSpPr>
            <p:spPr>
              <a:xfrm>
                <a:off x="838200" y="4427537"/>
                <a:ext cx="7654290" cy="1749425"/>
              </a:xfrm>
              <a:blipFill>
                <a:blip r:embed="rId2"/>
                <a:stretch>
                  <a:fillRect l="-1434" t="-8362"/>
                </a:stretch>
              </a:blipFill>
            </p:spPr>
            <p:txBody>
              <a:bodyPr/>
              <a:lstStyle/>
              <a:p>
                <a:r>
                  <a:rPr lang="it-IT">
                    <a:noFill/>
                  </a:rPr>
                  <a:t> </a:t>
                </a:r>
              </a:p>
            </p:txBody>
          </p:sp>
        </mc:Fallback>
      </mc:AlternateContent>
      <p:pic>
        <p:nvPicPr>
          <p:cNvPr id="4" name="Picture 3">
            <a:extLst>
              <a:ext uri="{FF2B5EF4-FFF2-40B4-BE49-F238E27FC236}">
                <a16:creationId xmlns:a16="http://schemas.microsoft.com/office/drawing/2014/main" id="{B2E9191A-66EE-9B4A-A7B4-FD0E15FB5C53}"/>
              </a:ext>
            </a:extLst>
          </p:cNvPr>
          <p:cNvPicPr>
            <a:picLocks noChangeAspect="1"/>
          </p:cNvPicPr>
          <p:nvPr/>
        </p:nvPicPr>
        <p:blipFill>
          <a:blip r:embed="rId3"/>
          <a:stretch>
            <a:fillRect/>
          </a:stretch>
        </p:blipFill>
        <p:spPr>
          <a:xfrm>
            <a:off x="8516815" y="1690688"/>
            <a:ext cx="2836985" cy="4522170"/>
          </a:xfrm>
          <a:prstGeom prst="rect">
            <a:avLst/>
          </a:prstGeom>
        </p:spPr>
      </p:pic>
      <p:pic>
        <p:nvPicPr>
          <p:cNvPr id="5" name="Picture 4">
            <a:extLst>
              <a:ext uri="{FF2B5EF4-FFF2-40B4-BE49-F238E27FC236}">
                <a16:creationId xmlns:a16="http://schemas.microsoft.com/office/drawing/2014/main" id="{E2971DFB-D1D9-C64D-BBAF-0A731E6AD065}"/>
              </a:ext>
            </a:extLst>
          </p:cNvPr>
          <p:cNvPicPr>
            <a:picLocks noChangeAspect="1"/>
          </p:cNvPicPr>
          <p:nvPr/>
        </p:nvPicPr>
        <p:blipFill>
          <a:blip r:embed="rId4"/>
          <a:stretch>
            <a:fillRect/>
          </a:stretch>
        </p:blipFill>
        <p:spPr>
          <a:xfrm>
            <a:off x="2658140" y="1913506"/>
            <a:ext cx="4014410" cy="2291213"/>
          </a:xfrm>
          <a:prstGeom prst="rect">
            <a:avLst/>
          </a:prstGeom>
        </p:spPr>
      </p:pic>
      <p:sp>
        <p:nvSpPr>
          <p:cNvPr id="6" name="TextBox 5">
            <a:extLst>
              <a:ext uri="{FF2B5EF4-FFF2-40B4-BE49-F238E27FC236}">
                <a16:creationId xmlns:a16="http://schemas.microsoft.com/office/drawing/2014/main" id="{550735D8-E8D0-2340-9080-957D9EA3F47B}"/>
              </a:ext>
            </a:extLst>
          </p:cNvPr>
          <p:cNvSpPr txBox="1"/>
          <p:nvPr/>
        </p:nvSpPr>
        <p:spPr>
          <a:xfrm>
            <a:off x="8560877" y="6225262"/>
            <a:ext cx="3631123" cy="246221"/>
          </a:xfrm>
          <a:prstGeom prst="rect">
            <a:avLst/>
          </a:prstGeom>
          <a:noFill/>
        </p:spPr>
        <p:txBody>
          <a:bodyPr wrap="none" rtlCol="0">
            <a:spAutoFit/>
          </a:bodyPr>
          <a:lstStyle/>
          <a:p>
            <a:pPr algn="r"/>
            <a:r>
              <a:rPr lang="en-FR" sz="1000" dirty="0">
                <a:latin typeface="Linux Libertine" panose="02000503000000000000" pitchFamily="2" charset="0"/>
              </a:rPr>
              <a:t>[</a:t>
            </a:r>
            <a:r>
              <a:rPr lang="en-US" sz="1000" dirty="0">
                <a:latin typeface="Linux Libertine" panose="02000503000000000000" pitchFamily="2" charset="0"/>
              </a:rPr>
              <a:t>An Introduction to Reinforcement Learning, Sutton and </a:t>
            </a:r>
            <a:r>
              <a:rPr lang="en-US" sz="1000" dirty="0" err="1">
                <a:latin typeface="Linux Libertine" panose="02000503000000000000" pitchFamily="2" charset="0"/>
              </a:rPr>
              <a:t>Barto</a:t>
            </a:r>
            <a:r>
              <a:rPr lang="en-FR" sz="1000" dirty="0">
                <a:latin typeface="Linux Libertine" panose="02000503000000000000" pitchFamily="2" charset="0"/>
              </a:rPr>
              <a:t>]</a:t>
            </a:r>
          </a:p>
        </p:txBody>
      </p:sp>
      <p:sp>
        <p:nvSpPr>
          <p:cNvPr id="7" name="Footer Placeholder 2">
            <a:extLst>
              <a:ext uri="{FF2B5EF4-FFF2-40B4-BE49-F238E27FC236}">
                <a16:creationId xmlns:a16="http://schemas.microsoft.com/office/drawing/2014/main" id="{5CEF654D-F95C-3789-C362-0868F3D2523F}"/>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8" name="Footer Placeholder 3">
            <a:extLst>
              <a:ext uri="{FF2B5EF4-FFF2-40B4-BE49-F238E27FC236}">
                <a16:creationId xmlns:a16="http://schemas.microsoft.com/office/drawing/2014/main" id="{1236A571-3C7D-DA48-5FB5-8940A3B859AD}"/>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
        <p:nvSpPr>
          <p:cNvPr id="9" name="Slide Number Placeholder 4">
            <a:extLst>
              <a:ext uri="{FF2B5EF4-FFF2-40B4-BE49-F238E27FC236}">
                <a16:creationId xmlns:a16="http://schemas.microsoft.com/office/drawing/2014/main" id="{3FB1D450-8474-81F9-7BE0-F192A4A0126B}"/>
              </a:ext>
            </a:extLst>
          </p:cNvPr>
          <p:cNvSpPr>
            <a:spLocks noGrp="1"/>
          </p:cNvSpPr>
          <p:nvPr>
            <p:ph type="sldNum" sz="quarter" idx="12"/>
          </p:nvPr>
        </p:nvSpPr>
        <p:spPr>
          <a:xfrm>
            <a:off x="9445485" y="6485557"/>
            <a:ext cx="2743200" cy="365125"/>
          </a:xfrm>
        </p:spPr>
        <p:txBody>
          <a:bodyPr/>
          <a:lstStyle/>
          <a:p>
            <a:fld id="{6C21EA8E-8BBA-427F-8E76-5AE09ACA2473}" type="slidenum">
              <a:rPr lang="en-GB" smtClean="0"/>
              <a:t>56</a:t>
            </a:fld>
            <a:endParaRPr lang="en-GB" dirty="0"/>
          </a:p>
        </p:txBody>
      </p:sp>
    </p:spTree>
    <p:extLst>
      <p:ext uri="{BB962C8B-B14F-4D97-AF65-F5344CB8AC3E}">
        <p14:creationId xmlns:p14="http://schemas.microsoft.com/office/powerpoint/2010/main" val="42403090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067AD-4A6B-1A42-917C-BC9FC9B8E678}"/>
              </a:ext>
            </a:extLst>
          </p:cNvPr>
          <p:cNvSpPr>
            <a:spLocks noGrp="1"/>
          </p:cNvSpPr>
          <p:nvPr>
            <p:ph type="title"/>
          </p:nvPr>
        </p:nvSpPr>
        <p:spPr/>
        <p:txBody>
          <a:bodyPr/>
          <a:lstStyle/>
          <a:p>
            <a:r>
              <a:rPr lang="en-US" dirty="0"/>
              <a:t>Model-Free Control </a:t>
            </a:r>
            <a:endParaRPr lang="en-FR" dirty="0"/>
          </a:p>
        </p:txBody>
      </p:sp>
      <p:sp>
        <p:nvSpPr>
          <p:cNvPr id="3" name="Content Placeholder 2">
            <a:extLst>
              <a:ext uri="{FF2B5EF4-FFF2-40B4-BE49-F238E27FC236}">
                <a16:creationId xmlns:a16="http://schemas.microsoft.com/office/drawing/2014/main" id="{1B83148E-5DD4-6943-AFE1-2DF39DA73946}"/>
              </a:ext>
            </a:extLst>
          </p:cNvPr>
          <p:cNvSpPr>
            <a:spLocks noGrp="1"/>
          </p:cNvSpPr>
          <p:nvPr>
            <p:ph idx="1"/>
          </p:nvPr>
        </p:nvSpPr>
        <p:spPr/>
        <p:txBody>
          <a:bodyPr>
            <a:normAutofit/>
          </a:bodyPr>
          <a:lstStyle/>
          <a:p>
            <a:r>
              <a:rPr lang="en-US" dirty="0"/>
              <a:t>Some problems can’t be tackled with DP:</a:t>
            </a:r>
          </a:p>
          <a:p>
            <a:pPr lvl="1"/>
            <a:r>
              <a:rPr lang="en-US" dirty="0"/>
              <a:t>MDP model is unknown, but experience can be sampled </a:t>
            </a:r>
          </a:p>
          <a:p>
            <a:pPr lvl="1"/>
            <a:r>
              <a:rPr lang="en-US" dirty="0"/>
              <a:t>MDP model is known, but is too big to use, except by samples </a:t>
            </a:r>
          </a:p>
          <a:p>
            <a:pPr lvl="1"/>
            <a:endParaRPr lang="en-US" dirty="0"/>
          </a:p>
          <a:p>
            <a:r>
              <a:rPr lang="en-US" dirty="0">
                <a:solidFill>
                  <a:srgbClr val="95013C"/>
                </a:solidFill>
              </a:rPr>
              <a:t>Model-free control</a:t>
            </a:r>
            <a:r>
              <a:rPr lang="en-US" dirty="0"/>
              <a:t> can solve these problems </a:t>
            </a:r>
          </a:p>
        </p:txBody>
      </p:sp>
      <p:sp>
        <p:nvSpPr>
          <p:cNvPr id="4" name="Footer Placeholder 2">
            <a:extLst>
              <a:ext uri="{FF2B5EF4-FFF2-40B4-BE49-F238E27FC236}">
                <a16:creationId xmlns:a16="http://schemas.microsoft.com/office/drawing/2014/main" id="{2398E562-3862-8918-BFC6-74F8F3466D8C}"/>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5" name="Footer Placeholder 3">
            <a:extLst>
              <a:ext uri="{FF2B5EF4-FFF2-40B4-BE49-F238E27FC236}">
                <a16:creationId xmlns:a16="http://schemas.microsoft.com/office/drawing/2014/main" id="{D2C12CBB-9509-8554-6E98-9045E7A3FE0D}"/>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
        <p:nvSpPr>
          <p:cNvPr id="6" name="Slide Number Placeholder 4">
            <a:extLst>
              <a:ext uri="{FF2B5EF4-FFF2-40B4-BE49-F238E27FC236}">
                <a16:creationId xmlns:a16="http://schemas.microsoft.com/office/drawing/2014/main" id="{9F4AE9B9-283C-C5CA-76D4-4922780309C5}"/>
              </a:ext>
            </a:extLst>
          </p:cNvPr>
          <p:cNvSpPr>
            <a:spLocks noGrp="1"/>
          </p:cNvSpPr>
          <p:nvPr>
            <p:ph type="sldNum" sz="quarter" idx="12"/>
          </p:nvPr>
        </p:nvSpPr>
        <p:spPr>
          <a:xfrm>
            <a:off x="9445485" y="6485557"/>
            <a:ext cx="2743200" cy="365125"/>
          </a:xfrm>
        </p:spPr>
        <p:txBody>
          <a:bodyPr/>
          <a:lstStyle/>
          <a:p>
            <a:fld id="{6C21EA8E-8BBA-427F-8E76-5AE09ACA2473}" type="slidenum">
              <a:rPr lang="en-GB" smtClean="0"/>
              <a:t>57</a:t>
            </a:fld>
            <a:endParaRPr lang="en-GB" dirty="0"/>
          </a:p>
        </p:txBody>
      </p:sp>
    </p:spTree>
    <p:extLst>
      <p:ext uri="{BB962C8B-B14F-4D97-AF65-F5344CB8AC3E}">
        <p14:creationId xmlns:p14="http://schemas.microsoft.com/office/powerpoint/2010/main" val="26120976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7A839-5431-1B43-85C3-82EB452CD5F0}"/>
              </a:ext>
            </a:extLst>
          </p:cNvPr>
          <p:cNvSpPr>
            <a:spLocks noGrp="1"/>
          </p:cNvSpPr>
          <p:nvPr>
            <p:ph type="title"/>
          </p:nvPr>
        </p:nvSpPr>
        <p:spPr/>
        <p:txBody>
          <a:bodyPr/>
          <a:lstStyle/>
          <a:p>
            <a:r>
              <a:rPr lang="en-FR" dirty="0"/>
              <a:t>On and Off-Policy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075F5A-8604-354E-8622-1D95F63B897C}"/>
                  </a:ext>
                </a:extLst>
              </p:cNvPr>
              <p:cNvSpPr>
                <a:spLocks noGrp="1"/>
              </p:cNvSpPr>
              <p:nvPr>
                <p:ph idx="1"/>
              </p:nvPr>
            </p:nvSpPr>
            <p:spPr/>
            <p:txBody>
              <a:bodyPr/>
              <a:lstStyle/>
              <a:p>
                <a:r>
                  <a:rPr lang="en-US" dirty="0">
                    <a:solidFill>
                      <a:srgbClr val="95013C"/>
                    </a:solidFill>
                  </a:rPr>
                  <a:t>On-policy</a:t>
                </a:r>
                <a:r>
                  <a:rPr lang="en-US" dirty="0"/>
                  <a:t> learning </a:t>
                </a:r>
              </a:p>
              <a:p>
                <a:pPr lvl="1"/>
                <a:r>
                  <a:rPr lang="en-US" dirty="0"/>
                  <a:t>“Learn on the job” </a:t>
                </a:r>
              </a:p>
              <a:p>
                <a:pPr lvl="1"/>
                <a:r>
                  <a:rPr lang="en-US" dirty="0"/>
                  <a:t>Learn about policy </a:t>
                </a:r>
                <a14:m>
                  <m:oMath xmlns:m="http://schemas.openxmlformats.org/officeDocument/2006/math">
                    <m:r>
                      <a:rPr lang="el-GR" i="1" dirty="0" smtClean="0">
                        <a:latin typeface="Cambria Math" panose="02040503050406030204" pitchFamily="18" charset="0"/>
                      </a:rPr>
                      <m:t>𝜋</m:t>
                    </m:r>
                  </m:oMath>
                </a14:m>
                <a:r>
                  <a:rPr lang="el-GR" dirty="0"/>
                  <a:t> </a:t>
                </a:r>
                <a:r>
                  <a:rPr lang="en-US" dirty="0"/>
                  <a:t>from experience sampled from </a:t>
                </a:r>
                <a14:m>
                  <m:oMath xmlns:m="http://schemas.openxmlformats.org/officeDocument/2006/math">
                    <m:r>
                      <a:rPr lang="el-GR" i="1" dirty="0" smtClean="0">
                        <a:latin typeface="Cambria Math" panose="02040503050406030204" pitchFamily="18" charset="0"/>
                      </a:rPr>
                      <m:t>𝜋</m:t>
                    </m:r>
                  </m:oMath>
                </a14:m>
                <a:r>
                  <a:rPr lang="el-GR" dirty="0"/>
                  <a:t> </a:t>
                </a:r>
                <a:endParaRPr lang="en-US" dirty="0"/>
              </a:p>
              <a:p>
                <a:r>
                  <a:rPr lang="en-US" dirty="0">
                    <a:solidFill>
                      <a:srgbClr val="95013C"/>
                    </a:solidFill>
                  </a:rPr>
                  <a:t>Off-policy</a:t>
                </a:r>
                <a:r>
                  <a:rPr lang="en-US" dirty="0"/>
                  <a:t> learning </a:t>
                </a:r>
              </a:p>
              <a:p>
                <a:pPr lvl="1"/>
                <a:r>
                  <a:rPr lang="en-US" dirty="0"/>
                  <a:t>“Look over someone’s shoulder” </a:t>
                </a:r>
              </a:p>
              <a:p>
                <a:pPr lvl="1"/>
                <a:r>
                  <a:rPr lang="en-US" dirty="0"/>
                  <a:t>Learn about policy </a:t>
                </a:r>
                <a14:m>
                  <m:oMath xmlns:m="http://schemas.openxmlformats.org/officeDocument/2006/math">
                    <m:r>
                      <a:rPr lang="el-GR" i="1" dirty="0" smtClean="0">
                        <a:latin typeface="Cambria Math" panose="02040503050406030204" pitchFamily="18" charset="0"/>
                      </a:rPr>
                      <m:t>𝜋</m:t>
                    </m:r>
                  </m:oMath>
                </a14:m>
                <a:r>
                  <a:rPr lang="el-GR" dirty="0"/>
                  <a:t> </a:t>
                </a:r>
                <a:r>
                  <a:rPr lang="en-US" dirty="0"/>
                  <a:t>from experience sampled from </a:t>
                </a:r>
                <a14:m>
                  <m:oMath xmlns:m="http://schemas.openxmlformats.org/officeDocument/2006/math">
                    <m:r>
                      <a:rPr lang="el-GR" i="1" dirty="0" smtClean="0">
                        <a:latin typeface="Cambria Math" panose="02040503050406030204" pitchFamily="18" charset="0"/>
                      </a:rPr>
                      <m:t>𝜇</m:t>
                    </m:r>
                    <m:r>
                      <a:rPr lang="el-GR" i="1" dirty="0" smtClean="0">
                        <a:latin typeface="Cambria Math" panose="02040503050406030204" pitchFamily="18" charset="0"/>
                      </a:rPr>
                      <m:t> </m:t>
                    </m:r>
                  </m:oMath>
                </a14:m>
                <a:endParaRPr lang="el-GR" dirty="0"/>
              </a:p>
              <a:p>
                <a:endParaRPr lang="en-FR" dirty="0"/>
              </a:p>
            </p:txBody>
          </p:sp>
        </mc:Choice>
        <mc:Fallback xmlns="">
          <p:sp>
            <p:nvSpPr>
              <p:cNvPr id="3" name="Content Placeholder 2">
                <a:extLst>
                  <a:ext uri="{FF2B5EF4-FFF2-40B4-BE49-F238E27FC236}">
                    <a16:creationId xmlns:a16="http://schemas.microsoft.com/office/drawing/2014/main" id="{2E075F5A-8604-354E-8622-1D95F63B897C}"/>
                  </a:ext>
                </a:extLst>
              </p:cNvPr>
              <p:cNvSpPr>
                <a:spLocks noGrp="1" noRot="1" noChangeAspect="1" noMove="1" noResize="1" noEditPoints="1" noAdjustHandles="1" noChangeArrowheads="1" noChangeShapeType="1" noTextEdit="1"/>
              </p:cNvSpPr>
              <p:nvPr>
                <p:ph idx="1"/>
              </p:nvPr>
            </p:nvSpPr>
            <p:spPr>
              <a:blipFill>
                <a:blip r:embed="rId2"/>
                <a:stretch>
                  <a:fillRect l="-603"/>
                </a:stretch>
              </a:blipFill>
            </p:spPr>
            <p:txBody>
              <a:bodyPr/>
              <a:lstStyle/>
              <a:p>
                <a:r>
                  <a:rPr lang="en-FR">
                    <a:noFill/>
                  </a:rPr>
                  <a:t> </a:t>
                </a:r>
              </a:p>
            </p:txBody>
          </p:sp>
        </mc:Fallback>
      </mc:AlternateContent>
      <p:sp>
        <p:nvSpPr>
          <p:cNvPr id="4" name="Footer Placeholder 2">
            <a:extLst>
              <a:ext uri="{FF2B5EF4-FFF2-40B4-BE49-F238E27FC236}">
                <a16:creationId xmlns:a16="http://schemas.microsoft.com/office/drawing/2014/main" id="{1424B3FB-CB04-1E49-5C28-BD1B2FF97408}"/>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5" name="Footer Placeholder 3">
            <a:extLst>
              <a:ext uri="{FF2B5EF4-FFF2-40B4-BE49-F238E27FC236}">
                <a16:creationId xmlns:a16="http://schemas.microsoft.com/office/drawing/2014/main" id="{0F9AE43E-D6A8-0683-520C-217BCD48C314}"/>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
        <p:nvSpPr>
          <p:cNvPr id="6" name="Slide Number Placeholder 4">
            <a:extLst>
              <a:ext uri="{FF2B5EF4-FFF2-40B4-BE49-F238E27FC236}">
                <a16:creationId xmlns:a16="http://schemas.microsoft.com/office/drawing/2014/main" id="{3A1B0E84-A928-84F2-C8D1-8CF030EFA420}"/>
              </a:ext>
            </a:extLst>
          </p:cNvPr>
          <p:cNvSpPr>
            <a:spLocks noGrp="1"/>
          </p:cNvSpPr>
          <p:nvPr>
            <p:ph type="sldNum" sz="quarter" idx="12"/>
          </p:nvPr>
        </p:nvSpPr>
        <p:spPr>
          <a:xfrm>
            <a:off x="9445485" y="6485557"/>
            <a:ext cx="2743200" cy="365125"/>
          </a:xfrm>
        </p:spPr>
        <p:txBody>
          <a:bodyPr/>
          <a:lstStyle/>
          <a:p>
            <a:fld id="{6C21EA8E-8BBA-427F-8E76-5AE09ACA2473}" type="slidenum">
              <a:rPr lang="en-GB" smtClean="0"/>
              <a:t>58</a:t>
            </a:fld>
            <a:endParaRPr lang="en-GB" dirty="0"/>
          </a:p>
        </p:txBody>
      </p:sp>
    </p:spTree>
    <p:extLst>
      <p:ext uri="{BB962C8B-B14F-4D97-AF65-F5344CB8AC3E}">
        <p14:creationId xmlns:p14="http://schemas.microsoft.com/office/powerpoint/2010/main" val="36118706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13715-9130-9C48-A5E8-DEA873E7B4E0}"/>
              </a:ext>
            </a:extLst>
          </p:cNvPr>
          <p:cNvSpPr>
            <a:spLocks noGrp="1"/>
          </p:cNvSpPr>
          <p:nvPr>
            <p:ph type="title"/>
          </p:nvPr>
        </p:nvSpPr>
        <p:spPr/>
        <p:txBody>
          <a:bodyPr>
            <a:normAutofit/>
          </a:bodyPr>
          <a:lstStyle/>
          <a:p>
            <a:r>
              <a:rPr lang="en-US" sz="4000" dirty="0"/>
              <a:t>Generalized Policy Iteration for Monte-Carlo</a:t>
            </a:r>
            <a:endParaRPr lang="en-FR" sz="4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AEC695-56DD-554F-9D7A-E8104DE7E653}"/>
                  </a:ext>
                </a:extLst>
              </p:cNvPr>
              <p:cNvSpPr>
                <a:spLocks noGrp="1"/>
              </p:cNvSpPr>
              <p:nvPr>
                <p:ph idx="1"/>
              </p:nvPr>
            </p:nvSpPr>
            <p:spPr>
              <a:xfrm>
                <a:off x="838200" y="4427537"/>
                <a:ext cx="7654290" cy="1749425"/>
              </a:xfrm>
            </p:spPr>
            <p:txBody>
              <a:bodyPr>
                <a:normAutofit lnSpcReduction="10000"/>
              </a:bodyPr>
              <a:lstStyle/>
              <a:p>
                <a:r>
                  <a:rPr lang="en-US" dirty="0"/>
                  <a:t>Policy evaluation</a:t>
                </a:r>
              </a:p>
              <a:p>
                <a:pPr lvl="1"/>
                <a:r>
                  <a:rPr lang="en-US" u="sng" dirty="0"/>
                  <a:t>Monte-Carlo</a:t>
                </a:r>
                <a:r>
                  <a:rPr lang="en-US" dirty="0"/>
                  <a:t> policy evaluation, V = </a:t>
                </a:r>
                <a14:m>
                  <m:oMath xmlns:m="http://schemas.openxmlformats.org/officeDocument/2006/math">
                    <m:sSub>
                      <m:sSubPr>
                        <m:ctrlPr>
                          <a:rPr lang="en-US" i="1" smtClean="0">
                            <a:latin typeface="Cambria Math" panose="02040503050406030204" pitchFamily="18" charset="0"/>
                          </a:rPr>
                        </m:ctrlPr>
                      </m:sSubPr>
                      <m:e>
                        <m:r>
                          <m:rPr>
                            <m:nor/>
                          </m:rPr>
                          <a:rPr lang="en-US" dirty="0"/>
                          <m:t>v</m:t>
                        </m:r>
                      </m:e>
                      <m:sub>
                        <m:r>
                          <a:rPr lang="el-GR" b="0" i="1" smtClean="0">
                            <a:latin typeface="Cambria Math" panose="02040503050406030204" pitchFamily="18" charset="0"/>
                          </a:rPr>
                          <m:t>𝜋</m:t>
                        </m:r>
                      </m:sub>
                    </m:sSub>
                  </m:oMath>
                </a14:m>
                <a:r>
                  <a:rPr lang="en-US" dirty="0"/>
                  <a:t> ?</a:t>
                </a:r>
              </a:p>
              <a:p>
                <a:r>
                  <a:rPr lang="en-US" dirty="0"/>
                  <a:t>Policy improvement</a:t>
                </a:r>
              </a:p>
              <a:p>
                <a:pPr lvl="1"/>
                <a:r>
                  <a:rPr lang="en-US" u="sng" dirty="0"/>
                  <a:t>Greedy</a:t>
                </a:r>
                <a:r>
                  <a:rPr lang="en-US" dirty="0"/>
                  <a:t> policy improvement ?</a:t>
                </a:r>
                <a:endParaRPr lang="en-US" dirty="0">
                  <a:effectLst/>
                </a:endParaRPr>
              </a:p>
            </p:txBody>
          </p:sp>
        </mc:Choice>
        <mc:Fallback xmlns="">
          <p:sp>
            <p:nvSpPr>
              <p:cNvPr id="3" name="Content Placeholder 2">
                <a:extLst>
                  <a:ext uri="{FF2B5EF4-FFF2-40B4-BE49-F238E27FC236}">
                    <a16:creationId xmlns:a16="http://schemas.microsoft.com/office/drawing/2014/main" id="{87AEC695-56DD-554F-9D7A-E8104DE7E653}"/>
                  </a:ext>
                </a:extLst>
              </p:cNvPr>
              <p:cNvSpPr>
                <a:spLocks noGrp="1" noRot="1" noChangeAspect="1" noMove="1" noResize="1" noEditPoints="1" noAdjustHandles="1" noChangeArrowheads="1" noChangeShapeType="1" noTextEdit="1"/>
              </p:cNvSpPr>
              <p:nvPr>
                <p:ph idx="1"/>
              </p:nvPr>
            </p:nvSpPr>
            <p:spPr>
              <a:xfrm>
                <a:off x="838200" y="4427537"/>
                <a:ext cx="7654290" cy="1749425"/>
              </a:xfrm>
              <a:blipFill>
                <a:blip r:embed="rId2"/>
                <a:stretch>
                  <a:fillRect l="-1434" t="-8362"/>
                </a:stretch>
              </a:blipFill>
            </p:spPr>
            <p:txBody>
              <a:bodyPr/>
              <a:lstStyle/>
              <a:p>
                <a:r>
                  <a:rPr lang="it-IT">
                    <a:noFill/>
                  </a:rPr>
                  <a:t> </a:t>
                </a:r>
              </a:p>
            </p:txBody>
          </p:sp>
        </mc:Fallback>
      </mc:AlternateContent>
      <p:pic>
        <p:nvPicPr>
          <p:cNvPr id="4" name="Picture 3">
            <a:extLst>
              <a:ext uri="{FF2B5EF4-FFF2-40B4-BE49-F238E27FC236}">
                <a16:creationId xmlns:a16="http://schemas.microsoft.com/office/drawing/2014/main" id="{B2E9191A-66EE-9B4A-A7B4-FD0E15FB5C53}"/>
              </a:ext>
            </a:extLst>
          </p:cNvPr>
          <p:cNvPicPr>
            <a:picLocks noChangeAspect="1"/>
          </p:cNvPicPr>
          <p:nvPr/>
        </p:nvPicPr>
        <p:blipFill>
          <a:blip r:embed="rId3"/>
          <a:stretch>
            <a:fillRect/>
          </a:stretch>
        </p:blipFill>
        <p:spPr>
          <a:xfrm>
            <a:off x="8516815" y="1690688"/>
            <a:ext cx="2836985" cy="4522170"/>
          </a:xfrm>
          <a:prstGeom prst="rect">
            <a:avLst/>
          </a:prstGeom>
        </p:spPr>
      </p:pic>
      <p:pic>
        <p:nvPicPr>
          <p:cNvPr id="5" name="Picture 4">
            <a:extLst>
              <a:ext uri="{FF2B5EF4-FFF2-40B4-BE49-F238E27FC236}">
                <a16:creationId xmlns:a16="http://schemas.microsoft.com/office/drawing/2014/main" id="{E2971DFB-D1D9-C64D-BBAF-0A731E6AD065}"/>
              </a:ext>
            </a:extLst>
          </p:cNvPr>
          <p:cNvPicPr>
            <a:picLocks noChangeAspect="1"/>
          </p:cNvPicPr>
          <p:nvPr/>
        </p:nvPicPr>
        <p:blipFill>
          <a:blip r:embed="rId4"/>
          <a:stretch>
            <a:fillRect/>
          </a:stretch>
        </p:blipFill>
        <p:spPr>
          <a:xfrm>
            <a:off x="2658140" y="1913506"/>
            <a:ext cx="4014410" cy="2291213"/>
          </a:xfrm>
          <a:prstGeom prst="rect">
            <a:avLst/>
          </a:prstGeom>
        </p:spPr>
      </p:pic>
      <p:sp>
        <p:nvSpPr>
          <p:cNvPr id="6" name="TextBox 5">
            <a:extLst>
              <a:ext uri="{FF2B5EF4-FFF2-40B4-BE49-F238E27FC236}">
                <a16:creationId xmlns:a16="http://schemas.microsoft.com/office/drawing/2014/main" id="{550735D8-E8D0-2340-9080-957D9EA3F47B}"/>
              </a:ext>
            </a:extLst>
          </p:cNvPr>
          <p:cNvSpPr txBox="1"/>
          <p:nvPr/>
        </p:nvSpPr>
        <p:spPr>
          <a:xfrm>
            <a:off x="8560877" y="6233651"/>
            <a:ext cx="3631123" cy="246221"/>
          </a:xfrm>
          <a:prstGeom prst="rect">
            <a:avLst/>
          </a:prstGeom>
          <a:noFill/>
        </p:spPr>
        <p:txBody>
          <a:bodyPr wrap="none" rtlCol="0">
            <a:spAutoFit/>
          </a:bodyPr>
          <a:lstStyle/>
          <a:p>
            <a:pPr algn="r"/>
            <a:r>
              <a:rPr lang="en-FR" sz="1000" dirty="0">
                <a:latin typeface="Linux Libertine" panose="02000503000000000000" pitchFamily="2" charset="0"/>
              </a:rPr>
              <a:t>[</a:t>
            </a:r>
            <a:r>
              <a:rPr lang="en-US" sz="1000" dirty="0">
                <a:latin typeface="Linux Libertine" panose="02000503000000000000" pitchFamily="2" charset="0"/>
              </a:rPr>
              <a:t>An Introduction to Reinforcement Learning, Sutton and </a:t>
            </a:r>
            <a:r>
              <a:rPr lang="en-US" sz="1000" dirty="0" err="1">
                <a:latin typeface="Linux Libertine" panose="02000503000000000000" pitchFamily="2" charset="0"/>
              </a:rPr>
              <a:t>Barto</a:t>
            </a:r>
            <a:r>
              <a:rPr lang="en-FR" sz="1000" dirty="0">
                <a:latin typeface="Linux Libertine" panose="02000503000000000000" pitchFamily="2" charset="0"/>
              </a:rPr>
              <a:t>]</a:t>
            </a:r>
          </a:p>
        </p:txBody>
      </p:sp>
      <p:sp>
        <p:nvSpPr>
          <p:cNvPr id="7" name="Footer Placeholder 2">
            <a:extLst>
              <a:ext uri="{FF2B5EF4-FFF2-40B4-BE49-F238E27FC236}">
                <a16:creationId xmlns:a16="http://schemas.microsoft.com/office/drawing/2014/main" id="{D2EB0749-8188-D68C-B5EE-85938FC5E7E2}"/>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8" name="Footer Placeholder 3">
            <a:extLst>
              <a:ext uri="{FF2B5EF4-FFF2-40B4-BE49-F238E27FC236}">
                <a16:creationId xmlns:a16="http://schemas.microsoft.com/office/drawing/2014/main" id="{6284BF82-9864-64B9-4C80-6E211A89B97A}"/>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
        <p:nvSpPr>
          <p:cNvPr id="9" name="Slide Number Placeholder 4">
            <a:extLst>
              <a:ext uri="{FF2B5EF4-FFF2-40B4-BE49-F238E27FC236}">
                <a16:creationId xmlns:a16="http://schemas.microsoft.com/office/drawing/2014/main" id="{3DADFB02-0D17-0FBA-D53E-B7B0CCA86125}"/>
              </a:ext>
            </a:extLst>
          </p:cNvPr>
          <p:cNvSpPr>
            <a:spLocks noGrp="1"/>
          </p:cNvSpPr>
          <p:nvPr>
            <p:ph type="sldNum" sz="quarter" idx="12"/>
          </p:nvPr>
        </p:nvSpPr>
        <p:spPr>
          <a:xfrm>
            <a:off x="9445485" y="6485557"/>
            <a:ext cx="2743200" cy="365125"/>
          </a:xfrm>
        </p:spPr>
        <p:txBody>
          <a:bodyPr/>
          <a:lstStyle/>
          <a:p>
            <a:fld id="{6C21EA8E-8BBA-427F-8E76-5AE09ACA2473}" type="slidenum">
              <a:rPr lang="en-GB" smtClean="0"/>
              <a:t>59</a:t>
            </a:fld>
            <a:endParaRPr lang="en-GB" dirty="0"/>
          </a:p>
        </p:txBody>
      </p:sp>
    </p:spTree>
    <p:extLst>
      <p:ext uri="{BB962C8B-B14F-4D97-AF65-F5344CB8AC3E}">
        <p14:creationId xmlns:p14="http://schemas.microsoft.com/office/powerpoint/2010/main" val="2250049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0697B-E267-6D46-B395-228487C8D8B0}"/>
              </a:ext>
            </a:extLst>
          </p:cNvPr>
          <p:cNvSpPr>
            <a:spLocks noGrp="1"/>
          </p:cNvSpPr>
          <p:nvPr>
            <p:ph type="title"/>
          </p:nvPr>
        </p:nvSpPr>
        <p:spPr/>
        <p:txBody>
          <a:bodyPr/>
          <a:lstStyle/>
          <a:p>
            <a:r>
              <a:rPr lang="en-FR" dirty="0"/>
              <a:t>Core Con</a:t>
            </a:r>
            <a:r>
              <a:rPr lang="it-IT" dirty="0"/>
              <a:t>c</a:t>
            </a:r>
            <a:r>
              <a:rPr lang="en-FR" dirty="0"/>
              <a:t>epts</a:t>
            </a:r>
          </a:p>
        </p:txBody>
      </p:sp>
      <p:sp>
        <p:nvSpPr>
          <p:cNvPr id="3" name="Content Placeholder 2">
            <a:extLst>
              <a:ext uri="{FF2B5EF4-FFF2-40B4-BE49-F238E27FC236}">
                <a16:creationId xmlns:a16="http://schemas.microsoft.com/office/drawing/2014/main" id="{4752158E-88F6-9F4A-97CC-3A88187C8196}"/>
              </a:ext>
            </a:extLst>
          </p:cNvPr>
          <p:cNvSpPr>
            <a:spLocks noGrp="1"/>
          </p:cNvSpPr>
          <p:nvPr>
            <p:ph idx="1"/>
          </p:nvPr>
        </p:nvSpPr>
        <p:spPr/>
        <p:txBody>
          <a:bodyPr>
            <a:normAutofit/>
          </a:bodyPr>
          <a:lstStyle/>
          <a:p>
            <a:pPr marL="0" indent="0">
              <a:buNone/>
            </a:pPr>
            <a:r>
              <a:rPr lang="en-US" sz="2400" dirty="0"/>
              <a:t>The RL formalism includes:</a:t>
            </a:r>
          </a:p>
          <a:p>
            <a:pPr marL="357188" indent="-357188"/>
            <a:r>
              <a:rPr lang="en-US" sz="2400" dirty="0"/>
              <a:t>Reward signal (specifies the goal) </a:t>
            </a:r>
          </a:p>
          <a:p>
            <a:pPr marL="357188" indent="-357188"/>
            <a:r>
              <a:rPr lang="en-US" sz="2400" dirty="0"/>
              <a:t>Environment (dynamics of the problem) </a:t>
            </a:r>
          </a:p>
          <a:p>
            <a:pPr marL="357188" indent="-357188"/>
            <a:r>
              <a:rPr lang="en-US" sz="2400" dirty="0"/>
              <a:t>Agent, containing: </a:t>
            </a:r>
          </a:p>
          <a:p>
            <a:pPr marL="814388" lvl="1" indent="-357188"/>
            <a:r>
              <a:rPr lang="en-US" sz="2000" dirty="0"/>
              <a:t>Agent state</a:t>
            </a:r>
            <a:r>
              <a:rPr lang="en-US" sz="1200" dirty="0"/>
              <a:t> </a:t>
            </a:r>
          </a:p>
          <a:p>
            <a:pPr marL="814388" lvl="1" indent="-357188"/>
            <a:r>
              <a:rPr lang="en-US" sz="2000" dirty="0"/>
              <a:t>Policy </a:t>
            </a:r>
          </a:p>
          <a:p>
            <a:pPr marL="814388" lvl="1" indent="-357188"/>
            <a:r>
              <a:rPr lang="en-US" sz="2000" dirty="0"/>
              <a:t>Value function estimate (?) </a:t>
            </a:r>
          </a:p>
          <a:p>
            <a:pPr marL="814388" lvl="1" indent="-357188"/>
            <a:r>
              <a:rPr lang="en-US" sz="2000" dirty="0"/>
              <a:t>Environment Model (?) </a:t>
            </a:r>
            <a:endParaRPr lang="en-FR" sz="2000" dirty="0"/>
          </a:p>
        </p:txBody>
      </p:sp>
      <p:sp>
        <p:nvSpPr>
          <p:cNvPr id="5" name="Slide Number Placeholder 4">
            <a:extLst>
              <a:ext uri="{FF2B5EF4-FFF2-40B4-BE49-F238E27FC236}">
                <a16:creationId xmlns:a16="http://schemas.microsoft.com/office/drawing/2014/main" id="{8D5983D8-784F-6410-32D3-2C2D07D423A2}"/>
              </a:ext>
            </a:extLst>
          </p:cNvPr>
          <p:cNvSpPr>
            <a:spLocks noGrp="1"/>
          </p:cNvSpPr>
          <p:nvPr>
            <p:ph type="sldNum" sz="quarter" idx="12"/>
          </p:nvPr>
        </p:nvSpPr>
        <p:spPr/>
        <p:txBody>
          <a:bodyPr/>
          <a:lstStyle/>
          <a:p>
            <a:fld id="{6C21EA8E-8BBA-427F-8E76-5AE09ACA2473}" type="slidenum">
              <a:rPr lang="it-IT" smtClean="0"/>
              <a:t>6</a:t>
            </a:fld>
            <a:endParaRPr lang="it-IT"/>
          </a:p>
        </p:txBody>
      </p:sp>
      <p:sp>
        <p:nvSpPr>
          <p:cNvPr id="6" name="Footer Placeholder 2">
            <a:extLst>
              <a:ext uri="{FF2B5EF4-FFF2-40B4-BE49-F238E27FC236}">
                <a16:creationId xmlns:a16="http://schemas.microsoft.com/office/drawing/2014/main" id="{8E046BF5-D44A-E78E-EDCA-70AC45178433}"/>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7" name="Footer Placeholder 3">
            <a:extLst>
              <a:ext uri="{FF2B5EF4-FFF2-40B4-BE49-F238E27FC236}">
                <a16:creationId xmlns:a16="http://schemas.microsoft.com/office/drawing/2014/main" id="{6AA1700F-730B-27B2-77CB-E25040724C91}"/>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Tree>
    <p:extLst>
      <p:ext uri="{BB962C8B-B14F-4D97-AF65-F5344CB8AC3E}">
        <p14:creationId xmlns:p14="http://schemas.microsoft.com/office/powerpoint/2010/main" val="3320955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3E77D-DE8F-1A47-B1B8-66A683C4A9B3}"/>
              </a:ext>
            </a:extLst>
          </p:cNvPr>
          <p:cNvSpPr>
            <a:spLocks noGrp="1"/>
          </p:cNvSpPr>
          <p:nvPr>
            <p:ph type="title"/>
          </p:nvPr>
        </p:nvSpPr>
        <p:spPr/>
        <p:txBody>
          <a:bodyPr>
            <a:normAutofit/>
          </a:bodyPr>
          <a:lstStyle/>
          <a:p>
            <a:r>
              <a:rPr lang="en-US" sz="3200" dirty="0"/>
              <a:t>Model-Free Policy Iteration Using Action-Value Function </a:t>
            </a:r>
            <a:endParaRPr lang="en-FR"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A6DB2F-E0AC-264F-8ABC-3335BF09129D}"/>
                  </a:ext>
                </a:extLst>
              </p:cNvPr>
              <p:cNvSpPr>
                <a:spLocks noGrp="1"/>
              </p:cNvSpPr>
              <p:nvPr>
                <p:ph idx="1"/>
              </p:nvPr>
            </p:nvSpPr>
            <p:spPr/>
            <p:txBody>
              <a:bodyPr/>
              <a:lstStyle/>
              <a:p>
                <a:r>
                  <a:rPr lang="en-US" dirty="0"/>
                  <a:t>Greedy policy improvement over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m:t>
                    </m:r>
                    <m:r>
                      <a:rPr lang="en-US" i="1" dirty="0" smtClean="0">
                        <a:latin typeface="Cambria Math" panose="02040503050406030204" pitchFamily="18" charset="0"/>
                      </a:rPr>
                      <m:t>𝑠</m:t>
                    </m:r>
                    <m:r>
                      <a:rPr lang="en-US" i="1" dirty="0" smtClean="0">
                        <a:latin typeface="Cambria Math" panose="02040503050406030204" pitchFamily="18" charset="0"/>
                      </a:rPr>
                      <m:t>)</m:t>
                    </m:r>
                  </m:oMath>
                </a14:m>
                <a:r>
                  <a:rPr lang="en-US" dirty="0"/>
                  <a:t> requires model of MDP</a:t>
                </a:r>
              </a:p>
              <a:p>
                <a:pPr marL="0" indent="0">
                  <a:buNone/>
                </a:pPr>
                <a:r>
                  <a:rPr lang="en-US" dirty="0"/>
                  <a:t> </a:t>
                </a:r>
              </a:p>
              <a:p>
                <a:pPr marL="0"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l-GR" b="0" i="1" smtClean="0">
                              <a:latin typeface="Cambria Math" panose="02040503050406030204" pitchFamily="18" charset="0"/>
                            </a:rPr>
                            <m:t>𝜋</m:t>
                          </m:r>
                        </m:e>
                        <m:sup>
                          <m:r>
                            <a:rPr lang="el-GR" b="0" i="1" smtClean="0">
                              <a:latin typeface="Cambria Math" panose="02040503050406030204" pitchFamily="18" charset="0"/>
                            </a:rPr>
                            <m:t>′</m:t>
                          </m:r>
                        </m:sup>
                      </m:sSup>
                      <m:d>
                        <m:dPr>
                          <m:ctrlPr>
                            <a:rPr lang="el-GR"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 </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𝒜</m:t>
                              </m:r>
                            </m:lim>
                          </m:limLow>
                        </m:fName>
                        <m:e>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ℛ</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𝒫</m:t>
                                  </m:r>
                                </m:e>
                                <m:sub>
                                  <m:r>
                                    <a:rPr lang="en-US" i="1">
                                      <a:latin typeface="Cambria Math" panose="02040503050406030204" pitchFamily="18" charset="0"/>
                                    </a:rPr>
                                    <m:t>𝑠</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r>
                                    <a:rPr lang="en-US" i="1">
                                      <a:latin typeface="Cambria Math" panose="02040503050406030204" pitchFamily="18" charset="0"/>
                                    </a:rPr>
                                    <m:t>𝑎</m:t>
                                  </m:r>
                                </m:sup>
                              </m:sSubSup>
                              <m:r>
                                <a:rPr lang="en-US" i="1">
                                  <a:latin typeface="Cambria Math" panose="02040503050406030204" pitchFamily="18" charset="0"/>
                                </a:rPr>
                                <m:t>𝑉</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e>
                          </m:d>
                        </m:e>
                      </m:func>
                    </m:oMath>
                  </m:oMathPara>
                </a14:m>
                <a:endParaRPr lang="en-US" dirty="0"/>
              </a:p>
              <a:p>
                <a:pPr marL="0" indent="0">
                  <a:buNone/>
                </a:pPr>
                <a:endParaRPr lang="en-US" dirty="0"/>
              </a:p>
              <a:p>
                <a:r>
                  <a:rPr lang="en-US" dirty="0"/>
                  <a:t>Greedy policy improvement over </a:t>
                </a:r>
                <a14:m>
                  <m:oMath xmlns:m="http://schemas.openxmlformats.org/officeDocument/2006/math">
                    <m:r>
                      <a:rPr lang="en-US" i="1" dirty="0" smtClean="0">
                        <a:latin typeface="Cambria Math" panose="02040503050406030204" pitchFamily="18" charset="0"/>
                      </a:rPr>
                      <m:t>𝑄</m:t>
                    </m:r>
                    <m:r>
                      <a:rPr lang="en-US" i="1" dirty="0" smtClean="0">
                        <a:latin typeface="Cambria Math" panose="02040503050406030204" pitchFamily="18" charset="0"/>
                      </a:rPr>
                      <m:t>(</m:t>
                    </m:r>
                    <m:r>
                      <a:rPr lang="en-US" i="1" dirty="0" err="1" smtClean="0">
                        <a:latin typeface="Cambria Math" panose="02040503050406030204" pitchFamily="18" charset="0"/>
                      </a:rPr>
                      <m:t>𝑠</m:t>
                    </m:r>
                    <m:r>
                      <a:rPr lang="en-US" i="1" dirty="0" err="1" smtClean="0">
                        <a:latin typeface="Cambria Math" panose="02040503050406030204" pitchFamily="18" charset="0"/>
                      </a:rPr>
                      <m:t>,</m:t>
                    </m:r>
                    <m:r>
                      <a:rPr lang="en-US" i="1" dirty="0" err="1" smtClean="0">
                        <a:latin typeface="Cambria Math" panose="02040503050406030204" pitchFamily="18" charset="0"/>
                      </a:rPr>
                      <m:t>𝑎</m:t>
                    </m:r>
                    <m:r>
                      <a:rPr lang="en-US" i="1" dirty="0" smtClean="0">
                        <a:latin typeface="Cambria Math" panose="02040503050406030204" pitchFamily="18" charset="0"/>
                      </a:rPr>
                      <m:t>)</m:t>
                    </m:r>
                    <m:r>
                      <a:rPr lang="en-US" i="1" dirty="0">
                        <a:latin typeface="Cambria Math" panose="02040503050406030204" pitchFamily="18" charset="0"/>
                      </a:rPr>
                      <m:t> </m:t>
                    </m:r>
                  </m:oMath>
                </a14:m>
                <a:r>
                  <a:rPr lang="en-US" dirty="0"/>
                  <a:t>is model-free</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l-GR" i="1">
                              <a:latin typeface="Cambria Math" panose="02040503050406030204" pitchFamily="18" charset="0"/>
                            </a:rPr>
                            <m:t>𝜋</m:t>
                          </m:r>
                        </m:e>
                        <m:sup>
                          <m:r>
                            <a:rPr lang="el-GR" i="1">
                              <a:latin typeface="Cambria Math" panose="02040503050406030204" pitchFamily="18" charset="0"/>
                            </a:rPr>
                            <m:t>′</m:t>
                          </m:r>
                        </m:sup>
                      </m:sSup>
                      <m:d>
                        <m:dPr>
                          <m:ctrlPr>
                            <a:rPr lang="el-GR"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smtClean="0">
                          <a:latin typeface="Cambria Math" panose="02040503050406030204" pitchFamily="18" charset="0"/>
                        </a:rPr>
                        <m:t> </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a:rPr lang="en-US" i="1">
                                  <a:latin typeface="Cambria Math" panose="02040503050406030204" pitchFamily="18" charset="0"/>
                                </a:rPr>
                                <m:t>𝑎</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𝒜</m:t>
                              </m:r>
                            </m:lim>
                          </m:limLow>
                        </m:fName>
                        <m:e>
                          <m:r>
                            <a:rPr lang="en-US" b="0" i="1" smtClean="0">
                              <a:latin typeface="Cambria Math" panose="02040503050406030204" pitchFamily="18" charset="0"/>
                              <a:ea typeface="Cambria Math" panose="02040503050406030204" pitchFamily="18" charset="0"/>
                            </a:rPr>
                            <m:t>𝑄</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e>
                      </m:func>
                    </m:oMath>
                  </m:oMathPara>
                </a14:m>
                <a:endParaRPr lang="en-US" dirty="0"/>
              </a:p>
            </p:txBody>
          </p:sp>
        </mc:Choice>
        <mc:Fallback xmlns="">
          <p:sp>
            <p:nvSpPr>
              <p:cNvPr id="3" name="Content Placeholder 2">
                <a:extLst>
                  <a:ext uri="{FF2B5EF4-FFF2-40B4-BE49-F238E27FC236}">
                    <a16:creationId xmlns:a16="http://schemas.microsoft.com/office/drawing/2014/main" id="{CAA6DB2F-E0AC-264F-8ABC-3335BF09129D}"/>
                  </a:ext>
                </a:extLst>
              </p:cNvPr>
              <p:cNvSpPr>
                <a:spLocks noGrp="1" noRot="1" noChangeAspect="1" noMove="1" noResize="1" noEditPoints="1" noAdjustHandles="1" noChangeArrowheads="1" noChangeShapeType="1" noTextEdit="1"/>
              </p:cNvSpPr>
              <p:nvPr>
                <p:ph idx="1"/>
              </p:nvPr>
            </p:nvSpPr>
            <p:spPr>
              <a:blipFill>
                <a:blip r:embed="rId2"/>
                <a:stretch>
                  <a:fillRect l="-603"/>
                </a:stretch>
              </a:blipFill>
            </p:spPr>
            <p:txBody>
              <a:bodyPr/>
              <a:lstStyle/>
              <a:p>
                <a:r>
                  <a:rPr lang="en-FR">
                    <a:noFill/>
                  </a:rPr>
                  <a:t> </a:t>
                </a:r>
              </a:p>
            </p:txBody>
          </p:sp>
        </mc:Fallback>
      </mc:AlternateContent>
      <p:sp>
        <p:nvSpPr>
          <p:cNvPr id="4" name="Footer Placeholder 2">
            <a:extLst>
              <a:ext uri="{FF2B5EF4-FFF2-40B4-BE49-F238E27FC236}">
                <a16:creationId xmlns:a16="http://schemas.microsoft.com/office/drawing/2014/main" id="{1687FDEA-78BC-1EC2-9F29-906D7089BCA8}"/>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5" name="Footer Placeholder 3">
            <a:extLst>
              <a:ext uri="{FF2B5EF4-FFF2-40B4-BE49-F238E27FC236}">
                <a16:creationId xmlns:a16="http://schemas.microsoft.com/office/drawing/2014/main" id="{BBDCA29F-6730-6597-E531-871EC949A22A}"/>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
        <p:nvSpPr>
          <p:cNvPr id="6" name="Slide Number Placeholder 4">
            <a:extLst>
              <a:ext uri="{FF2B5EF4-FFF2-40B4-BE49-F238E27FC236}">
                <a16:creationId xmlns:a16="http://schemas.microsoft.com/office/drawing/2014/main" id="{74C376E0-4A22-20F0-31C9-B664B963A7EC}"/>
              </a:ext>
            </a:extLst>
          </p:cNvPr>
          <p:cNvSpPr>
            <a:spLocks noGrp="1"/>
          </p:cNvSpPr>
          <p:nvPr>
            <p:ph type="sldNum" sz="quarter" idx="12"/>
          </p:nvPr>
        </p:nvSpPr>
        <p:spPr>
          <a:xfrm>
            <a:off x="9445485" y="6485557"/>
            <a:ext cx="2743200" cy="365125"/>
          </a:xfrm>
        </p:spPr>
        <p:txBody>
          <a:bodyPr/>
          <a:lstStyle/>
          <a:p>
            <a:fld id="{6C21EA8E-8BBA-427F-8E76-5AE09ACA2473}" type="slidenum">
              <a:rPr lang="en-GB" smtClean="0"/>
              <a:t>60</a:t>
            </a:fld>
            <a:endParaRPr lang="en-GB" dirty="0"/>
          </a:p>
        </p:txBody>
      </p:sp>
    </p:spTree>
    <p:extLst>
      <p:ext uri="{BB962C8B-B14F-4D97-AF65-F5344CB8AC3E}">
        <p14:creationId xmlns:p14="http://schemas.microsoft.com/office/powerpoint/2010/main" val="75048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13715-9130-9C48-A5E8-DEA873E7B4E0}"/>
              </a:ext>
            </a:extLst>
          </p:cNvPr>
          <p:cNvSpPr>
            <a:spLocks noGrp="1"/>
          </p:cNvSpPr>
          <p:nvPr>
            <p:ph type="title"/>
          </p:nvPr>
        </p:nvSpPr>
        <p:spPr/>
        <p:txBody>
          <a:bodyPr>
            <a:normAutofit/>
          </a:bodyPr>
          <a:lstStyle/>
          <a:p>
            <a:r>
              <a:rPr lang="en-US" sz="3200" dirty="0"/>
              <a:t>Generalized Policy Iteration with Action-Value Function </a:t>
            </a:r>
            <a:endParaRPr lang="en-FR"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AEC695-56DD-554F-9D7A-E8104DE7E653}"/>
                  </a:ext>
                </a:extLst>
              </p:cNvPr>
              <p:cNvSpPr>
                <a:spLocks noGrp="1"/>
              </p:cNvSpPr>
              <p:nvPr>
                <p:ph idx="1"/>
              </p:nvPr>
            </p:nvSpPr>
            <p:spPr>
              <a:xfrm>
                <a:off x="838200" y="4427537"/>
                <a:ext cx="7654290" cy="1749425"/>
              </a:xfrm>
            </p:spPr>
            <p:txBody>
              <a:bodyPr>
                <a:normAutofit lnSpcReduction="10000"/>
              </a:bodyPr>
              <a:lstStyle/>
              <a:p>
                <a:r>
                  <a:rPr lang="en-US" dirty="0"/>
                  <a:t>Policy evaluation</a:t>
                </a:r>
              </a:p>
              <a:p>
                <a:pPr lvl="1"/>
                <a:r>
                  <a:rPr lang="en-US" u="sng" dirty="0"/>
                  <a:t>Monte-Carlo</a:t>
                </a:r>
                <a:r>
                  <a:rPr lang="en-US" dirty="0"/>
                  <a:t> policy evaluation, </a:t>
                </a:r>
                <a:r>
                  <a:rPr lang="en-US" dirty="0">
                    <a:solidFill>
                      <a:srgbClr val="95013C"/>
                    </a:solidFill>
                  </a:rPr>
                  <a:t>Q = </a:t>
                </a:r>
                <a14:m>
                  <m:oMath xmlns:m="http://schemas.openxmlformats.org/officeDocument/2006/math">
                    <m:sSub>
                      <m:sSubPr>
                        <m:ctrlPr>
                          <a:rPr lang="en-US" i="1" smtClean="0">
                            <a:solidFill>
                              <a:srgbClr val="95013C"/>
                            </a:solidFill>
                            <a:latin typeface="Cambria Math" panose="02040503050406030204" pitchFamily="18" charset="0"/>
                          </a:rPr>
                        </m:ctrlPr>
                      </m:sSubPr>
                      <m:e>
                        <m:r>
                          <m:rPr>
                            <m:nor/>
                          </m:rPr>
                          <a:rPr lang="en-US" b="0" i="0" smtClean="0">
                            <a:solidFill>
                              <a:srgbClr val="95013C"/>
                            </a:solidFill>
                            <a:latin typeface="Cambria Math" panose="02040503050406030204" pitchFamily="18" charset="0"/>
                          </a:rPr>
                          <m:t>q</m:t>
                        </m:r>
                      </m:e>
                      <m:sub>
                        <m:r>
                          <a:rPr lang="el-GR" b="0" i="1" smtClean="0">
                            <a:solidFill>
                              <a:srgbClr val="95013C"/>
                            </a:solidFill>
                            <a:latin typeface="Cambria Math" panose="02040503050406030204" pitchFamily="18" charset="0"/>
                          </a:rPr>
                          <m:t>𝜋</m:t>
                        </m:r>
                      </m:sub>
                    </m:sSub>
                  </m:oMath>
                </a14:m>
                <a:endParaRPr lang="en-US" dirty="0"/>
              </a:p>
              <a:p>
                <a:r>
                  <a:rPr lang="en-US" dirty="0"/>
                  <a:t>Policy improvement</a:t>
                </a:r>
              </a:p>
              <a:p>
                <a:pPr lvl="1"/>
                <a:r>
                  <a:rPr lang="en-US" u="sng" dirty="0"/>
                  <a:t>Greedy</a:t>
                </a:r>
                <a:r>
                  <a:rPr lang="en-US" dirty="0"/>
                  <a:t> policy improvement ?</a:t>
                </a:r>
                <a:endParaRPr lang="en-US" dirty="0">
                  <a:effectLst/>
                </a:endParaRPr>
              </a:p>
            </p:txBody>
          </p:sp>
        </mc:Choice>
        <mc:Fallback xmlns="">
          <p:sp>
            <p:nvSpPr>
              <p:cNvPr id="3" name="Content Placeholder 2">
                <a:extLst>
                  <a:ext uri="{FF2B5EF4-FFF2-40B4-BE49-F238E27FC236}">
                    <a16:creationId xmlns:a16="http://schemas.microsoft.com/office/drawing/2014/main" id="{87AEC695-56DD-554F-9D7A-E8104DE7E653}"/>
                  </a:ext>
                </a:extLst>
              </p:cNvPr>
              <p:cNvSpPr>
                <a:spLocks noGrp="1" noRot="1" noChangeAspect="1" noMove="1" noResize="1" noEditPoints="1" noAdjustHandles="1" noChangeArrowheads="1" noChangeShapeType="1" noTextEdit="1"/>
              </p:cNvSpPr>
              <p:nvPr>
                <p:ph idx="1"/>
              </p:nvPr>
            </p:nvSpPr>
            <p:spPr>
              <a:xfrm>
                <a:off x="838200" y="4427537"/>
                <a:ext cx="7654290" cy="1749425"/>
              </a:xfrm>
              <a:blipFill>
                <a:blip r:embed="rId2"/>
                <a:stretch>
                  <a:fillRect l="-1434" t="-8362"/>
                </a:stretch>
              </a:blipFill>
            </p:spPr>
            <p:txBody>
              <a:bodyPr/>
              <a:lstStyle/>
              <a:p>
                <a:r>
                  <a:rPr lang="it-IT">
                    <a:noFill/>
                  </a:rPr>
                  <a:t> </a:t>
                </a:r>
              </a:p>
            </p:txBody>
          </p:sp>
        </mc:Fallback>
      </mc:AlternateContent>
      <p:sp>
        <p:nvSpPr>
          <p:cNvPr id="6" name="TextBox 5">
            <a:extLst>
              <a:ext uri="{FF2B5EF4-FFF2-40B4-BE49-F238E27FC236}">
                <a16:creationId xmlns:a16="http://schemas.microsoft.com/office/drawing/2014/main" id="{550735D8-E8D0-2340-9080-957D9EA3F47B}"/>
              </a:ext>
            </a:extLst>
          </p:cNvPr>
          <p:cNvSpPr txBox="1"/>
          <p:nvPr/>
        </p:nvSpPr>
        <p:spPr>
          <a:xfrm>
            <a:off x="8560877" y="6225262"/>
            <a:ext cx="3631123" cy="246221"/>
          </a:xfrm>
          <a:prstGeom prst="rect">
            <a:avLst/>
          </a:prstGeom>
          <a:noFill/>
        </p:spPr>
        <p:txBody>
          <a:bodyPr wrap="none" rtlCol="0">
            <a:spAutoFit/>
          </a:bodyPr>
          <a:lstStyle/>
          <a:p>
            <a:pPr algn="r"/>
            <a:r>
              <a:rPr lang="en-FR" sz="1000" dirty="0">
                <a:latin typeface="Linux Libertine" panose="02000503000000000000" pitchFamily="2" charset="0"/>
              </a:rPr>
              <a:t>[</a:t>
            </a:r>
            <a:r>
              <a:rPr lang="en-US" sz="1000" dirty="0">
                <a:latin typeface="Linux Libertine" panose="02000503000000000000" pitchFamily="2" charset="0"/>
              </a:rPr>
              <a:t>An Introduction to Reinforcement Learning, Sutton and </a:t>
            </a:r>
            <a:r>
              <a:rPr lang="en-US" sz="1000" dirty="0" err="1">
                <a:latin typeface="Linux Libertine" panose="02000503000000000000" pitchFamily="2" charset="0"/>
              </a:rPr>
              <a:t>Barto</a:t>
            </a:r>
            <a:r>
              <a:rPr lang="en-FR" sz="1000" dirty="0">
                <a:latin typeface="Linux Libertine" panose="02000503000000000000" pitchFamily="2" charset="0"/>
              </a:rPr>
              <a:t>]</a:t>
            </a:r>
          </a:p>
        </p:txBody>
      </p:sp>
      <p:pic>
        <p:nvPicPr>
          <p:cNvPr id="7" name="Picture 6">
            <a:extLst>
              <a:ext uri="{FF2B5EF4-FFF2-40B4-BE49-F238E27FC236}">
                <a16:creationId xmlns:a16="http://schemas.microsoft.com/office/drawing/2014/main" id="{2FE9B14B-3CEC-624B-9838-73BA117DFAB0}"/>
              </a:ext>
            </a:extLst>
          </p:cNvPr>
          <p:cNvPicPr>
            <a:picLocks noChangeAspect="1"/>
          </p:cNvPicPr>
          <p:nvPr/>
        </p:nvPicPr>
        <p:blipFill>
          <a:blip r:embed="rId3">
            <a:alphaModFix/>
          </a:blip>
          <a:stretch>
            <a:fillRect/>
          </a:stretch>
        </p:blipFill>
        <p:spPr>
          <a:xfrm>
            <a:off x="8648481" y="2316486"/>
            <a:ext cx="2705319" cy="2689860"/>
          </a:xfrm>
          <a:prstGeom prst="rect">
            <a:avLst/>
          </a:prstGeom>
        </p:spPr>
      </p:pic>
      <p:pic>
        <p:nvPicPr>
          <p:cNvPr id="17" name="Picture 16">
            <a:extLst>
              <a:ext uri="{FF2B5EF4-FFF2-40B4-BE49-F238E27FC236}">
                <a16:creationId xmlns:a16="http://schemas.microsoft.com/office/drawing/2014/main" id="{B6A51C6C-1D37-0D43-9B2D-179BEB31F8CA}"/>
              </a:ext>
            </a:extLst>
          </p:cNvPr>
          <p:cNvPicPr>
            <a:picLocks noChangeAspect="1"/>
          </p:cNvPicPr>
          <p:nvPr/>
        </p:nvPicPr>
        <p:blipFill>
          <a:blip r:embed="rId4">
            <a:alphaModFix/>
          </a:blip>
          <a:stretch>
            <a:fillRect/>
          </a:stretch>
        </p:blipFill>
        <p:spPr>
          <a:xfrm>
            <a:off x="2474159" y="1735914"/>
            <a:ext cx="3990549" cy="2689860"/>
          </a:xfrm>
          <a:prstGeom prst="rect">
            <a:avLst/>
          </a:prstGeom>
        </p:spPr>
      </p:pic>
      <p:sp>
        <p:nvSpPr>
          <p:cNvPr id="18" name="TextBox 17">
            <a:extLst>
              <a:ext uri="{FF2B5EF4-FFF2-40B4-BE49-F238E27FC236}">
                <a16:creationId xmlns:a16="http://schemas.microsoft.com/office/drawing/2014/main" id="{E68BEF6A-C630-784C-8BD1-C207072A7654}"/>
              </a:ext>
            </a:extLst>
          </p:cNvPr>
          <p:cNvSpPr txBox="1"/>
          <p:nvPr/>
        </p:nvSpPr>
        <p:spPr>
          <a:xfrm>
            <a:off x="10421964" y="5986739"/>
            <a:ext cx="1770036" cy="246221"/>
          </a:xfrm>
          <a:prstGeom prst="rect">
            <a:avLst/>
          </a:prstGeom>
          <a:noFill/>
        </p:spPr>
        <p:txBody>
          <a:bodyPr wrap="none" rtlCol="0">
            <a:spAutoFit/>
          </a:bodyPr>
          <a:lstStyle/>
          <a:p>
            <a:pPr algn="r"/>
            <a:r>
              <a:rPr lang="en-FR" sz="1000" dirty="0">
                <a:latin typeface="Linux Libertine" panose="02000503000000000000" pitchFamily="2" charset="0"/>
              </a:rPr>
              <a:t>[David Silver, IRL, UCL 2015]</a:t>
            </a:r>
          </a:p>
        </p:txBody>
      </p:sp>
      <p:sp>
        <p:nvSpPr>
          <p:cNvPr id="4" name="Footer Placeholder 2">
            <a:extLst>
              <a:ext uri="{FF2B5EF4-FFF2-40B4-BE49-F238E27FC236}">
                <a16:creationId xmlns:a16="http://schemas.microsoft.com/office/drawing/2014/main" id="{C5D85943-DCF0-6DC8-3EE1-B4236BA66445}"/>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5" name="Footer Placeholder 3">
            <a:extLst>
              <a:ext uri="{FF2B5EF4-FFF2-40B4-BE49-F238E27FC236}">
                <a16:creationId xmlns:a16="http://schemas.microsoft.com/office/drawing/2014/main" id="{39436E78-F956-90E7-E25E-165F1EBCB52A}"/>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
        <p:nvSpPr>
          <p:cNvPr id="8" name="Slide Number Placeholder 4">
            <a:extLst>
              <a:ext uri="{FF2B5EF4-FFF2-40B4-BE49-F238E27FC236}">
                <a16:creationId xmlns:a16="http://schemas.microsoft.com/office/drawing/2014/main" id="{8A44E2AE-F23D-D875-4589-E3CF1F46CB79}"/>
              </a:ext>
            </a:extLst>
          </p:cNvPr>
          <p:cNvSpPr>
            <a:spLocks noGrp="1"/>
          </p:cNvSpPr>
          <p:nvPr>
            <p:ph type="sldNum" sz="quarter" idx="12"/>
          </p:nvPr>
        </p:nvSpPr>
        <p:spPr>
          <a:xfrm>
            <a:off x="9445485" y="6485557"/>
            <a:ext cx="2743200" cy="365125"/>
          </a:xfrm>
        </p:spPr>
        <p:txBody>
          <a:bodyPr/>
          <a:lstStyle/>
          <a:p>
            <a:fld id="{6C21EA8E-8BBA-427F-8E76-5AE09ACA2473}" type="slidenum">
              <a:rPr lang="en-GB" smtClean="0"/>
              <a:t>61</a:t>
            </a:fld>
            <a:endParaRPr lang="en-GB" dirty="0"/>
          </a:p>
        </p:txBody>
      </p:sp>
    </p:spTree>
    <p:extLst>
      <p:ext uri="{BB962C8B-B14F-4D97-AF65-F5344CB8AC3E}">
        <p14:creationId xmlns:p14="http://schemas.microsoft.com/office/powerpoint/2010/main" val="8166036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3D9B6-7C61-C543-BECA-E6DA81C3AA40}"/>
              </a:ext>
            </a:extLst>
          </p:cNvPr>
          <p:cNvSpPr>
            <a:spLocks noGrp="1"/>
          </p:cNvSpPr>
          <p:nvPr>
            <p:ph type="title"/>
          </p:nvPr>
        </p:nvSpPr>
        <p:spPr/>
        <p:txBody>
          <a:bodyPr/>
          <a:lstStyle/>
          <a:p>
            <a:r>
              <a:rPr lang="el-GR" dirty="0"/>
              <a:t>ε-</a:t>
            </a:r>
            <a:r>
              <a:rPr lang="en-US" dirty="0"/>
              <a:t>Greedy</a:t>
            </a:r>
            <a:r>
              <a:rPr lang="el-GR" dirty="0"/>
              <a:t> </a:t>
            </a:r>
            <a:r>
              <a:rPr lang="en-US" dirty="0"/>
              <a:t>Exploration</a:t>
            </a:r>
            <a:endParaRPr lang="en-F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BC0E9B-A8D6-9940-BE89-DCC296F0950E}"/>
                  </a:ext>
                </a:extLst>
              </p:cNvPr>
              <p:cNvSpPr>
                <a:spLocks noGrp="1"/>
              </p:cNvSpPr>
              <p:nvPr>
                <p:ph idx="1"/>
              </p:nvPr>
            </p:nvSpPr>
            <p:spPr/>
            <p:txBody>
              <a:bodyPr/>
              <a:lstStyle/>
              <a:p>
                <a:r>
                  <a:rPr lang="en-US" dirty="0"/>
                  <a:t>Simplest idea for ensuring continual exploration </a:t>
                </a:r>
              </a:p>
              <a:p>
                <a:r>
                  <a:rPr lang="en-US" dirty="0"/>
                  <a:t>All actions are tried with non-zero probability </a:t>
                </a:r>
              </a:p>
              <a:p>
                <a:r>
                  <a:rPr lang="en-US" dirty="0"/>
                  <a:t>With probability </a:t>
                </a:r>
                <a14:m>
                  <m:oMath xmlns:m="http://schemas.openxmlformats.org/officeDocument/2006/math">
                    <m:r>
                      <a:rPr lang="en-US" i="1" dirty="0" smtClean="0">
                        <a:latin typeface="Cambria Math" panose="02040503050406030204" pitchFamily="18" charset="0"/>
                      </a:rPr>
                      <m:t>1 − </m:t>
                    </m:r>
                    <m:r>
                      <a:rPr lang="el-GR" i="1" dirty="0">
                        <a:latin typeface="Cambria Math" panose="02040503050406030204" pitchFamily="18" charset="0"/>
                      </a:rPr>
                      <m:t>𝜀</m:t>
                    </m:r>
                  </m:oMath>
                </a14:m>
                <a:r>
                  <a:rPr lang="el-GR" dirty="0"/>
                  <a:t> </a:t>
                </a:r>
                <a:r>
                  <a:rPr lang="en-US" dirty="0"/>
                  <a:t>choose the greedy action </a:t>
                </a:r>
              </a:p>
              <a:p>
                <a:r>
                  <a:rPr lang="en-US" dirty="0"/>
                  <a:t>With probability </a:t>
                </a:r>
                <a14:m>
                  <m:oMath xmlns:m="http://schemas.openxmlformats.org/officeDocument/2006/math">
                    <m:r>
                      <a:rPr lang="el-GR" i="1" dirty="0" smtClean="0">
                        <a:latin typeface="Cambria Math" panose="02040503050406030204" pitchFamily="18" charset="0"/>
                      </a:rPr>
                      <m:t>𝜀</m:t>
                    </m:r>
                  </m:oMath>
                </a14:m>
                <a:r>
                  <a:rPr lang="el-GR" dirty="0"/>
                  <a:t> </a:t>
                </a:r>
                <a:r>
                  <a:rPr lang="en-US" dirty="0"/>
                  <a:t>choose an action at random</a:t>
                </a:r>
              </a:p>
              <a:p>
                <a:endParaRPr lang="el-GR" dirty="0"/>
              </a:p>
              <a:p>
                <a:pPr marL="0" indent="0">
                  <a:buNone/>
                </a:pPr>
                <a14:m>
                  <m:oMathPara xmlns:m="http://schemas.openxmlformats.org/officeDocument/2006/math">
                    <m:oMathParaPr>
                      <m:jc m:val="centerGroup"/>
                    </m:oMathParaPr>
                    <m:oMath xmlns:m="http://schemas.openxmlformats.org/officeDocument/2006/math">
                      <m:r>
                        <a:rPr lang="en-FR" i="1" smtClean="0">
                          <a:latin typeface="Cambria Math" panose="02040503050406030204" pitchFamily="18" charset="0"/>
                        </a:rPr>
                        <m:t>𝜋</m:t>
                      </m:r>
                      <m:d>
                        <m:dPr>
                          <m:sepChr m:val="∣"/>
                          <m:ctrlPr>
                            <a:rPr lang="en-FR" i="1">
                              <a:latin typeface="Cambria Math" panose="02040503050406030204" pitchFamily="18" charset="0"/>
                            </a:rPr>
                          </m:ctrlPr>
                        </m:dPr>
                        <m:e>
                          <m:r>
                            <a:rPr lang="en-FR" i="1">
                              <a:latin typeface="Cambria Math" panose="02040503050406030204" pitchFamily="18" charset="0"/>
                            </a:rPr>
                            <m:t>𝑎</m:t>
                          </m:r>
                        </m:e>
                        <m:e>
                          <m:r>
                            <a:rPr lang="en-FR" i="1">
                              <a:latin typeface="Cambria Math" panose="02040503050406030204" pitchFamily="18" charset="0"/>
                            </a:rPr>
                            <m:t>𝑠</m:t>
                          </m:r>
                        </m:e>
                      </m:d>
                      <m:r>
                        <a:rPr lang="en-FR" i="1">
                          <a:latin typeface="Cambria Math" panose="02040503050406030204" pitchFamily="18" charset="0"/>
                        </a:rPr>
                        <m:t>=</m:t>
                      </m:r>
                      <m:d>
                        <m:dPr>
                          <m:begChr m:val="{"/>
                          <m:endChr m:val=""/>
                          <m:ctrlPr>
                            <a:rPr lang="en-FR" i="1" smtClean="0">
                              <a:latin typeface="Cambria Math" panose="02040503050406030204" pitchFamily="18" charset="0"/>
                            </a:rPr>
                          </m:ctrlPr>
                        </m:dPr>
                        <m:e>
                          <m:m>
                            <m:mPr>
                              <m:plcHide m:val="on"/>
                              <m:mcs>
                                <m:mc>
                                  <m:mcPr>
                                    <m:count m:val="2"/>
                                    <m:mcJc m:val="center"/>
                                  </m:mcPr>
                                </m:mc>
                              </m:mcs>
                              <m:ctrlPr>
                                <a:rPr lang="en-FR" i="1" smtClean="0">
                                  <a:latin typeface="Cambria Math" panose="02040503050406030204" pitchFamily="18" charset="0"/>
                                </a:rPr>
                              </m:ctrlPr>
                            </m:mPr>
                            <m:mr>
                              <m:e>
                                <m:f>
                                  <m:fPr>
                                    <m:type m:val="skw"/>
                                    <m:ctrlPr>
                                      <a:rPr lang="el-GR" b="0" i="1" smtClean="0">
                                        <a:latin typeface="Cambria Math" panose="02040503050406030204" pitchFamily="18" charset="0"/>
                                      </a:rPr>
                                    </m:ctrlPr>
                                  </m:fPr>
                                  <m:num>
                                    <m:r>
                                      <m:rPr>
                                        <m:brk m:alnAt="7"/>
                                      </m:rPr>
                                      <a:rPr lang="el-GR" b="0" i="1" smtClean="0">
                                        <a:latin typeface="Cambria Math" panose="02040503050406030204" pitchFamily="18" charset="0"/>
                                      </a:rPr>
                                      <m:t>𝜀</m:t>
                                    </m:r>
                                  </m:num>
                                  <m:den>
                                    <m:r>
                                      <m:rPr>
                                        <m:brk m:alnAt="7"/>
                                      </m:rPr>
                                      <a:rPr lang="en-US" b="0" i="1" smtClean="0">
                                        <a:latin typeface="Cambria Math" panose="02040503050406030204" pitchFamily="18" charset="0"/>
                                      </a:rPr>
                                      <m:t>𝑚</m:t>
                                    </m:r>
                                  </m:den>
                                </m:f>
                                <m:r>
                                  <a:rPr lang="el-GR" b="0" i="1" smtClean="0">
                                    <a:latin typeface="Cambria Math" panose="02040503050406030204" pitchFamily="18" charset="0"/>
                                  </a:rPr>
                                  <m:t>+</m:t>
                                </m:r>
                                <m:r>
                                  <a:rPr lang="en-US" b="0" i="1" smtClean="0">
                                    <a:latin typeface="Cambria Math" panose="02040503050406030204" pitchFamily="18" charset="0"/>
                                  </a:rPr>
                                  <m:t>1−</m:t>
                                </m:r>
                                <m:r>
                                  <m:rPr>
                                    <m:brk m:alnAt="7"/>
                                  </m:rPr>
                                  <a:rPr lang="el-GR" b="0" i="1" smtClean="0">
                                    <a:latin typeface="Cambria Math" panose="02040503050406030204" pitchFamily="18" charset="0"/>
                                  </a:rPr>
                                  <m:t>𝜀</m:t>
                                </m:r>
                              </m:e>
                              <m:e>
                                <m:r>
                                  <a:rPr lang="en-US" b="0" i="1" smtClean="0">
                                    <a:latin typeface="Cambria Math" panose="02040503050406030204" pitchFamily="18" charset="0"/>
                                  </a:rPr>
                                  <m:t>    ,</m:t>
                                </m:r>
                                <m:r>
                                  <a:rPr lang="en-US" b="0" i="1" smtClean="0">
                                    <a:latin typeface="Cambria Math" panose="02040503050406030204" pitchFamily="18" charset="0"/>
                                  </a:rPr>
                                  <m:t>𝑖𝑓</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m:t>
                                    </m:r>
                                  </m:sup>
                                </m:sSup>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a:rPr lang="en-US" i="1">
                                            <a:latin typeface="Cambria Math" panose="02040503050406030204" pitchFamily="18" charset="0"/>
                                          </a:rPr>
                                          <m:t>𝑎</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𝒜</m:t>
                                        </m:r>
                                      </m:lim>
                                    </m:limLow>
                                  </m:fName>
                                  <m:e>
                                    <m:r>
                                      <a:rPr lang="en-US" i="1">
                                        <a:latin typeface="Cambria Math" panose="02040503050406030204" pitchFamily="18" charset="0"/>
                                        <a:ea typeface="Cambria Math" panose="02040503050406030204" pitchFamily="18" charset="0"/>
                                      </a:rPr>
                                      <m:t>𝑄</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m:t>
                                    </m:r>
                                  </m:e>
                                </m:func>
                              </m:e>
                            </m:mr>
                            <m:mr>
                              <m:e>
                                <m:f>
                                  <m:fPr>
                                    <m:type m:val="skw"/>
                                    <m:ctrlPr>
                                      <a:rPr lang="el-GR" b="0" i="1" smtClean="0">
                                        <a:latin typeface="Cambria Math" panose="02040503050406030204" pitchFamily="18" charset="0"/>
                                      </a:rPr>
                                    </m:ctrlPr>
                                  </m:fPr>
                                  <m:num>
                                    <m:r>
                                      <a:rPr lang="el-GR" b="0" i="1" smtClean="0">
                                        <a:latin typeface="Cambria Math" panose="02040503050406030204" pitchFamily="18" charset="0"/>
                                      </a:rPr>
                                      <m:t>𝜀</m:t>
                                    </m:r>
                                  </m:num>
                                  <m:den>
                                    <m:r>
                                      <a:rPr lang="en-US" b="0" i="1" smtClean="0">
                                        <a:latin typeface="Cambria Math" panose="02040503050406030204" pitchFamily="18" charset="0"/>
                                      </a:rPr>
                                      <m:t>𝑚</m:t>
                                    </m:r>
                                  </m:den>
                                </m:f>
                                <m:r>
                                  <a:rPr lang="en-US" b="0" i="1" smtClean="0">
                                    <a:latin typeface="Cambria Math" panose="02040503050406030204" pitchFamily="18" charset="0"/>
                                  </a:rPr>
                                  <m:t>              </m:t>
                                </m:r>
                              </m:e>
                              <m:e>
                                <m:r>
                                  <a:rPr lang="en-US" b="0" i="1" smtClean="0">
                                    <a:latin typeface="Cambria Math" panose="02040503050406030204" pitchFamily="18" charset="0"/>
                                  </a:rPr>
                                  <m:t>,</m:t>
                                </m:r>
                                <m:r>
                                  <a:rPr lang="en-US" b="0" i="1" smtClean="0">
                                    <a:latin typeface="Cambria Math" panose="02040503050406030204" pitchFamily="18" charset="0"/>
                                  </a:rPr>
                                  <m:t>𝑜𝑡h𝑒𝑟𝑤𝑖𝑠𝑒</m:t>
                                </m:r>
                                <m:r>
                                  <a:rPr lang="en-US" b="0" i="1" smtClean="0">
                                    <a:latin typeface="Cambria Math" panose="02040503050406030204" pitchFamily="18" charset="0"/>
                                  </a:rPr>
                                  <m:t>                    </m:t>
                                </m:r>
                              </m:e>
                            </m:mr>
                          </m:m>
                        </m:e>
                      </m:d>
                    </m:oMath>
                  </m:oMathPara>
                </a14:m>
                <a:endParaRPr lang="en-FR" dirty="0"/>
              </a:p>
            </p:txBody>
          </p:sp>
        </mc:Choice>
        <mc:Fallback xmlns="">
          <p:sp>
            <p:nvSpPr>
              <p:cNvPr id="3" name="Content Placeholder 2">
                <a:extLst>
                  <a:ext uri="{FF2B5EF4-FFF2-40B4-BE49-F238E27FC236}">
                    <a16:creationId xmlns:a16="http://schemas.microsoft.com/office/drawing/2014/main" id="{E6BC0E9B-A8D6-9940-BE89-DCC296F0950E}"/>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it-IT">
                    <a:noFill/>
                  </a:rPr>
                  <a:t> </a:t>
                </a:r>
              </a:p>
            </p:txBody>
          </p:sp>
        </mc:Fallback>
      </mc:AlternateContent>
      <p:sp>
        <p:nvSpPr>
          <p:cNvPr id="4" name="Footer Placeholder 2">
            <a:extLst>
              <a:ext uri="{FF2B5EF4-FFF2-40B4-BE49-F238E27FC236}">
                <a16:creationId xmlns:a16="http://schemas.microsoft.com/office/drawing/2014/main" id="{208BFE66-901E-76F8-3FF4-F6EE8D58FBFD}"/>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5" name="Footer Placeholder 3">
            <a:extLst>
              <a:ext uri="{FF2B5EF4-FFF2-40B4-BE49-F238E27FC236}">
                <a16:creationId xmlns:a16="http://schemas.microsoft.com/office/drawing/2014/main" id="{CCEC1C8D-C6E7-150E-4358-D95D8278B7CD}"/>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
        <p:nvSpPr>
          <p:cNvPr id="6" name="Slide Number Placeholder 4">
            <a:extLst>
              <a:ext uri="{FF2B5EF4-FFF2-40B4-BE49-F238E27FC236}">
                <a16:creationId xmlns:a16="http://schemas.microsoft.com/office/drawing/2014/main" id="{7FC22F3F-B77C-E0A1-FED2-AD6A38112123}"/>
              </a:ext>
            </a:extLst>
          </p:cNvPr>
          <p:cNvSpPr>
            <a:spLocks noGrp="1"/>
          </p:cNvSpPr>
          <p:nvPr>
            <p:ph type="sldNum" sz="quarter" idx="12"/>
          </p:nvPr>
        </p:nvSpPr>
        <p:spPr>
          <a:xfrm>
            <a:off x="9445485" y="6485557"/>
            <a:ext cx="2743200" cy="365125"/>
          </a:xfrm>
        </p:spPr>
        <p:txBody>
          <a:bodyPr/>
          <a:lstStyle/>
          <a:p>
            <a:fld id="{6C21EA8E-8BBA-427F-8E76-5AE09ACA2473}" type="slidenum">
              <a:rPr lang="en-GB" smtClean="0"/>
              <a:t>62</a:t>
            </a:fld>
            <a:endParaRPr lang="en-GB" dirty="0"/>
          </a:p>
        </p:txBody>
      </p:sp>
    </p:spTree>
    <p:extLst>
      <p:ext uri="{BB962C8B-B14F-4D97-AF65-F5344CB8AC3E}">
        <p14:creationId xmlns:p14="http://schemas.microsoft.com/office/powerpoint/2010/main" val="8146123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EDE0D9-467F-2F43-974B-FB5E7D38FDE2}"/>
              </a:ext>
            </a:extLst>
          </p:cNvPr>
          <p:cNvPicPr>
            <a:picLocks noChangeAspect="1"/>
          </p:cNvPicPr>
          <p:nvPr/>
        </p:nvPicPr>
        <p:blipFill>
          <a:blip r:embed="rId2">
            <a:alphaModFix/>
          </a:blip>
          <a:stretch>
            <a:fillRect/>
          </a:stretch>
        </p:blipFill>
        <p:spPr>
          <a:xfrm>
            <a:off x="2366153" y="1750428"/>
            <a:ext cx="4171125" cy="2689860"/>
          </a:xfrm>
          <a:prstGeom prst="rect">
            <a:avLst/>
          </a:prstGeom>
        </p:spPr>
      </p:pic>
      <p:sp>
        <p:nvSpPr>
          <p:cNvPr id="2" name="Title 1">
            <a:extLst>
              <a:ext uri="{FF2B5EF4-FFF2-40B4-BE49-F238E27FC236}">
                <a16:creationId xmlns:a16="http://schemas.microsoft.com/office/drawing/2014/main" id="{A6F13715-9130-9C48-A5E8-DEA873E7B4E0}"/>
              </a:ext>
            </a:extLst>
          </p:cNvPr>
          <p:cNvSpPr>
            <a:spLocks noGrp="1"/>
          </p:cNvSpPr>
          <p:nvPr>
            <p:ph type="title"/>
          </p:nvPr>
        </p:nvSpPr>
        <p:spPr/>
        <p:txBody>
          <a:bodyPr/>
          <a:lstStyle/>
          <a:p>
            <a:r>
              <a:rPr lang="en-US" dirty="0"/>
              <a:t>Monte-Carlo Policy Iteration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AEC695-56DD-554F-9D7A-E8104DE7E653}"/>
                  </a:ext>
                </a:extLst>
              </p:cNvPr>
              <p:cNvSpPr>
                <a:spLocks noGrp="1"/>
              </p:cNvSpPr>
              <p:nvPr>
                <p:ph idx="1"/>
              </p:nvPr>
            </p:nvSpPr>
            <p:spPr>
              <a:xfrm>
                <a:off x="838200" y="4427537"/>
                <a:ext cx="7654290" cy="1749425"/>
              </a:xfrm>
            </p:spPr>
            <p:txBody>
              <a:bodyPr>
                <a:normAutofit lnSpcReduction="10000"/>
              </a:bodyPr>
              <a:lstStyle/>
              <a:p>
                <a:r>
                  <a:rPr lang="en-US" dirty="0"/>
                  <a:t>Policy evaluation</a:t>
                </a:r>
              </a:p>
              <a:p>
                <a:pPr lvl="1"/>
                <a:r>
                  <a:rPr lang="en-US" u="sng" dirty="0"/>
                  <a:t>Monte-Carlo</a:t>
                </a:r>
                <a:r>
                  <a:rPr lang="en-US" dirty="0"/>
                  <a:t> policy evaluation, </a:t>
                </a:r>
                <a:r>
                  <a:rPr lang="en-US" dirty="0">
                    <a:solidFill>
                      <a:srgbClr val="95013C"/>
                    </a:solidFill>
                  </a:rPr>
                  <a:t>Q = </a:t>
                </a:r>
                <a14:m>
                  <m:oMath xmlns:m="http://schemas.openxmlformats.org/officeDocument/2006/math">
                    <m:sSub>
                      <m:sSubPr>
                        <m:ctrlPr>
                          <a:rPr lang="en-US" i="1" smtClean="0">
                            <a:solidFill>
                              <a:srgbClr val="95013C"/>
                            </a:solidFill>
                            <a:latin typeface="Cambria Math" panose="02040503050406030204" pitchFamily="18" charset="0"/>
                          </a:rPr>
                        </m:ctrlPr>
                      </m:sSubPr>
                      <m:e>
                        <m:r>
                          <m:rPr>
                            <m:nor/>
                          </m:rPr>
                          <a:rPr lang="en-US" b="0" i="0" smtClean="0">
                            <a:solidFill>
                              <a:srgbClr val="95013C"/>
                            </a:solidFill>
                            <a:latin typeface="Cambria Math" panose="02040503050406030204" pitchFamily="18" charset="0"/>
                          </a:rPr>
                          <m:t>q</m:t>
                        </m:r>
                      </m:e>
                      <m:sub>
                        <m:r>
                          <a:rPr lang="el-GR" b="0" i="1" smtClean="0">
                            <a:solidFill>
                              <a:srgbClr val="95013C"/>
                            </a:solidFill>
                            <a:latin typeface="Cambria Math" panose="02040503050406030204" pitchFamily="18" charset="0"/>
                          </a:rPr>
                          <m:t>𝜋</m:t>
                        </m:r>
                      </m:sub>
                    </m:sSub>
                  </m:oMath>
                </a14:m>
                <a:endParaRPr lang="en-US" dirty="0"/>
              </a:p>
              <a:p>
                <a:r>
                  <a:rPr lang="en-US" dirty="0"/>
                  <a:t>Policy improvement</a:t>
                </a:r>
              </a:p>
              <a:p>
                <a:pPr lvl="1"/>
                <a:r>
                  <a:rPr lang="el-GR" u="sng" dirty="0">
                    <a:solidFill>
                      <a:srgbClr val="95013C"/>
                    </a:solidFill>
                  </a:rPr>
                  <a:t>ε</a:t>
                </a:r>
                <a:r>
                  <a:rPr lang="el-GR" u="sng" dirty="0"/>
                  <a:t>-</a:t>
                </a:r>
                <a:r>
                  <a:rPr lang="en-US" u="sng" dirty="0"/>
                  <a:t>Greedy</a:t>
                </a:r>
                <a:r>
                  <a:rPr lang="en-US" dirty="0"/>
                  <a:t> policy improvement</a:t>
                </a:r>
                <a:endParaRPr lang="en-US" dirty="0">
                  <a:effectLst/>
                </a:endParaRPr>
              </a:p>
            </p:txBody>
          </p:sp>
        </mc:Choice>
        <mc:Fallback xmlns="">
          <p:sp>
            <p:nvSpPr>
              <p:cNvPr id="3" name="Content Placeholder 2">
                <a:extLst>
                  <a:ext uri="{FF2B5EF4-FFF2-40B4-BE49-F238E27FC236}">
                    <a16:creationId xmlns:a16="http://schemas.microsoft.com/office/drawing/2014/main" id="{87AEC695-56DD-554F-9D7A-E8104DE7E653}"/>
                  </a:ext>
                </a:extLst>
              </p:cNvPr>
              <p:cNvSpPr>
                <a:spLocks noGrp="1" noRot="1" noChangeAspect="1" noMove="1" noResize="1" noEditPoints="1" noAdjustHandles="1" noChangeArrowheads="1" noChangeShapeType="1" noTextEdit="1"/>
              </p:cNvSpPr>
              <p:nvPr>
                <p:ph idx="1"/>
              </p:nvPr>
            </p:nvSpPr>
            <p:spPr>
              <a:xfrm>
                <a:off x="838200" y="4427537"/>
                <a:ext cx="7654290" cy="1749425"/>
              </a:xfrm>
              <a:blipFill>
                <a:blip r:embed="rId3"/>
                <a:stretch>
                  <a:fillRect l="-1434" t="-8362"/>
                </a:stretch>
              </a:blipFill>
            </p:spPr>
            <p:txBody>
              <a:bodyPr/>
              <a:lstStyle/>
              <a:p>
                <a:r>
                  <a:rPr lang="it-IT">
                    <a:noFill/>
                  </a:rPr>
                  <a:t> </a:t>
                </a:r>
              </a:p>
            </p:txBody>
          </p:sp>
        </mc:Fallback>
      </mc:AlternateContent>
      <p:sp>
        <p:nvSpPr>
          <p:cNvPr id="18" name="TextBox 17">
            <a:extLst>
              <a:ext uri="{FF2B5EF4-FFF2-40B4-BE49-F238E27FC236}">
                <a16:creationId xmlns:a16="http://schemas.microsoft.com/office/drawing/2014/main" id="{E68BEF6A-C630-784C-8BD1-C207072A7654}"/>
              </a:ext>
            </a:extLst>
          </p:cNvPr>
          <p:cNvSpPr txBox="1"/>
          <p:nvPr/>
        </p:nvSpPr>
        <p:spPr>
          <a:xfrm>
            <a:off x="10421964" y="6229876"/>
            <a:ext cx="1770036" cy="246221"/>
          </a:xfrm>
          <a:prstGeom prst="rect">
            <a:avLst/>
          </a:prstGeom>
          <a:noFill/>
        </p:spPr>
        <p:txBody>
          <a:bodyPr wrap="none" rtlCol="0">
            <a:spAutoFit/>
          </a:bodyPr>
          <a:lstStyle/>
          <a:p>
            <a:pPr algn="r"/>
            <a:r>
              <a:rPr lang="en-FR" sz="1000" dirty="0">
                <a:latin typeface="Linux Libertine" panose="02000503000000000000" pitchFamily="2" charset="0"/>
              </a:rPr>
              <a:t>[David Silver, IRL, UCL 2015]</a:t>
            </a:r>
          </a:p>
        </p:txBody>
      </p:sp>
      <p:sp>
        <p:nvSpPr>
          <p:cNvPr id="5" name="Footer Placeholder 2">
            <a:extLst>
              <a:ext uri="{FF2B5EF4-FFF2-40B4-BE49-F238E27FC236}">
                <a16:creationId xmlns:a16="http://schemas.microsoft.com/office/drawing/2014/main" id="{E2B64F30-4DC0-0EC0-6828-ED67E23B7C83}"/>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6" name="Footer Placeholder 3">
            <a:extLst>
              <a:ext uri="{FF2B5EF4-FFF2-40B4-BE49-F238E27FC236}">
                <a16:creationId xmlns:a16="http://schemas.microsoft.com/office/drawing/2014/main" id="{4E9C0DDC-73F9-6AFB-132D-521E40F5FBF3}"/>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
        <p:nvSpPr>
          <p:cNvPr id="7" name="Slide Number Placeholder 4">
            <a:extLst>
              <a:ext uri="{FF2B5EF4-FFF2-40B4-BE49-F238E27FC236}">
                <a16:creationId xmlns:a16="http://schemas.microsoft.com/office/drawing/2014/main" id="{AB05A7D8-9A53-F4DB-D2BE-660B5F16C503}"/>
              </a:ext>
            </a:extLst>
          </p:cNvPr>
          <p:cNvSpPr>
            <a:spLocks noGrp="1"/>
          </p:cNvSpPr>
          <p:nvPr>
            <p:ph type="sldNum" sz="quarter" idx="12"/>
          </p:nvPr>
        </p:nvSpPr>
        <p:spPr>
          <a:xfrm>
            <a:off x="9445485" y="6485557"/>
            <a:ext cx="2743200" cy="365125"/>
          </a:xfrm>
        </p:spPr>
        <p:txBody>
          <a:bodyPr/>
          <a:lstStyle/>
          <a:p>
            <a:fld id="{6C21EA8E-8BBA-427F-8E76-5AE09ACA2473}" type="slidenum">
              <a:rPr lang="en-GB" smtClean="0"/>
              <a:t>63</a:t>
            </a:fld>
            <a:endParaRPr lang="en-GB" dirty="0"/>
          </a:p>
        </p:txBody>
      </p:sp>
    </p:spTree>
    <p:extLst>
      <p:ext uri="{BB962C8B-B14F-4D97-AF65-F5344CB8AC3E}">
        <p14:creationId xmlns:p14="http://schemas.microsoft.com/office/powerpoint/2010/main" val="18581569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B6E01-93E3-7344-BE3A-55D5C5EC96AF}"/>
              </a:ext>
            </a:extLst>
          </p:cNvPr>
          <p:cNvSpPr>
            <a:spLocks noGrp="1"/>
          </p:cNvSpPr>
          <p:nvPr>
            <p:ph type="title"/>
          </p:nvPr>
        </p:nvSpPr>
        <p:spPr/>
        <p:txBody>
          <a:bodyPr/>
          <a:lstStyle/>
          <a:p>
            <a:r>
              <a:rPr lang="en-FR" dirty="0"/>
              <a:t>Monte-Carlo Control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AC5E76-B8EA-3B49-BE96-AD586EEB5DBB}"/>
                  </a:ext>
                </a:extLst>
              </p:cNvPr>
              <p:cNvSpPr>
                <a:spLocks noGrp="1"/>
              </p:cNvSpPr>
              <p:nvPr>
                <p:ph idx="1"/>
              </p:nvPr>
            </p:nvSpPr>
            <p:spPr>
              <a:xfrm>
                <a:off x="838200" y="4465569"/>
                <a:ext cx="10515600" cy="1711394"/>
              </a:xfrm>
            </p:spPr>
            <p:txBody>
              <a:bodyPr>
                <a:normAutofit fontScale="85000" lnSpcReduction="20000"/>
              </a:bodyPr>
              <a:lstStyle/>
              <a:p>
                <a:pPr marL="0" indent="0">
                  <a:buNone/>
                </a:pPr>
                <a:r>
                  <a:rPr lang="en-FR" dirty="0">
                    <a:solidFill>
                      <a:srgbClr val="95013C"/>
                    </a:solidFill>
                  </a:rPr>
                  <a:t>Every episode:</a:t>
                </a:r>
              </a:p>
              <a:p>
                <a:r>
                  <a:rPr lang="en-US" dirty="0"/>
                  <a:t>Policy evaluation</a:t>
                </a:r>
              </a:p>
              <a:p>
                <a:pPr lvl="1"/>
                <a:r>
                  <a:rPr lang="en-US" u="sng" dirty="0"/>
                  <a:t>Monte-Carlo</a:t>
                </a:r>
                <a:r>
                  <a:rPr lang="en-US" dirty="0"/>
                  <a:t> policy evaluation, </a:t>
                </a:r>
                <a14:m>
                  <m:oMath xmlns:m="http://schemas.openxmlformats.org/officeDocument/2006/math">
                    <m:r>
                      <a:rPr lang="en-US" i="1" dirty="0" smtClean="0">
                        <a:solidFill>
                          <a:srgbClr val="95013C"/>
                        </a:solidFill>
                        <a:latin typeface="Cambria Math" panose="02040503050406030204" pitchFamily="18" charset="0"/>
                      </a:rPr>
                      <m:t>𝑄</m:t>
                    </m:r>
                    <m:r>
                      <a:rPr lang="en-US" i="1" dirty="0" smtClean="0">
                        <a:solidFill>
                          <a:srgbClr val="95013C"/>
                        </a:solidFill>
                        <a:latin typeface="Cambria Math" panose="02040503050406030204" pitchFamily="18" charset="0"/>
                        <a:ea typeface="Cambria Math" panose="02040503050406030204" pitchFamily="18" charset="0"/>
                      </a:rPr>
                      <m:t>≈</m:t>
                    </m:r>
                    <m:sSub>
                      <m:sSubPr>
                        <m:ctrlPr>
                          <a:rPr lang="en-US" i="1">
                            <a:solidFill>
                              <a:srgbClr val="95013C"/>
                            </a:solidFill>
                            <a:latin typeface="Cambria Math" panose="02040503050406030204" pitchFamily="18" charset="0"/>
                          </a:rPr>
                        </m:ctrlPr>
                      </m:sSubPr>
                      <m:e>
                        <m:r>
                          <m:rPr>
                            <m:sty m:val="p"/>
                          </m:rPr>
                          <a:rPr lang="en-US">
                            <a:solidFill>
                              <a:srgbClr val="95013C"/>
                            </a:solidFill>
                            <a:latin typeface="Cambria Math" panose="02040503050406030204" pitchFamily="18" charset="0"/>
                          </a:rPr>
                          <m:t>q</m:t>
                        </m:r>
                      </m:e>
                      <m:sub>
                        <m:r>
                          <a:rPr lang="el-GR" i="1">
                            <a:solidFill>
                              <a:srgbClr val="95013C"/>
                            </a:solidFill>
                            <a:latin typeface="Cambria Math" panose="02040503050406030204" pitchFamily="18" charset="0"/>
                          </a:rPr>
                          <m:t>𝜋</m:t>
                        </m:r>
                      </m:sub>
                    </m:sSub>
                  </m:oMath>
                </a14:m>
                <a:endParaRPr lang="en-US" dirty="0"/>
              </a:p>
              <a:p>
                <a:r>
                  <a:rPr lang="en-US" dirty="0"/>
                  <a:t>Policy improvement</a:t>
                </a:r>
              </a:p>
              <a:p>
                <a:pPr lvl="1"/>
                <a:r>
                  <a:rPr lang="el-GR" u="sng" dirty="0">
                    <a:solidFill>
                      <a:srgbClr val="95013C"/>
                    </a:solidFill>
                  </a:rPr>
                  <a:t>ε</a:t>
                </a:r>
                <a:r>
                  <a:rPr lang="el-GR" u="sng" dirty="0"/>
                  <a:t>-</a:t>
                </a:r>
                <a:r>
                  <a:rPr lang="en-US" u="sng" dirty="0"/>
                  <a:t>Greedy</a:t>
                </a:r>
                <a:r>
                  <a:rPr lang="en-US" dirty="0"/>
                  <a:t> policy improvement</a:t>
                </a:r>
              </a:p>
            </p:txBody>
          </p:sp>
        </mc:Choice>
        <mc:Fallback xmlns="">
          <p:sp>
            <p:nvSpPr>
              <p:cNvPr id="3" name="Content Placeholder 2">
                <a:extLst>
                  <a:ext uri="{FF2B5EF4-FFF2-40B4-BE49-F238E27FC236}">
                    <a16:creationId xmlns:a16="http://schemas.microsoft.com/office/drawing/2014/main" id="{30AC5E76-B8EA-3B49-BE96-AD586EEB5DBB}"/>
                  </a:ext>
                </a:extLst>
              </p:cNvPr>
              <p:cNvSpPr>
                <a:spLocks noGrp="1" noRot="1" noChangeAspect="1" noMove="1" noResize="1" noEditPoints="1" noAdjustHandles="1" noChangeArrowheads="1" noChangeShapeType="1" noTextEdit="1"/>
              </p:cNvSpPr>
              <p:nvPr>
                <p:ph idx="1"/>
              </p:nvPr>
            </p:nvSpPr>
            <p:spPr>
              <a:xfrm>
                <a:off x="838200" y="4465569"/>
                <a:ext cx="10515600" cy="1711394"/>
              </a:xfrm>
              <a:blipFill>
                <a:blip r:embed="rId2"/>
                <a:stretch>
                  <a:fillRect l="-928" t="-8929" b="-4643"/>
                </a:stretch>
              </a:blipFill>
            </p:spPr>
            <p:txBody>
              <a:bodyPr/>
              <a:lstStyle/>
              <a:p>
                <a:r>
                  <a:rPr lang="it-IT">
                    <a:noFill/>
                  </a:rPr>
                  <a:t> </a:t>
                </a:r>
              </a:p>
            </p:txBody>
          </p:sp>
        </mc:Fallback>
      </mc:AlternateContent>
      <p:pic>
        <p:nvPicPr>
          <p:cNvPr id="4" name="Picture 3">
            <a:extLst>
              <a:ext uri="{FF2B5EF4-FFF2-40B4-BE49-F238E27FC236}">
                <a16:creationId xmlns:a16="http://schemas.microsoft.com/office/drawing/2014/main" id="{8F00EE5D-1A65-244B-93CA-67FB3F6971B3}"/>
              </a:ext>
            </a:extLst>
          </p:cNvPr>
          <p:cNvPicPr>
            <a:picLocks noChangeAspect="1"/>
          </p:cNvPicPr>
          <p:nvPr/>
        </p:nvPicPr>
        <p:blipFill>
          <a:blip r:embed="rId3">
            <a:alphaModFix/>
          </a:blip>
          <a:stretch>
            <a:fillRect/>
          </a:stretch>
        </p:blipFill>
        <p:spPr>
          <a:xfrm>
            <a:off x="2210607" y="1704708"/>
            <a:ext cx="4326671" cy="2746841"/>
          </a:xfrm>
          <a:prstGeom prst="rect">
            <a:avLst/>
          </a:prstGeom>
        </p:spPr>
      </p:pic>
      <p:sp>
        <p:nvSpPr>
          <p:cNvPr id="5" name="Footer Placeholder 2">
            <a:extLst>
              <a:ext uri="{FF2B5EF4-FFF2-40B4-BE49-F238E27FC236}">
                <a16:creationId xmlns:a16="http://schemas.microsoft.com/office/drawing/2014/main" id="{6F9E5F7C-E766-2564-61FF-0E2390B02DF7}"/>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6" name="Footer Placeholder 3">
            <a:extLst>
              <a:ext uri="{FF2B5EF4-FFF2-40B4-BE49-F238E27FC236}">
                <a16:creationId xmlns:a16="http://schemas.microsoft.com/office/drawing/2014/main" id="{B1D45B3A-2933-289F-D484-3E299745EE5F}"/>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
        <p:nvSpPr>
          <p:cNvPr id="7" name="Slide Number Placeholder 4">
            <a:extLst>
              <a:ext uri="{FF2B5EF4-FFF2-40B4-BE49-F238E27FC236}">
                <a16:creationId xmlns:a16="http://schemas.microsoft.com/office/drawing/2014/main" id="{F21B9D01-E5F6-1B7B-4D66-3CC861716805}"/>
              </a:ext>
            </a:extLst>
          </p:cNvPr>
          <p:cNvSpPr>
            <a:spLocks noGrp="1"/>
          </p:cNvSpPr>
          <p:nvPr>
            <p:ph type="sldNum" sz="quarter" idx="12"/>
          </p:nvPr>
        </p:nvSpPr>
        <p:spPr>
          <a:xfrm>
            <a:off x="9445485" y="6485557"/>
            <a:ext cx="2743200" cy="365125"/>
          </a:xfrm>
        </p:spPr>
        <p:txBody>
          <a:bodyPr/>
          <a:lstStyle/>
          <a:p>
            <a:fld id="{6C21EA8E-8BBA-427F-8E76-5AE09ACA2473}" type="slidenum">
              <a:rPr lang="en-GB" smtClean="0"/>
              <a:t>64</a:t>
            </a:fld>
            <a:endParaRPr lang="en-GB" dirty="0"/>
          </a:p>
        </p:txBody>
      </p:sp>
    </p:spTree>
    <p:extLst>
      <p:ext uri="{BB962C8B-B14F-4D97-AF65-F5344CB8AC3E}">
        <p14:creationId xmlns:p14="http://schemas.microsoft.com/office/powerpoint/2010/main" val="22762909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B0D55-9696-7D4C-B184-F1BD0D02FF1C}"/>
              </a:ext>
            </a:extLst>
          </p:cNvPr>
          <p:cNvSpPr>
            <a:spLocks noGrp="1"/>
          </p:cNvSpPr>
          <p:nvPr>
            <p:ph type="title"/>
          </p:nvPr>
        </p:nvSpPr>
        <p:spPr/>
        <p:txBody>
          <a:bodyPr/>
          <a:lstStyle/>
          <a:p>
            <a:r>
              <a:rPr lang="en-FR" dirty="0"/>
              <a:t>GLIE Monte-Carlo Control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45AACAB-9352-494A-9B70-8A9CFB79DCB2}"/>
                  </a:ext>
                </a:extLst>
              </p:cNvPr>
              <p:cNvSpPr>
                <a:spLocks noGrp="1"/>
              </p:cNvSpPr>
              <p:nvPr>
                <p:ph idx="1"/>
              </p:nvPr>
            </p:nvSpPr>
            <p:spPr>
              <a:xfrm>
                <a:off x="838200" y="1825625"/>
                <a:ext cx="10515600" cy="3626485"/>
              </a:xfrm>
            </p:spPr>
            <p:txBody>
              <a:bodyPr>
                <a:normAutofit fontScale="77500" lnSpcReduction="20000"/>
              </a:bodyPr>
              <a:lstStyle/>
              <a:p>
                <a:r>
                  <a:rPr lang="en-FR" dirty="0"/>
                  <a:t>Sample kth episode using </a:t>
                </a:r>
                <a14:m>
                  <m:oMath xmlns:m="http://schemas.openxmlformats.org/officeDocument/2006/math">
                    <m:r>
                      <a:rPr lang="el-GR" i="1" dirty="0" smtClean="0">
                        <a:latin typeface="Cambria Math" panose="02040503050406030204" pitchFamily="18" charset="0"/>
                      </a:rPr>
                      <m:t>𝜋</m:t>
                    </m:r>
                    <m:r>
                      <a:rPr lang="el-GR" b="0" i="1" dirty="0" smtClean="0">
                        <a:latin typeface="Cambria Math" panose="02040503050406030204" pitchFamily="18" charset="0"/>
                      </a:rPr>
                      <m:t>:{</m:t>
                    </m:r>
                    <m:sSub>
                      <m:sSubPr>
                        <m:ctrlPr>
                          <a:rPr lang="el-GR" b="0" i="1" dirty="0" smtClean="0">
                            <a:latin typeface="Cambria Math" panose="02040503050406030204" pitchFamily="18" charset="0"/>
                          </a:rPr>
                        </m:ctrlPr>
                      </m:sSubPr>
                      <m:e>
                        <m:r>
                          <m:rPr>
                            <m:sty m:val="p"/>
                          </m:rPr>
                          <a:rPr lang="en-US" b="0" i="0" dirty="0" smtClean="0">
                            <a:latin typeface="Cambria Math" panose="02040503050406030204" pitchFamily="18" charset="0"/>
                          </a:rPr>
                          <m:t>S</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l-GR" b="0"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l-GR" b="0" i="1" dirty="0" smtClean="0">
                            <a:latin typeface="Cambria Math" panose="02040503050406030204" pitchFamily="18" charset="0"/>
                          </a:rPr>
                        </m:ctrlPr>
                      </m:sSubPr>
                      <m:e>
                        <m:r>
                          <a:rPr lang="en-US" b="0" i="1" dirty="0" smtClean="0">
                            <a:latin typeface="Cambria Math" panose="02040503050406030204" pitchFamily="18" charset="0"/>
                          </a:rPr>
                          <m:t>𝑅</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sSub>
                      <m:sSubPr>
                        <m:ctrlPr>
                          <a:rPr lang="el-GR" b="0" i="1" dirty="0" smtClean="0">
                            <a:latin typeface="Cambria Math" panose="02040503050406030204" pitchFamily="18" charset="0"/>
                          </a:rPr>
                        </m:ctrlPr>
                      </m:sSubPr>
                      <m:e>
                        <m:r>
                          <a:rPr lang="en-US" b="0" i="1" dirty="0" smtClean="0">
                            <a:latin typeface="Cambria Math" panose="02040503050406030204" pitchFamily="18" charset="0"/>
                          </a:rPr>
                          <m:t>𝑆</m:t>
                        </m:r>
                      </m:e>
                      <m:sub>
                        <m:r>
                          <a:rPr lang="en-US" b="0" i="1" dirty="0" smtClean="0">
                            <a:latin typeface="Cambria Math" panose="02040503050406030204" pitchFamily="18" charset="0"/>
                          </a:rPr>
                          <m:t>𝑇</m:t>
                        </m:r>
                      </m:sub>
                    </m:sSub>
                    <m:r>
                      <a:rPr lang="el-GR" b="0" i="1" dirty="0" smtClean="0">
                        <a:latin typeface="Cambria Math" panose="02040503050406030204" pitchFamily="18" charset="0"/>
                      </a:rPr>
                      <m:t>}</m:t>
                    </m:r>
                    <m:r>
                      <a:rPr lang="el-GR" b="0" i="1" dirty="0" smtClean="0">
                        <a:latin typeface="Cambria Math" panose="02040503050406030204" pitchFamily="18" charset="0"/>
                        <a:ea typeface="Cambria Math" panose="02040503050406030204" pitchFamily="18" charset="0"/>
                      </a:rPr>
                      <m:t>~</m:t>
                    </m:r>
                    <m:r>
                      <a:rPr lang="el-GR" b="0" i="1" dirty="0" smtClean="0">
                        <a:latin typeface="Cambria Math" panose="02040503050406030204" pitchFamily="18" charset="0"/>
                        <a:ea typeface="Cambria Math" panose="02040503050406030204" pitchFamily="18" charset="0"/>
                      </a:rPr>
                      <m:t>𝜋</m:t>
                    </m:r>
                  </m:oMath>
                </a14:m>
                <a:endParaRPr lang="en-FR" dirty="0"/>
              </a:p>
              <a:p>
                <a:r>
                  <a:rPr lang="en-FR" dirty="0"/>
                  <a:t>For each state </a:t>
                </a:r>
                <a14:m>
                  <m:oMath xmlns:m="http://schemas.openxmlformats.org/officeDocument/2006/math">
                    <m:sSub>
                      <m:sSubPr>
                        <m:ctrlPr>
                          <a:rPr lang="en-FR"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oMath>
                </a14:m>
                <a:r>
                  <a:rPr lang="en-FR" dirty="0"/>
                  <a:t> and action </a:t>
                </a:r>
                <a14:m>
                  <m:oMath xmlns:m="http://schemas.openxmlformats.org/officeDocument/2006/math">
                    <m:sSub>
                      <m:sSubPr>
                        <m:ctrlPr>
                          <a:rPr lang="en-FR" i="1">
                            <a:latin typeface="Cambria Math" panose="02040503050406030204" pitchFamily="18" charset="0"/>
                          </a:rPr>
                        </m:ctrlPr>
                      </m:sSubPr>
                      <m:e>
                        <m:r>
                          <a:rPr lang="en-US" b="0" i="1" smtClean="0">
                            <a:latin typeface="Cambria Math" panose="02040503050406030204" pitchFamily="18" charset="0"/>
                          </a:rPr>
                          <m:t>𝐴</m:t>
                        </m:r>
                      </m:e>
                      <m:sub>
                        <m:r>
                          <a:rPr lang="en-US" i="1">
                            <a:latin typeface="Cambria Math" panose="02040503050406030204" pitchFamily="18" charset="0"/>
                          </a:rPr>
                          <m:t>𝑡</m:t>
                        </m:r>
                      </m:sub>
                    </m:sSub>
                  </m:oMath>
                </a14:m>
                <a:r>
                  <a:rPr lang="en-FR" dirty="0"/>
                  <a:t> in the episode, </a:t>
                </a:r>
              </a:p>
              <a:p>
                <a:endParaRPr lang="en-FR" dirty="0"/>
              </a:p>
              <a:p>
                <a:pPr marL="0" indent="0">
                  <a:lnSpc>
                    <a:spcPct val="11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𝑁</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b="0" i="0" smtClean="0">
                          <a:latin typeface="Cambria Math" panose="02040503050406030204" pitchFamily="18" charset="0"/>
                        </a:rPr>
                        <m:t>+1</m:t>
                      </m:r>
                    </m:oMath>
                    <m:oMath xmlns:m="http://schemas.openxmlformats.org/officeDocument/2006/math">
                      <m:r>
                        <a:rPr lang="en-US" b="0" i="1" smtClean="0">
                          <a:latin typeface="Cambria Math" panose="02040503050406030204" pitchFamily="18" charset="0"/>
                        </a:rPr>
                        <m:t>𝑄</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𝑁</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b="0" i="1" smtClean="0">
                          <a:latin typeface="Cambria Math" panose="02040503050406030204" pitchFamily="18" charset="0"/>
                        </a:rPr>
                        <m:t>)</m:t>
                      </m:r>
                    </m:oMath>
                  </m:oMathPara>
                </a14:m>
                <a:endParaRPr lang="en-FR" dirty="0"/>
              </a:p>
              <a:p>
                <a:pPr>
                  <a:lnSpc>
                    <a:spcPct val="110000"/>
                  </a:lnSpc>
                </a:pPr>
                <a:r>
                  <a:rPr lang="en-FR" dirty="0"/>
                  <a:t>Improve policy based on new action-value function</a:t>
                </a:r>
              </a:p>
              <a:p>
                <a:pPr marL="0" indent="0">
                  <a:lnSpc>
                    <a:spcPct val="110000"/>
                  </a:lnSpc>
                  <a:buNone/>
                </a:pPr>
                <a14:m>
                  <m:oMathPara xmlns:m="http://schemas.openxmlformats.org/officeDocument/2006/math">
                    <m:oMathParaPr>
                      <m:jc m:val="centerGroup"/>
                    </m:oMathParaPr>
                    <m:oMath xmlns:m="http://schemas.openxmlformats.org/officeDocument/2006/math">
                      <m:r>
                        <a:rPr lang="el-GR" b="0" i="1" smtClean="0">
                          <a:latin typeface="Cambria Math" panose="02040503050406030204" pitchFamily="18" charset="0"/>
                        </a:rPr>
                        <m:t>𝜀</m:t>
                      </m:r>
                      <m:r>
                        <a:rPr lang="el-GR" b="0" i="1" smtClean="0">
                          <a:latin typeface="Cambria Math" panose="02040503050406030204" pitchFamily="18" charset="0"/>
                          <a:ea typeface="Cambria Math" panose="02040503050406030204" pitchFamily="18" charset="0"/>
                        </a:rPr>
                        <m:t>←</m:t>
                      </m:r>
                      <m:f>
                        <m:fPr>
                          <m:type m:val="skw"/>
                          <m:ctrlPr>
                            <a:rPr lang="el-GR" b="0" i="1" smtClean="0">
                              <a:latin typeface="Cambria Math" panose="02040503050406030204" pitchFamily="18" charset="0"/>
                              <a:ea typeface="Cambria Math" panose="02040503050406030204" pitchFamily="18" charset="0"/>
                            </a:rPr>
                          </m:ctrlPr>
                        </m:fPr>
                        <m:num>
                          <m:r>
                            <a:rPr lang="el-GR"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𝑘</m:t>
                          </m:r>
                        </m:den>
                      </m:f>
                    </m:oMath>
                    <m:oMath xmlns:m="http://schemas.openxmlformats.org/officeDocument/2006/math">
                      <m:r>
                        <a:rPr lang="el-GR" b="0" i="1" smtClean="0">
                          <a:latin typeface="Cambria Math" panose="02040503050406030204" pitchFamily="18" charset="0"/>
                          <a:ea typeface="Cambria Math" panose="02040503050406030204" pitchFamily="18" charset="0"/>
                        </a:rPr>
                        <m:t>𝜋</m:t>
                      </m:r>
                      <m:r>
                        <a:rPr lang="el-GR" b="0" i="1" smtClean="0">
                          <a:latin typeface="Cambria Math" panose="02040503050406030204" pitchFamily="18" charset="0"/>
                          <a:ea typeface="Cambria Math" panose="02040503050406030204" pitchFamily="18" charset="0"/>
                        </a:rPr>
                        <m:t>←</m:t>
                      </m:r>
                      <m:r>
                        <a:rPr lang="el-GR"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𝑔𝑟𝑒𝑒𝑑𝑦</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𝑄</m:t>
                      </m:r>
                      <m:r>
                        <a:rPr lang="en-US" b="0" i="1" smtClean="0">
                          <a:latin typeface="Cambria Math" panose="02040503050406030204" pitchFamily="18" charset="0"/>
                          <a:ea typeface="Cambria Math" panose="02040503050406030204" pitchFamily="18" charset="0"/>
                        </a:rPr>
                        <m:t>)</m:t>
                      </m:r>
                    </m:oMath>
                  </m:oMathPara>
                </a14:m>
                <a:endParaRPr lang="en-FR" dirty="0"/>
              </a:p>
            </p:txBody>
          </p:sp>
        </mc:Choice>
        <mc:Fallback xmlns="">
          <p:sp>
            <p:nvSpPr>
              <p:cNvPr id="3" name="Content Placeholder 2">
                <a:extLst>
                  <a:ext uri="{FF2B5EF4-FFF2-40B4-BE49-F238E27FC236}">
                    <a16:creationId xmlns:a16="http://schemas.microsoft.com/office/drawing/2014/main" id="{445AACAB-9352-494A-9B70-8A9CFB79DCB2}"/>
                  </a:ext>
                </a:extLst>
              </p:cNvPr>
              <p:cNvSpPr>
                <a:spLocks noGrp="1" noRot="1" noChangeAspect="1" noMove="1" noResize="1" noEditPoints="1" noAdjustHandles="1" noChangeArrowheads="1" noChangeShapeType="1" noTextEdit="1"/>
              </p:cNvSpPr>
              <p:nvPr>
                <p:ph idx="1"/>
              </p:nvPr>
            </p:nvSpPr>
            <p:spPr>
              <a:xfrm>
                <a:off x="838200" y="1825625"/>
                <a:ext cx="10515600" cy="3626485"/>
              </a:xfrm>
              <a:blipFill>
                <a:blip r:embed="rId2"/>
                <a:stretch>
                  <a:fillRect l="-696" t="-3697"/>
                </a:stretch>
              </a:blipFill>
            </p:spPr>
            <p:txBody>
              <a:bodyPr/>
              <a:lstStyle/>
              <a:p>
                <a:r>
                  <a:rPr lang="it-IT">
                    <a:noFill/>
                  </a:rPr>
                  <a:t> </a:t>
                </a:r>
              </a:p>
            </p:txBody>
          </p:sp>
        </mc:Fallback>
      </mc:AlternateContent>
      <p:grpSp>
        <p:nvGrpSpPr>
          <p:cNvPr id="4" name="Group 3">
            <a:extLst>
              <a:ext uri="{FF2B5EF4-FFF2-40B4-BE49-F238E27FC236}">
                <a16:creationId xmlns:a16="http://schemas.microsoft.com/office/drawing/2014/main" id="{F3A137BF-B94B-534D-90DE-CE52A5636AC4}"/>
              </a:ext>
            </a:extLst>
          </p:cNvPr>
          <p:cNvGrpSpPr/>
          <p:nvPr/>
        </p:nvGrpSpPr>
        <p:grpSpPr>
          <a:xfrm>
            <a:off x="838200" y="5452110"/>
            <a:ext cx="10515600" cy="846137"/>
            <a:chOff x="1507225" y="5343279"/>
            <a:chExt cx="9177549" cy="846137"/>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604C734-FD72-FA43-9745-FC2CE754C554}"/>
                    </a:ext>
                  </a:extLst>
                </p:cNvPr>
                <p:cNvSpPr/>
                <p:nvPr/>
              </p:nvSpPr>
              <p:spPr>
                <a:xfrm>
                  <a:off x="1507225" y="5720961"/>
                  <a:ext cx="9177549" cy="46845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latin typeface="Linux Libertine" panose="02000503000000000000" pitchFamily="2" charset="0"/>
                    </a:rPr>
                    <a:t>GLIE Monte-Carlo control converges to the optimal action-value function, </a:t>
                  </a:r>
                  <a14:m>
                    <m:oMath xmlns:m="http://schemas.openxmlformats.org/officeDocument/2006/math">
                      <m:r>
                        <a:rPr lang="en-US" b="0" i="1" smtClean="0">
                          <a:solidFill>
                            <a:schemeClr val="tx1"/>
                          </a:solidFill>
                          <a:latin typeface="Cambria Math" panose="02040503050406030204" pitchFamily="18" charset="0"/>
                        </a:rPr>
                        <m:t>𝑄</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𝑞</m:t>
                          </m:r>
                        </m:e>
                        <m:sub>
                          <m:r>
                            <a:rPr lang="en-US" b="0" i="1" smtClean="0">
                              <a:solidFill>
                                <a:schemeClr val="tx1"/>
                              </a:solidFill>
                              <a:latin typeface="Cambria Math" panose="02040503050406030204" pitchFamily="18" charset="0"/>
                              <a:ea typeface="Cambria Math" panose="02040503050406030204" pitchFamily="18" charset="0"/>
                            </a:rPr>
                            <m:t>∗</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𝑠</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m:t>
                      </m:r>
                    </m:oMath>
                  </a14:m>
                  <a:endParaRPr lang="en-US" dirty="0">
                    <a:solidFill>
                      <a:schemeClr val="tx1"/>
                    </a:solidFill>
                    <a:latin typeface="Linux Libertine" panose="02000503000000000000" pitchFamily="2" charset="0"/>
                  </a:endParaRPr>
                </a:p>
              </p:txBody>
            </p:sp>
          </mc:Choice>
          <mc:Fallback xmlns="">
            <p:sp>
              <p:nvSpPr>
                <p:cNvPr id="5" name="Rectangle 4">
                  <a:extLst>
                    <a:ext uri="{FF2B5EF4-FFF2-40B4-BE49-F238E27FC236}">
                      <a16:creationId xmlns:a16="http://schemas.microsoft.com/office/drawing/2014/main" id="{A604C734-FD72-FA43-9745-FC2CE754C554}"/>
                    </a:ext>
                  </a:extLst>
                </p:cNvPr>
                <p:cNvSpPr>
                  <a:spLocks noRot="1" noChangeAspect="1" noMove="1" noResize="1" noEditPoints="1" noAdjustHandles="1" noChangeArrowheads="1" noChangeShapeType="1" noTextEdit="1"/>
                </p:cNvSpPr>
                <p:nvPr/>
              </p:nvSpPr>
              <p:spPr>
                <a:xfrm>
                  <a:off x="1507225" y="5720961"/>
                  <a:ext cx="9177549" cy="468455"/>
                </a:xfrm>
                <a:prstGeom prst="rect">
                  <a:avLst/>
                </a:prstGeom>
                <a:blipFill>
                  <a:blip r:embed="rId3"/>
                  <a:stretch>
                    <a:fillRect l="-603" t="-5263"/>
                  </a:stretch>
                </a:blipFill>
                <a:ln>
                  <a:noFill/>
                </a:ln>
              </p:spPr>
              <p:txBody>
                <a:bodyPr/>
                <a:lstStyle/>
                <a:p>
                  <a:r>
                    <a:rPr lang="en-FR">
                      <a:noFill/>
                    </a:rPr>
                    <a:t> </a:t>
                  </a:r>
                </a:p>
              </p:txBody>
            </p:sp>
          </mc:Fallback>
        </mc:AlternateContent>
        <p:sp>
          <p:nvSpPr>
            <p:cNvPr id="6" name="Rectangle 5">
              <a:extLst>
                <a:ext uri="{FF2B5EF4-FFF2-40B4-BE49-F238E27FC236}">
                  <a16:creationId xmlns:a16="http://schemas.microsoft.com/office/drawing/2014/main" id="{1ED89235-5F2E-6944-A263-8704960F906D}"/>
                </a:ext>
              </a:extLst>
            </p:cNvPr>
            <p:cNvSpPr/>
            <p:nvPr/>
          </p:nvSpPr>
          <p:spPr>
            <a:xfrm>
              <a:off x="1507225" y="5343279"/>
              <a:ext cx="9177549" cy="3776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latin typeface="Linux Libertine" panose="02000503000000000000" pitchFamily="2" charset="0"/>
                </a:rPr>
                <a:t>Theorem</a:t>
              </a:r>
              <a:endParaRPr lang="en-FR" dirty="0">
                <a:solidFill>
                  <a:schemeClr val="bg1"/>
                </a:solidFill>
                <a:latin typeface="Linux Libertine" panose="02000503000000000000" pitchFamily="2" charset="0"/>
              </a:endParaRPr>
            </a:p>
          </p:txBody>
        </p:sp>
      </p:grpSp>
      <p:sp>
        <p:nvSpPr>
          <p:cNvPr id="7" name="Footer Placeholder 2">
            <a:extLst>
              <a:ext uri="{FF2B5EF4-FFF2-40B4-BE49-F238E27FC236}">
                <a16:creationId xmlns:a16="http://schemas.microsoft.com/office/drawing/2014/main" id="{30D1B156-E489-3A50-D8EB-3AAF293C178A}"/>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8" name="Footer Placeholder 3">
            <a:extLst>
              <a:ext uri="{FF2B5EF4-FFF2-40B4-BE49-F238E27FC236}">
                <a16:creationId xmlns:a16="http://schemas.microsoft.com/office/drawing/2014/main" id="{73BECE3E-3384-8461-5AD8-DAC64CA00095}"/>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
        <p:nvSpPr>
          <p:cNvPr id="9" name="Slide Number Placeholder 4">
            <a:extLst>
              <a:ext uri="{FF2B5EF4-FFF2-40B4-BE49-F238E27FC236}">
                <a16:creationId xmlns:a16="http://schemas.microsoft.com/office/drawing/2014/main" id="{2593BFE2-0CD7-3DA0-8AC9-8710DA33A231}"/>
              </a:ext>
            </a:extLst>
          </p:cNvPr>
          <p:cNvSpPr>
            <a:spLocks noGrp="1"/>
          </p:cNvSpPr>
          <p:nvPr>
            <p:ph type="sldNum" sz="quarter" idx="12"/>
          </p:nvPr>
        </p:nvSpPr>
        <p:spPr>
          <a:xfrm>
            <a:off x="9445485" y="6485557"/>
            <a:ext cx="2743200" cy="365125"/>
          </a:xfrm>
        </p:spPr>
        <p:txBody>
          <a:bodyPr/>
          <a:lstStyle/>
          <a:p>
            <a:fld id="{6C21EA8E-8BBA-427F-8E76-5AE09ACA2473}" type="slidenum">
              <a:rPr lang="en-GB" smtClean="0"/>
              <a:t>65</a:t>
            </a:fld>
            <a:endParaRPr lang="en-GB" dirty="0"/>
          </a:p>
        </p:txBody>
      </p:sp>
    </p:spTree>
    <p:extLst>
      <p:ext uri="{BB962C8B-B14F-4D97-AF65-F5344CB8AC3E}">
        <p14:creationId xmlns:p14="http://schemas.microsoft.com/office/powerpoint/2010/main" val="17635069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3FE10-41C2-0847-A976-517726EA5BC5}"/>
              </a:ext>
            </a:extLst>
          </p:cNvPr>
          <p:cNvSpPr>
            <a:spLocks noGrp="1"/>
          </p:cNvSpPr>
          <p:nvPr>
            <p:ph type="title"/>
          </p:nvPr>
        </p:nvSpPr>
        <p:spPr/>
        <p:txBody>
          <a:bodyPr/>
          <a:lstStyle/>
          <a:p>
            <a:r>
              <a:rPr lang="en-FR" dirty="0"/>
              <a:t>MC vs. TD Control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D319698-C1CB-1A44-AE20-E847EDFB042A}"/>
                  </a:ext>
                </a:extLst>
              </p:cNvPr>
              <p:cNvSpPr>
                <a:spLocks noGrp="1"/>
              </p:cNvSpPr>
              <p:nvPr>
                <p:ph idx="1"/>
              </p:nvPr>
            </p:nvSpPr>
            <p:spPr/>
            <p:txBody>
              <a:bodyPr/>
              <a:lstStyle/>
              <a:p>
                <a:r>
                  <a:rPr lang="en-US" dirty="0"/>
                  <a:t>Temporal-difference (TD) learning has several advantages over Monte-Carlo (MC) </a:t>
                </a:r>
              </a:p>
              <a:p>
                <a:pPr lvl="1"/>
                <a:r>
                  <a:rPr lang="en-US" dirty="0"/>
                  <a:t>Lower variance </a:t>
                </a:r>
              </a:p>
              <a:p>
                <a:pPr lvl="1"/>
                <a:r>
                  <a:rPr lang="en-US" dirty="0"/>
                  <a:t>Online</a:t>
                </a:r>
              </a:p>
              <a:p>
                <a:pPr lvl="1"/>
                <a:r>
                  <a:rPr lang="en-US" dirty="0"/>
                  <a:t>Incomplete sequences </a:t>
                </a:r>
              </a:p>
              <a:p>
                <a:r>
                  <a:rPr lang="en-US" dirty="0"/>
                  <a:t>Natural idea: use TD instead of MC in our control loop </a:t>
                </a:r>
              </a:p>
              <a:p>
                <a:pPr lvl="1"/>
                <a:r>
                  <a:rPr lang="en-US" dirty="0"/>
                  <a:t>Apply TD to </a:t>
                </a:r>
                <a14:m>
                  <m:oMath xmlns:m="http://schemas.openxmlformats.org/officeDocument/2006/math">
                    <m:r>
                      <a:rPr lang="en-US" i="1" dirty="0" smtClean="0">
                        <a:latin typeface="Cambria Math" panose="02040503050406030204" pitchFamily="18" charset="0"/>
                      </a:rPr>
                      <m:t>𝑄</m:t>
                    </m:r>
                    <m:r>
                      <a:rPr lang="en-US" i="1" dirty="0" smtClean="0">
                        <a:latin typeface="Cambria Math" panose="02040503050406030204" pitchFamily="18" charset="0"/>
                      </a:rPr>
                      <m:t>(</m:t>
                    </m:r>
                    <m:r>
                      <a:rPr lang="en-US" i="1" dirty="0" smtClean="0">
                        <a:latin typeface="Cambria Math" panose="02040503050406030204" pitchFamily="18" charset="0"/>
                      </a:rPr>
                      <m:t>𝑆</m:t>
                    </m:r>
                    <m:r>
                      <a:rPr lang="en-US" i="1" dirty="0" smtClean="0">
                        <a:latin typeface="Cambria Math" panose="02040503050406030204" pitchFamily="18" charset="0"/>
                      </a:rPr>
                      <m:t>, </m:t>
                    </m:r>
                    <m:r>
                      <a:rPr lang="en-US" i="1" dirty="0" smtClean="0">
                        <a:latin typeface="Cambria Math" panose="02040503050406030204" pitchFamily="18" charset="0"/>
                      </a:rPr>
                      <m:t>𝐴</m:t>
                    </m:r>
                    <m:r>
                      <a:rPr lang="en-US" i="1" dirty="0" smtClean="0">
                        <a:latin typeface="Cambria Math" panose="02040503050406030204" pitchFamily="18" charset="0"/>
                      </a:rPr>
                      <m:t>) </m:t>
                    </m:r>
                  </m:oMath>
                </a14:m>
                <a:endParaRPr lang="en-US" dirty="0"/>
              </a:p>
              <a:p>
                <a:pPr lvl="1"/>
                <a:r>
                  <a:rPr lang="en-US" dirty="0"/>
                  <a:t>Use </a:t>
                </a:r>
                <a:r>
                  <a:rPr lang="el-GR" dirty="0"/>
                  <a:t>ε-</a:t>
                </a:r>
                <a:r>
                  <a:rPr lang="en-US" dirty="0"/>
                  <a:t>greedy policy improvement </a:t>
                </a:r>
              </a:p>
              <a:p>
                <a:pPr lvl="1"/>
                <a:r>
                  <a:rPr lang="en-US" dirty="0"/>
                  <a:t>Update every time-step </a:t>
                </a:r>
              </a:p>
            </p:txBody>
          </p:sp>
        </mc:Choice>
        <mc:Fallback xmlns="">
          <p:sp>
            <p:nvSpPr>
              <p:cNvPr id="3" name="Content Placeholder 2">
                <a:extLst>
                  <a:ext uri="{FF2B5EF4-FFF2-40B4-BE49-F238E27FC236}">
                    <a16:creationId xmlns:a16="http://schemas.microsoft.com/office/drawing/2014/main" id="{FD319698-C1CB-1A44-AE20-E847EDFB042A}"/>
                  </a:ext>
                </a:extLst>
              </p:cNvPr>
              <p:cNvSpPr>
                <a:spLocks noGrp="1" noRot="1" noChangeAspect="1" noMove="1" noResize="1" noEditPoints="1" noAdjustHandles="1" noChangeArrowheads="1" noChangeShapeType="1" noTextEdit="1"/>
              </p:cNvSpPr>
              <p:nvPr>
                <p:ph idx="1"/>
              </p:nvPr>
            </p:nvSpPr>
            <p:spPr>
              <a:blipFill>
                <a:blip r:embed="rId2"/>
                <a:stretch>
                  <a:fillRect l="-603"/>
                </a:stretch>
              </a:blipFill>
            </p:spPr>
            <p:txBody>
              <a:bodyPr/>
              <a:lstStyle/>
              <a:p>
                <a:r>
                  <a:rPr lang="en-FR">
                    <a:noFill/>
                  </a:rPr>
                  <a:t> </a:t>
                </a:r>
              </a:p>
            </p:txBody>
          </p:sp>
        </mc:Fallback>
      </mc:AlternateContent>
      <p:sp>
        <p:nvSpPr>
          <p:cNvPr id="4" name="Footer Placeholder 2">
            <a:extLst>
              <a:ext uri="{FF2B5EF4-FFF2-40B4-BE49-F238E27FC236}">
                <a16:creationId xmlns:a16="http://schemas.microsoft.com/office/drawing/2014/main" id="{7D727CF9-EE4D-D2C9-3DE0-FAFFB1BF894D}"/>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5" name="Footer Placeholder 3">
            <a:extLst>
              <a:ext uri="{FF2B5EF4-FFF2-40B4-BE49-F238E27FC236}">
                <a16:creationId xmlns:a16="http://schemas.microsoft.com/office/drawing/2014/main" id="{B79C0A5E-7965-DF0A-5535-5661F5E42A40}"/>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
        <p:nvSpPr>
          <p:cNvPr id="6" name="Slide Number Placeholder 4">
            <a:extLst>
              <a:ext uri="{FF2B5EF4-FFF2-40B4-BE49-F238E27FC236}">
                <a16:creationId xmlns:a16="http://schemas.microsoft.com/office/drawing/2014/main" id="{5A4FC916-491A-E950-26BC-5ABF34F06F94}"/>
              </a:ext>
            </a:extLst>
          </p:cNvPr>
          <p:cNvSpPr>
            <a:spLocks noGrp="1"/>
          </p:cNvSpPr>
          <p:nvPr>
            <p:ph type="sldNum" sz="quarter" idx="12"/>
          </p:nvPr>
        </p:nvSpPr>
        <p:spPr>
          <a:xfrm>
            <a:off x="9445485" y="6485557"/>
            <a:ext cx="2743200" cy="365125"/>
          </a:xfrm>
        </p:spPr>
        <p:txBody>
          <a:bodyPr/>
          <a:lstStyle/>
          <a:p>
            <a:fld id="{6C21EA8E-8BBA-427F-8E76-5AE09ACA2473}" type="slidenum">
              <a:rPr lang="en-GB" smtClean="0"/>
              <a:t>66</a:t>
            </a:fld>
            <a:endParaRPr lang="en-GB" dirty="0"/>
          </a:p>
        </p:txBody>
      </p:sp>
    </p:spTree>
    <p:extLst>
      <p:ext uri="{BB962C8B-B14F-4D97-AF65-F5344CB8AC3E}">
        <p14:creationId xmlns:p14="http://schemas.microsoft.com/office/powerpoint/2010/main" val="9854232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B4A64-B24C-CC40-A6FA-AD48B683317A}"/>
              </a:ext>
            </a:extLst>
          </p:cNvPr>
          <p:cNvSpPr>
            <a:spLocks noGrp="1"/>
          </p:cNvSpPr>
          <p:nvPr>
            <p:ph type="title"/>
          </p:nvPr>
        </p:nvSpPr>
        <p:spPr/>
        <p:txBody>
          <a:bodyPr/>
          <a:lstStyle/>
          <a:p>
            <a:r>
              <a:rPr lang="en-FR" dirty="0"/>
              <a:t>Updating Action-Value Functions with Sarsa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A04C3E-91F1-5C4A-B45E-FBDF46A108AD}"/>
                  </a:ext>
                </a:extLst>
              </p:cNvPr>
              <p:cNvSpPr>
                <a:spLocks noGrp="1"/>
              </p:cNvSpPr>
              <p:nvPr>
                <p:ph idx="1"/>
              </p:nvPr>
            </p:nvSpPr>
            <p:spPr>
              <a:xfrm>
                <a:off x="838200" y="5383529"/>
                <a:ext cx="10515600" cy="793433"/>
              </a:xfrm>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𝐴</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𝑄</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e>
                      </m:d>
                      <m:r>
                        <a:rPr lang="en-US" b="0" i="1" smtClean="0">
                          <a:latin typeface="Cambria Math" panose="02040503050406030204" pitchFamily="18" charset="0"/>
                          <a:ea typeface="Cambria Math" panose="02040503050406030204" pitchFamily="18" charset="0"/>
                        </a:rPr>
                        <m:t>+</m:t>
                      </m:r>
                      <m:r>
                        <a:rPr lang="el-GR" b="0" i="1" smtClean="0">
                          <a:latin typeface="Cambria Math" panose="02040503050406030204" pitchFamily="18" charset="0"/>
                          <a:ea typeface="Cambria Math" panose="02040503050406030204" pitchFamily="18" charset="0"/>
                        </a:rPr>
                        <m:t>𝛼</m:t>
                      </m:r>
                      <m:r>
                        <a:rPr lang="el-GR"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r>
                        <a:rPr lang="en-US" b="0" i="1" smtClean="0">
                          <a:latin typeface="Cambria Math" panose="02040503050406030204" pitchFamily="18" charset="0"/>
                          <a:ea typeface="Cambria Math" panose="02040503050406030204" pitchFamily="18" charset="0"/>
                        </a:rPr>
                        <m:t>+</m:t>
                      </m:r>
                      <m:r>
                        <a:rPr lang="el-GR" b="0"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𝑄</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𝑆</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𝐴</m:t>
                              </m:r>
                            </m:e>
                            <m:sup>
                              <m:r>
                                <a:rPr lang="en-US" b="0" i="1" smtClean="0">
                                  <a:latin typeface="Cambria Math" panose="02040503050406030204" pitchFamily="18" charset="0"/>
                                  <a:ea typeface="Cambria Math" panose="02040503050406030204" pitchFamily="18" charset="0"/>
                                </a:rPr>
                                <m:t>′</m:t>
                              </m:r>
                            </m:sup>
                          </m:sSup>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𝑄</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oMath>
                  </m:oMathPara>
                </a14:m>
                <a:endParaRPr lang="en-FR" dirty="0"/>
              </a:p>
            </p:txBody>
          </p:sp>
        </mc:Choice>
        <mc:Fallback xmlns="">
          <p:sp>
            <p:nvSpPr>
              <p:cNvPr id="3" name="Content Placeholder 2">
                <a:extLst>
                  <a:ext uri="{FF2B5EF4-FFF2-40B4-BE49-F238E27FC236}">
                    <a16:creationId xmlns:a16="http://schemas.microsoft.com/office/drawing/2014/main" id="{2EA04C3E-91F1-5C4A-B45E-FBDF46A108AD}"/>
                  </a:ext>
                </a:extLst>
              </p:cNvPr>
              <p:cNvSpPr>
                <a:spLocks noGrp="1" noRot="1" noChangeAspect="1" noMove="1" noResize="1" noEditPoints="1" noAdjustHandles="1" noChangeArrowheads="1" noChangeShapeType="1" noTextEdit="1"/>
              </p:cNvSpPr>
              <p:nvPr>
                <p:ph idx="1"/>
              </p:nvPr>
            </p:nvSpPr>
            <p:spPr>
              <a:xfrm>
                <a:off x="838200" y="5383529"/>
                <a:ext cx="10515600" cy="793433"/>
              </a:xfrm>
              <a:blipFill>
                <a:blip r:embed="rId2"/>
                <a:stretch>
                  <a:fillRect/>
                </a:stretch>
              </a:blipFill>
            </p:spPr>
            <p:txBody>
              <a:bodyPr/>
              <a:lstStyle/>
              <a:p>
                <a:r>
                  <a:rPr lang="en-FR">
                    <a:noFill/>
                  </a:rPr>
                  <a:t> </a:t>
                </a:r>
              </a:p>
            </p:txBody>
          </p:sp>
        </mc:Fallback>
      </mc:AlternateContent>
      <p:pic>
        <p:nvPicPr>
          <p:cNvPr id="4" name="Picture 3">
            <a:extLst>
              <a:ext uri="{FF2B5EF4-FFF2-40B4-BE49-F238E27FC236}">
                <a16:creationId xmlns:a16="http://schemas.microsoft.com/office/drawing/2014/main" id="{D856E35E-E797-E441-A049-C9242525B9F2}"/>
              </a:ext>
            </a:extLst>
          </p:cNvPr>
          <p:cNvPicPr>
            <a:picLocks noChangeAspect="1"/>
          </p:cNvPicPr>
          <p:nvPr/>
        </p:nvPicPr>
        <p:blipFill>
          <a:blip r:embed="rId3"/>
          <a:stretch>
            <a:fillRect/>
          </a:stretch>
        </p:blipFill>
        <p:spPr>
          <a:xfrm>
            <a:off x="5343884" y="2160428"/>
            <a:ext cx="1504232" cy="2753360"/>
          </a:xfrm>
          <a:prstGeom prst="rect">
            <a:avLst/>
          </a:prstGeom>
        </p:spPr>
      </p:pic>
      <p:sp>
        <p:nvSpPr>
          <p:cNvPr id="5" name="TextBox 4">
            <a:extLst>
              <a:ext uri="{FF2B5EF4-FFF2-40B4-BE49-F238E27FC236}">
                <a16:creationId xmlns:a16="http://schemas.microsoft.com/office/drawing/2014/main" id="{0AB8626D-12F7-4640-A9D6-27B5F07C6E1C}"/>
              </a:ext>
            </a:extLst>
          </p:cNvPr>
          <p:cNvSpPr txBox="1"/>
          <p:nvPr/>
        </p:nvSpPr>
        <p:spPr>
          <a:xfrm>
            <a:off x="10421964" y="6221487"/>
            <a:ext cx="1770036" cy="246221"/>
          </a:xfrm>
          <a:prstGeom prst="rect">
            <a:avLst/>
          </a:prstGeom>
          <a:noFill/>
        </p:spPr>
        <p:txBody>
          <a:bodyPr wrap="none" rtlCol="0">
            <a:spAutoFit/>
          </a:bodyPr>
          <a:lstStyle/>
          <a:p>
            <a:pPr algn="r"/>
            <a:r>
              <a:rPr lang="en-FR" sz="1000" dirty="0">
                <a:latin typeface="Linux Libertine" panose="02000503000000000000" pitchFamily="2" charset="0"/>
              </a:rPr>
              <a:t>[David Silver, IRL, UCL 2015]</a:t>
            </a:r>
          </a:p>
        </p:txBody>
      </p:sp>
      <p:sp>
        <p:nvSpPr>
          <p:cNvPr id="6" name="Footer Placeholder 2">
            <a:extLst>
              <a:ext uri="{FF2B5EF4-FFF2-40B4-BE49-F238E27FC236}">
                <a16:creationId xmlns:a16="http://schemas.microsoft.com/office/drawing/2014/main" id="{6E95212F-C3D6-280B-94D5-85F5A7319623}"/>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7" name="Footer Placeholder 3">
            <a:extLst>
              <a:ext uri="{FF2B5EF4-FFF2-40B4-BE49-F238E27FC236}">
                <a16:creationId xmlns:a16="http://schemas.microsoft.com/office/drawing/2014/main" id="{3A7F6227-0A48-3382-F9C1-61BC7285EBD2}"/>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
        <p:nvSpPr>
          <p:cNvPr id="8" name="Slide Number Placeholder 4">
            <a:extLst>
              <a:ext uri="{FF2B5EF4-FFF2-40B4-BE49-F238E27FC236}">
                <a16:creationId xmlns:a16="http://schemas.microsoft.com/office/drawing/2014/main" id="{5B962C65-E1A5-01AD-9118-70D0B7BBF871}"/>
              </a:ext>
            </a:extLst>
          </p:cNvPr>
          <p:cNvSpPr>
            <a:spLocks noGrp="1"/>
          </p:cNvSpPr>
          <p:nvPr>
            <p:ph type="sldNum" sz="quarter" idx="12"/>
          </p:nvPr>
        </p:nvSpPr>
        <p:spPr>
          <a:xfrm>
            <a:off x="9445485" y="6485557"/>
            <a:ext cx="2743200" cy="365125"/>
          </a:xfrm>
        </p:spPr>
        <p:txBody>
          <a:bodyPr/>
          <a:lstStyle/>
          <a:p>
            <a:fld id="{6C21EA8E-8BBA-427F-8E76-5AE09ACA2473}" type="slidenum">
              <a:rPr lang="en-GB" smtClean="0"/>
              <a:t>67</a:t>
            </a:fld>
            <a:endParaRPr lang="en-GB" dirty="0"/>
          </a:p>
        </p:txBody>
      </p:sp>
    </p:spTree>
    <p:extLst>
      <p:ext uri="{BB962C8B-B14F-4D97-AF65-F5344CB8AC3E}">
        <p14:creationId xmlns:p14="http://schemas.microsoft.com/office/powerpoint/2010/main" val="42654266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5A1CF-7628-2C44-85A3-98B0E4CCB3DB}"/>
              </a:ext>
            </a:extLst>
          </p:cNvPr>
          <p:cNvSpPr>
            <a:spLocks noGrp="1"/>
          </p:cNvSpPr>
          <p:nvPr>
            <p:ph type="title"/>
          </p:nvPr>
        </p:nvSpPr>
        <p:spPr/>
        <p:txBody>
          <a:bodyPr/>
          <a:lstStyle/>
          <a:p>
            <a:r>
              <a:rPr lang="en-FR" dirty="0"/>
              <a:t>Sarsa Algorithm for On-Policy Control</a:t>
            </a:r>
          </a:p>
        </p:txBody>
      </p:sp>
      <p:pic>
        <p:nvPicPr>
          <p:cNvPr id="4" name="Content Placeholder 3">
            <a:extLst>
              <a:ext uri="{FF2B5EF4-FFF2-40B4-BE49-F238E27FC236}">
                <a16:creationId xmlns:a16="http://schemas.microsoft.com/office/drawing/2014/main" id="{5D5F81AE-59C5-3F40-AD80-68F0C40B91F0}"/>
              </a:ext>
            </a:extLst>
          </p:cNvPr>
          <p:cNvPicPr>
            <a:picLocks noGrp="1" noChangeAspect="1"/>
          </p:cNvPicPr>
          <p:nvPr>
            <p:ph idx="1"/>
          </p:nvPr>
        </p:nvPicPr>
        <p:blipFill>
          <a:blip r:embed="rId2"/>
          <a:stretch>
            <a:fillRect/>
          </a:stretch>
        </p:blipFill>
        <p:spPr>
          <a:xfrm>
            <a:off x="1733550" y="2051844"/>
            <a:ext cx="8724900" cy="3898900"/>
          </a:xfrm>
          <a:prstGeom prst="rect">
            <a:avLst/>
          </a:prstGeom>
        </p:spPr>
      </p:pic>
      <p:sp>
        <p:nvSpPr>
          <p:cNvPr id="5" name="TextBox 4">
            <a:extLst>
              <a:ext uri="{FF2B5EF4-FFF2-40B4-BE49-F238E27FC236}">
                <a16:creationId xmlns:a16="http://schemas.microsoft.com/office/drawing/2014/main" id="{A43566C6-EB61-214E-9E8C-BD48B4374D60}"/>
              </a:ext>
            </a:extLst>
          </p:cNvPr>
          <p:cNvSpPr txBox="1"/>
          <p:nvPr/>
        </p:nvSpPr>
        <p:spPr>
          <a:xfrm>
            <a:off x="8560877" y="6225262"/>
            <a:ext cx="3631123" cy="246221"/>
          </a:xfrm>
          <a:prstGeom prst="rect">
            <a:avLst/>
          </a:prstGeom>
          <a:noFill/>
        </p:spPr>
        <p:txBody>
          <a:bodyPr wrap="none" rtlCol="0">
            <a:spAutoFit/>
          </a:bodyPr>
          <a:lstStyle/>
          <a:p>
            <a:pPr algn="r"/>
            <a:r>
              <a:rPr lang="en-FR" sz="1000" dirty="0">
                <a:latin typeface="Linux Libertine" panose="02000503000000000000" pitchFamily="2" charset="0"/>
              </a:rPr>
              <a:t>[</a:t>
            </a:r>
            <a:r>
              <a:rPr lang="en-US" sz="1000" dirty="0">
                <a:latin typeface="Linux Libertine" panose="02000503000000000000" pitchFamily="2" charset="0"/>
              </a:rPr>
              <a:t>An Introduction to Reinforcement Learning, Sutton and </a:t>
            </a:r>
            <a:r>
              <a:rPr lang="en-US" sz="1000" dirty="0" err="1">
                <a:latin typeface="Linux Libertine" panose="02000503000000000000" pitchFamily="2" charset="0"/>
              </a:rPr>
              <a:t>Barto</a:t>
            </a:r>
            <a:r>
              <a:rPr lang="en-FR" sz="1000" dirty="0">
                <a:latin typeface="Linux Libertine" panose="02000503000000000000" pitchFamily="2" charset="0"/>
              </a:rPr>
              <a:t>]</a:t>
            </a:r>
          </a:p>
        </p:txBody>
      </p:sp>
      <p:sp>
        <p:nvSpPr>
          <p:cNvPr id="3" name="Footer Placeholder 2">
            <a:extLst>
              <a:ext uri="{FF2B5EF4-FFF2-40B4-BE49-F238E27FC236}">
                <a16:creationId xmlns:a16="http://schemas.microsoft.com/office/drawing/2014/main" id="{7DBE64D7-107A-6AAB-3A99-D8E67D615E73}"/>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6" name="Footer Placeholder 3">
            <a:extLst>
              <a:ext uri="{FF2B5EF4-FFF2-40B4-BE49-F238E27FC236}">
                <a16:creationId xmlns:a16="http://schemas.microsoft.com/office/drawing/2014/main" id="{33AA55D2-55BA-1AB3-3352-B8750397381E}"/>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
        <p:nvSpPr>
          <p:cNvPr id="7" name="Slide Number Placeholder 4">
            <a:extLst>
              <a:ext uri="{FF2B5EF4-FFF2-40B4-BE49-F238E27FC236}">
                <a16:creationId xmlns:a16="http://schemas.microsoft.com/office/drawing/2014/main" id="{3612301F-4676-037E-678C-BE34B4DF73FE}"/>
              </a:ext>
            </a:extLst>
          </p:cNvPr>
          <p:cNvSpPr>
            <a:spLocks noGrp="1"/>
          </p:cNvSpPr>
          <p:nvPr>
            <p:ph type="sldNum" sz="quarter" idx="12"/>
          </p:nvPr>
        </p:nvSpPr>
        <p:spPr>
          <a:xfrm>
            <a:off x="9445485" y="6485557"/>
            <a:ext cx="2743200" cy="365125"/>
          </a:xfrm>
        </p:spPr>
        <p:txBody>
          <a:bodyPr/>
          <a:lstStyle/>
          <a:p>
            <a:fld id="{6C21EA8E-8BBA-427F-8E76-5AE09ACA2473}" type="slidenum">
              <a:rPr lang="en-GB" smtClean="0"/>
              <a:t>68</a:t>
            </a:fld>
            <a:endParaRPr lang="en-GB" dirty="0"/>
          </a:p>
        </p:txBody>
      </p:sp>
    </p:spTree>
    <p:extLst>
      <p:ext uri="{BB962C8B-B14F-4D97-AF65-F5344CB8AC3E}">
        <p14:creationId xmlns:p14="http://schemas.microsoft.com/office/powerpoint/2010/main" val="36716289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71369-8DE0-094E-B152-2A0C57C948A0}"/>
              </a:ext>
            </a:extLst>
          </p:cNvPr>
          <p:cNvSpPr>
            <a:spLocks noGrp="1"/>
          </p:cNvSpPr>
          <p:nvPr>
            <p:ph type="title"/>
          </p:nvPr>
        </p:nvSpPr>
        <p:spPr/>
        <p:txBody>
          <a:bodyPr/>
          <a:lstStyle/>
          <a:p>
            <a:r>
              <a:rPr lang="en-FR" dirty="0"/>
              <a:t>Off-Policy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BDD27A5-348A-3545-8359-8AAAE61EBA18}"/>
                  </a:ext>
                </a:extLst>
              </p:cNvPr>
              <p:cNvSpPr>
                <a:spLocks noGrp="1"/>
              </p:cNvSpPr>
              <p:nvPr>
                <p:ph idx="1"/>
              </p:nvPr>
            </p:nvSpPr>
            <p:spPr/>
            <p:txBody>
              <a:bodyPr/>
              <a:lstStyle/>
              <a:p>
                <a:r>
                  <a:rPr lang="en-US" dirty="0"/>
                  <a:t>Evaluate target policy </a:t>
                </a:r>
                <a14:m>
                  <m:oMath xmlns:m="http://schemas.openxmlformats.org/officeDocument/2006/math">
                    <m:r>
                      <a:rPr lang="el-GR" i="1" dirty="0" smtClean="0">
                        <a:latin typeface="Cambria Math" panose="02040503050406030204" pitchFamily="18" charset="0"/>
                      </a:rPr>
                      <m:t>𝜋</m:t>
                    </m:r>
                    <m:r>
                      <a:rPr lang="el-GR" i="1" dirty="0" smtClean="0">
                        <a:latin typeface="Cambria Math" panose="02040503050406030204" pitchFamily="18" charset="0"/>
                      </a:rPr>
                      <m:t>(</m:t>
                    </m:r>
                    <m:r>
                      <a:rPr lang="en-US" i="1" dirty="0" err="1">
                        <a:latin typeface="Cambria Math" panose="02040503050406030204" pitchFamily="18" charset="0"/>
                      </a:rPr>
                      <m:t>𝑎</m:t>
                    </m:r>
                    <m:r>
                      <a:rPr lang="en-US" i="1" dirty="0" err="1">
                        <a:latin typeface="Cambria Math" panose="02040503050406030204" pitchFamily="18" charset="0"/>
                      </a:rPr>
                      <m:t>|</m:t>
                    </m:r>
                    <m:r>
                      <a:rPr lang="en-US" i="1" dirty="0" err="1">
                        <a:latin typeface="Cambria Math" panose="02040503050406030204" pitchFamily="18" charset="0"/>
                      </a:rPr>
                      <m:t>𝑠</m:t>
                    </m:r>
                    <m:r>
                      <a:rPr lang="en-US" i="1" dirty="0">
                        <a:latin typeface="Cambria Math" panose="02040503050406030204" pitchFamily="18" charset="0"/>
                      </a:rPr>
                      <m:t>)</m:t>
                    </m:r>
                  </m:oMath>
                </a14:m>
                <a:r>
                  <a:rPr lang="en-US" dirty="0"/>
                  <a:t> to compute </a:t>
                </a:r>
                <a14:m>
                  <m:oMath xmlns:m="http://schemas.openxmlformats.org/officeDocument/2006/math">
                    <m:sSub>
                      <m:sSubPr>
                        <m:ctrlPr>
                          <a:rPr lang="en-US" i="1" smtClean="0">
                            <a:latin typeface="Cambria Math" panose="02040503050406030204" pitchFamily="18" charset="0"/>
                          </a:rPr>
                        </m:ctrlPr>
                      </m:sSubPr>
                      <m:e>
                        <m:r>
                          <m:rPr>
                            <m:nor/>
                          </m:rPr>
                          <a:rPr lang="en-US" dirty="0"/>
                          <m:t>v</m:t>
                        </m:r>
                      </m:e>
                      <m:sub>
                        <m:r>
                          <a:rPr lang="el-GR" b="0" i="1" smtClean="0">
                            <a:latin typeface="Cambria Math" panose="02040503050406030204" pitchFamily="18" charset="0"/>
                          </a:rPr>
                          <m:t>𝜋</m:t>
                        </m:r>
                      </m:sub>
                    </m:sSub>
                    <m:r>
                      <a:rPr lang="el-GR" b="0" i="1" smtClean="0">
                        <a:latin typeface="Cambria Math" panose="02040503050406030204" pitchFamily="18" charset="0"/>
                      </a:rPr>
                      <m:t>(</m:t>
                    </m:r>
                    <m:r>
                      <a:rPr lang="en-US" b="0" i="1" smtClean="0">
                        <a:latin typeface="Cambria Math" panose="02040503050406030204" pitchFamily="18" charset="0"/>
                      </a:rPr>
                      <m:t>𝑠</m:t>
                    </m:r>
                    <m:r>
                      <a:rPr lang="el-GR" b="0" i="1" smtClean="0">
                        <a:latin typeface="Cambria Math" panose="02040503050406030204" pitchFamily="18" charset="0"/>
                      </a:rPr>
                      <m:t>)</m:t>
                    </m:r>
                  </m:oMath>
                </a14:m>
                <a:r>
                  <a:rPr lang="en-US" dirty="0"/>
                  <a:t> or </a:t>
                </a:r>
                <a14:m>
                  <m:oMath xmlns:m="http://schemas.openxmlformats.org/officeDocument/2006/math">
                    <m:sSub>
                      <m:sSubPr>
                        <m:ctrlPr>
                          <a:rPr lang="en-US" i="1">
                            <a:latin typeface="Cambria Math" panose="02040503050406030204" pitchFamily="18" charset="0"/>
                          </a:rPr>
                        </m:ctrlPr>
                      </m:sSubPr>
                      <m:e>
                        <m:r>
                          <m:rPr>
                            <m:nor/>
                          </m:rPr>
                          <a:rPr lang="en-US" b="0" i="0" smtClean="0">
                            <a:latin typeface="Cambria Math" panose="02040503050406030204" pitchFamily="18" charset="0"/>
                          </a:rPr>
                          <m:t>q</m:t>
                        </m:r>
                      </m:e>
                      <m:sub>
                        <m:r>
                          <a:rPr lang="el-GR" i="1">
                            <a:latin typeface="Cambria Math" panose="02040503050406030204" pitchFamily="18" charset="0"/>
                          </a:rPr>
                          <m:t>𝜋</m:t>
                        </m:r>
                      </m:sub>
                    </m:sSub>
                    <m:d>
                      <m:dPr>
                        <m:ctrlPr>
                          <a:rPr lang="el-GR"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US" dirty="0"/>
              </a:p>
              <a:p>
                <a:r>
                  <a:rPr lang="en-US" dirty="0"/>
                  <a:t>While following behavior policy </a:t>
                </a:r>
                <a14:m>
                  <m:oMath xmlns:m="http://schemas.openxmlformats.org/officeDocument/2006/math">
                    <m:r>
                      <a:rPr lang="el-GR" i="1" dirty="0" smtClean="0">
                        <a:latin typeface="Cambria Math" panose="02040503050406030204" pitchFamily="18" charset="0"/>
                      </a:rPr>
                      <m:t>𝜇</m:t>
                    </m:r>
                    <m:d>
                      <m:dPr>
                        <m:ctrlPr>
                          <a:rPr lang="el-GR" i="1" dirty="0" smtClean="0">
                            <a:latin typeface="Cambria Math" panose="02040503050406030204" pitchFamily="18" charset="0"/>
                          </a:rPr>
                        </m:ctrlPr>
                      </m:dPr>
                      <m:e>
                        <m:r>
                          <a:rPr lang="en-US" i="1" dirty="0" err="1">
                            <a:latin typeface="Cambria Math" panose="02040503050406030204" pitchFamily="18" charset="0"/>
                          </a:rPr>
                          <m:t>𝑎</m:t>
                        </m:r>
                      </m:e>
                      <m:e>
                        <m:r>
                          <a:rPr lang="en-US" i="1" dirty="0" err="1">
                            <a:latin typeface="Cambria Math" panose="02040503050406030204" pitchFamily="18" charset="0"/>
                          </a:rPr>
                          <m:t>𝑠</m:t>
                        </m:r>
                      </m:e>
                    </m:d>
                  </m:oMath>
                </a14:m>
                <a:endParaRPr lang="el-GR"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l-GR" i="1" dirty="0">
                          <a:latin typeface="Cambria Math" panose="02040503050406030204" pitchFamily="18" charset="0"/>
                        </a:rPr>
                        <m:t>{</m:t>
                      </m:r>
                      <m:sSub>
                        <m:sSubPr>
                          <m:ctrlPr>
                            <a:rPr lang="el-GR" i="1" dirty="0">
                              <a:latin typeface="Cambria Math" panose="02040503050406030204" pitchFamily="18" charset="0"/>
                            </a:rPr>
                          </m:ctrlPr>
                        </m:sSubPr>
                        <m:e>
                          <m:r>
                            <m:rPr>
                              <m:sty m:val="p"/>
                            </m:rPr>
                            <a:rPr lang="en-US" dirty="0">
                              <a:latin typeface="Cambria Math" panose="02040503050406030204" pitchFamily="18" charset="0"/>
                            </a:rPr>
                            <m:t>S</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l-GR"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l-GR" i="1" dirty="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2</m:t>
                          </m:r>
                        </m:sub>
                      </m:sSub>
                      <m:r>
                        <a:rPr lang="en-US" i="1" dirty="0">
                          <a:latin typeface="Cambria Math" panose="02040503050406030204" pitchFamily="18" charset="0"/>
                        </a:rPr>
                        <m:t>,…,</m:t>
                      </m:r>
                      <m:sSub>
                        <m:sSubPr>
                          <m:ctrlPr>
                            <a:rPr lang="el-GR"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𝑇</m:t>
                          </m:r>
                        </m:sub>
                      </m:sSub>
                      <m:r>
                        <a:rPr lang="el-GR" i="1" dirty="0">
                          <a:latin typeface="Cambria Math" panose="02040503050406030204" pitchFamily="18" charset="0"/>
                        </a:rPr>
                        <m:t>}</m:t>
                      </m:r>
                      <m:r>
                        <a:rPr lang="el-GR" i="1" dirty="0">
                          <a:latin typeface="Cambria Math" panose="02040503050406030204" pitchFamily="18" charset="0"/>
                          <a:ea typeface="Cambria Math" panose="02040503050406030204" pitchFamily="18" charset="0"/>
                        </a:rPr>
                        <m:t>~</m:t>
                      </m:r>
                      <m:r>
                        <a:rPr lang="el-GR" b="0" i="1" dirty="0" smtClean="0">
                          <a:latin typeface="Cambria Math" panose="02040503050406030204" pitchFamily="18" charset="0"/>
                          <a:ea typeface="Cambria Math" panose="02040503050406030204" pitchFamily="18" charset="0"/>
                        </a:rPr>
                        <m:t>𝜇</m:t>
                      </m:r>
                    </m:oMath>
                  </m:oMathPara>
                </a14:m>
                <a:endParaRPr lang="en-US" dirty="0"/>
              </a:p>
              <a:p>
                <a:r>
                  <a:rPr lang="en-US" dirty="0"/>
                  <a:t>Why is this important?</a:t>
                </a:r>
              </a:p>
              <a:p>
                <a:pPr lvl="1"/>
                <a:r>
                  <a:rPr lang="en-US" dirty="0"/>
                  <a:t>Learn from observing humans or other agents</a:t>
                </a:r>
              </a:p>
              <a:p>
                <a:pPr lvl="1"/>
                <a:r>
                  <a:rPr lang="en-US" dirty="0"/>
                  <a:t>Re-use experience generated from old policies</a:t>
                </a:r>
                <a:r>
                  <a:rPr lang="el-GR" dirty="0"/>
                  <a:t> </a:t>
                </a:r>
                <a14:m>
                  <m:oMath xmlns:m="http://schemas.openxmlformats.org/officeDocument/2006/math">
                    <m:sSub>
                      <m:sSubPr>
                        <m:ctrlPr>
                          <a:rPr lang="el-GR" i="1" dirty="0">
                            <a:latin typeface="Cambria Math" panose="02040503050406030204" pitchFamily="18" charset="0"/>
                          </a:rPr>
                        </m:ctrlPr>
                      </m:sSubPr>
                      <m:e>
                        <m:r>
                          <m:rPr>
                            <m:sty m:val="p"/>
                          </m:rPr>
                          <a:rPr lang="el-GR" b="0" i="0" dirty="0" smtClean="0">
                            <a:latin typeface="Cambria Math" panose="02040503050406030204" pitchFamily="18" charset="0"/>
                          </a:rPr>
                          <m:t>π</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l-GR" i="1" dirty="0">
                            <a:latin typeface="Cambria Math" panose="02040503050406030204" pitchFamily="18" charset="0"/>
                          </a:rPr>
                        </m:ctrlPr>
                      </m:sSubPr>
                      <m:e>
                        <m:r>
                          <a:rPr lang="el-GR" b="0" i="1" dirty="0" smtClean="0">
                            <a:latin typeface="Cambria Math" panose="02040503050406030204" pitchFamily="18" charset="0"/>
                          </a:rPr>
                          <m:t>𝜋</m:t>
                        </m:r>
                      </m:e>
                      <m:sub>
                        <m:r>
                          <a:rPr lang="el-GR" b="0" i="1" dirty="0" smtClean="0">
                            <a:latin typeface="Cambria Math" panose="02040503050406030204" pitchFamily="18" charset="0"/>
                          </a:rPr>
                          <m:t>2</m:t>
                        </m:r>
                      </m:sub>
                    </m:sSub>
                    <m:r>
                      <a:rPr lang="en-US" i="1" dirty="0">
                        <a:latin typeface="Cambria Math" panose="02040503050406030204" pitchFamily="18" charset="0"/>
                      </a:rPr>
                      <m:t>,</m:t>
                    </m:r>
                    <m:r>
                      <a:rPr lang="el-GR" b="0" i="1" dirty="0" smtClean="0">
                        <a:latin typeface="Cambria Math" panose="02040503050406030204" pitchFamily="18" charset="0"/>
                      </a:rPr>
                      <m:t>…,</m:t>
                    </m:r>
                    <m:sSub>
                      <m:sSubPr>
                        <m:ctrlPr>
                          <a:rPr lang="el-GR" i="1" dirty="0">
                            <a:latin typeface="Cambria Math" panose="02040503050406030204" pitchFamily="18" charset="0"/>
                          </a:rPr>
                        </m:ctrlPr>
                      </m:sSubPr>
                      <m:e>
                        <m:r>
                          <a:rPr lang="el-GR" b="0" i="1" dirty="0" smtClean="0">
                            <a:latin typeface="Cambria Math" panose="02040503050406030204" pitchFamily="18" charset="0"/>
                          </a:rPr>
                          <m:t>𝜋</m:t>
                        </m:r>
                      </m:e>
                      <m:sub>
                        <m:r>
                          <a:rPr lang="en-US" b="0" i="1" dirty="0" smtClean="0">
                            <a:latin typeface="Cambria Math" panose="02040503050406030204" pitchFamily="18" charset="0"/>
                          </a:rPr>
                          <m:t>𝑡</m:t>
                        </m:r>
                        <m:r>
                          <a:rPr lang="en-US" b="0" i="1" dirty="0" smtClean="0">
                            <a:latin typeface="Cambria Math" panose="02040503050406030204" pitchFamily="18" charset="0"/>
                          </a:rPr>
                          <m:t>−1</m:t>
                        </m:r>
                      </m:sub>
                    </m:sSub>
                  </m:oMath>
                </a14:m>
                <a:endParaRPr lang="en-US" dirty="0"/>
              </a:p>
              <a:p>
                <a:pPr lvl="1"/>
                <a:r>
                  <a:rPr lang="en-US" dirty="0"/>
                  <a:t>Learn about optimal policy while following exploratory policy </a:t>
                </a:r>
              </a:p>
              <a:p>
                <a:pPr lvl="1"/>
                <a:r>
                  <a:rPr lang="en-US" dirty="0"/>
                  <a:t>Learn about multiple policies while following one policy </a:t>
                </a:r>
              </a:p>
            </p:txBody>
          </p:sp>
        </mc:Choice>
        <mc:Fallback xmlns="">
          <p:sp>
            <p:nvSpPr>
              <p:cNvPr id="3" name="Content Placeholder 2">
                <a:extLst>
                  <a:ext uri="{FF2B5EF4-FFF2-40B4-BE49-F238E27FC236}">
                    <a16:creationId xmlns:a16="http://schemas.microsoft.com/office/drawing/2014/main" id="{5BDD27A5-348A-3545-8359-8AAAE61EBA18}"/>
                  </a:ext>
                </a:extLst>
              </p:cNvPr>
              <p:cNvSpPr>
                <a:spLocks noGrp="1" noRot="1" noChangeAspect="1" noMove="1" noResize="1" noEditPoints="1" noAdjustHandles="1" noChangeArrowheads="1" noChangeShapeType="1" noTextEdit="1"/>
              </p:cNvSpPr>
              <p:nvPr>
                <p:ph idx="1"/>
              </p:nvPr>
            </p:nvSpPr>
            <p:spPr>
              <a:blipFill>
                <a:blip r:embed="rId2"/>
                <a:stretch>
                  <a:fillRect l="-603"/>
                </a:stretch>
              </a:blipFill>
            </p:spPr>
            <p:txBody>
              <a:bodyPr/>
              <a:lstStyle/>
              <a:p>
                <a:r>
                  <a:rPr lang="en-FR">
                    <a:noFill/>
                  </a:rPr>
                  <a:t> </a:t>
                </a:r>
              </a:p>
            </p:txBody>
          </p:sp>
        </mc:Fallback>
      </mc:AlternateContent>
      <p:sp>
        <p:nvSpPr>
          <p:cNvPr id="4" name="Footer Placeholder 2">
            <a:extLst>
              <a:ext uri="{FF2B5EF4-FFF2-40B4-BE49-F238E27FC236}">
                <a16:creationId xmlns:a16="http://schemas.microsoft.com/office/drawing/2014/main" id="{71422D62-7F3D-7D9F-DB00-18FE6007A675}"/>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5" name="Footer Placeholder 3">
            <a:extLst>
              <a:ext uri="{FF2B5EF4-FFF2-40B4-BE49-F238E27FC236}">
                <a16:creationId xmlns:a16="http://schemas.microsoft.com/office/drawing/2014/main" id="{99D4B73E-CF36-0634-47C9-79AA93CAE8F5}"/>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
        <p:nvSpPr>
          <p:cNvPr id="6" name="Slide Number Placeholder 4">
            <a:extLst>
              <a:ext uri="{FF2B5EF4-FFF2-40B4-BE49-F238E27FC236}">
                <a16:creationId xmlns:a16="http://schemas.microsoft.com/office/drawing/2014/main" id="{6DC8D2CD-7B03-4294-A383-EA4E2E9876F6}"/>
              </a:ext>
            </a:extLst>
          </p:cNvPr>
          <p:cNvSpPr>
            <a:spLocks noGrp="1"/>
          </p:cNvSpPr>
          <p:nvPr>
            <p:ph type="sldNum" sz="quarter" idx="12"/>
          </p:nvPr>
        </p:nvSpPr>
        <p:spPr>
          <a:xfrm>
            <a:off x="9445485" y="6485557"/>
            <a:ext cx="2743200" cy="365125"/>
          </a:xfrm>
        </p:spPr>
        <p:txBody>
          <a:bodyPr/>
          <a:lstStyle/>
          <a:p>
            <a:fld id="{6C21EA8E-8BBA-427F-8E76-5AE09ACA2473}" type="slidenum">
              <a:rPr lang="en-GB" smtClean="0"/>
              <a:t>69</a:t>
            </a:fld>
            <a:endParaRPr lang="en-GB" dirty="0"/>
          </a:p>
        </p:txBody>
      </p:sp>
    </p:spTree>
    <p:extLst>
      <p:ext uri="{BB962C8B-B14F-4D97-AF65-F5344CB8AC3E}">
        <p14:creationId xmlns:p14="http://schemas.microsoft.com/office/powerpoint/2010/main" val="3062611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0CC71-ABC7-824E-BF84-16E46254DAFE}"/>
              </a:ext>
            </a:extLst>
          </p:cNvPr>
          <p:cNvSpPr>
            <a:spLocks noGrp="1"/>
          </p:cNvSpPr>
          <p:nvPr>
            <p:ph type="title"/>
          </p:nvPr>
        </p:nvSpPr>
        <p:spPr/>
        <p:txBody>
          <a:bodyPr/>
          <a:lstStyle/>
          <a:p>
            <a:r>
              <a:rPr lang="en-FR" dirty="0"/>
              <a:t>Reward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9D3517-6D04-964D-9BE9-FEF72B77BEC7}"/>
                  </a:ext>
                </a:extLst>
              </p:cNvPr>
              <p:cNvSpPr>
                <a:spLocks noGrp="1"/>
              </p:cNvSpPr>
              <p:nvPr>
                <p:ph idx="1"/>
              </p:nvPr>
            </p:nvSpPr>
            <p:spPr>
              <a:xfrm>
                <a:off x="838200" y="1457877"/>
                <a:ext cx="10515600" cy="4351338"/>
              </a:xfrm>
            </p:spPr>
            <p:txBody>
              <a:bodyPr/>
              <a:lstStyle/>
              <a:p>
                <a:pPr marL="357188" indent="-357188"/>
                <a:r>
                  <a:rPr lang="en-US" dirty="0"/>
                  <a:t>A </a:t>
                </a:r>
                <a:r>
                  <a:rPr lang="en-US" dirty="0">
                    <a:solidFill>
                      <a:schemeClr val="accent2"/>
                    </a:solidFill>
                  </a:rPr>
                  <a:t>reward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𝑡</m:t>
                        </m:r>
                      </m:sub>
                    </m:sSub>
                  </m:oMath>
                </a14:m>
                <a:r>
                  <a:rPr lang="en-US" dirty="0"/>
                  <a:t> is a scalar feedback signal</a:t>
                </a:r>
              </a:p>
              <a:p>
                <a:pPr marL="357188" indent="-357188"/>
                <a:r>
                  <a:rPr lang="en-US" dirty="0"/>
                  <a:t>Indicates how well agent is doing at step </a:t>
                </a:r>
                <a14:m>
                  <m:oMath xmlns:m="http://schemas.openxmlformats.org/officeDocument/2006/math">
                    <m:r>
                      <a:rPr lang="en-US" i="1" dirty="0" smtClean="0">
                        <a:latin typeface="Cambria Math" panose="02040503050406030204" pitchFamily="18" charset="0"/>
                      </a:rPr>
                      <m:t>𝑡</m:t>
                    </m:r>
                  </m:oMath>
                </a14:m>
                <a:r>
                  <a:rPr lang="en-US" dirty="0"/>
                  <a:t> — defines the goal</a:t>
                </a:r>
              </a:p>
              <a:p>
                <a:pPr marL="357188" indent="-357188"/>
                <a:r>
                  <a:rPr lang="en-US" dirty="0"/>
                  <a:t>The agent’s goal is to maximize cumulative reward</a:t>
                </a:r>
              </a:p>
              <a:p>
                <a:pPr marL="357188" indent="-357188"/>
                <a:endParaRPr lang="en-US" dirty="0"/>
              </a:p>
              <a:p>
                <a:pPr marL="357188" indent="-357188">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a:p>
                <a:pPr marL="357188" indent="-357188"/>
                <a:r>
                  <a:rPr lang="en-US" dirty="0"/>
                  <a:t>We call this the </a:t>
                </a:r>
                <a:r>
                  <a:rPr lang="en-US" dirty="0">
                    <a:solidFill>
                      <a:schemeClr val="accent2"/>
                    </a:solidFill>
                  </a:rPr>
                  <a:t>return</a:t>
                </a:r>
              </a:p>
              <a:p>
                <a:pPr marL="357188" indent="-357188"/>
                <a:r>
                  <a:rPr lang="en-FR" dirty="0"/>
                  <a:t>The </a:t>
                </a:r>
                <a:r>
                  <a:rPr lang="en-GB" dirty="0"/>
                  <a:t>RL </a:t>
                </a:r>
                <a:r>
                  <a:rPr lang="en-FR" dirty="0"/>
                  <a:t>paradigm is based on the reward hypothesis</a:t>
                </a:r>
              </a:p>
              <a:p>
                <a:endParaRPr lang="en-US" dirty="0"/>
              </a:p>
              <a:p>
                <a:endParaRPr lang="en-FR" dirty="0"/>
              </a:p>
            </p:txBody>
          </p:sp>
        </mc:Choice>
        <mc:Fallback xmlns="">
          <p:sp>
            <p:nvSpPr>
              <p:cNvPr id="3" name="Content Placeholder 2">
                <a:extLst>
                  <a:ext uri="{FF2B5EF4-FFF2-40B4-BE49-F238E27FC236}">
                    <a16:creationId xmlns:a16="http://schemas.microsoft.com/office/drawing/2014/main" id="{499D3517-6D04-964D-9BE9-FEF72B77BEC7}"/>
                  </a:ext>
                </a:extLst>
              </p:cNvPr>
              <p:cNvSpPr>
                <a:spLocks noGrp="1" noRot="1" noChangeAspect="1" noMove="1" noResize="1" noEditPoints="1" noAdjustHandles="1" noChangeArrowheads="1" noChangeShapeType="1" noTextEdit="1"/>
              </p:cNvSpPr>
              <p:nvPr>
                <p:ph idx="1"/>
              </p:nvPr>
            </p:nvSpPr>
            <p:spPr>
              <a:xfrm>
                <a:off x="838200" y="1457877"/>
                <a:ext cx="10515600" cy="4351338"/>
              </a:xfrm>
              <a:blipFill>
                <a:blip r:embed="rId3"/>
                <a:stretch>
                  <a:fillRect l="-1043" t="-2381"/>
                </a:stretch>
              </a:blipFill>
            </p:spPr>
            <p:txBody>
              <a:bodyPr/>
              <a:lstStyle/>
              <a:p>
                <a:r>
                  <a:rPr lang="en-CH">
                    <a:noFill/>
                  </a:rPr>
                  <a:t> </a:t>
                </a:r>
              </a:p>
            </p:txBody>
          </p:sp>
        </mc:Fallback>
      </mc:AlternateContent>
      <p:grpSp>
        <p:nvGrpSpPr>
          <p:cNvPr id="8" name="Group 7">
            <a:extLst>
              <a:ext uri="{FF2B5EF4-FFF2-40B4-BE49-F238E27FC236}">
                <a16:creationId xmlns:a16="http://schemas.microsoft.com/office/drawing/2014/main" id="{F33B5F0A-E4C5-A04E-A7B9-BCFA08C96419}"/>
              </a:ext>
            </a:extLst>
          </p:cNvPr>
          <p:cNvGrpSpPr/>
          <p:nvPr/>
        </p:nvGrpSpPr>
        <p:grpSpPr>
          <a:xfrm>
            <a:off x="1836420" y="5108776"/>
            <a:ext cx="8519160" cy="983440"/>
            <a:chOff x="1836420" y="5343279"/>
            <a:chExt cx="8519160" cy="983440"/>
          </a:xfrm>
        </p:grpSpPr>
        <p:sp>
          <p:nvSpPr>
            <p:cNvPr id="5" name="Rectangle 4">
              <a:extLst>
                <a:ext uri="{FF2B5EF4-FFF2-40B4-BE49-F238E27FC236}">
                  <a16:creationId xmlns:a16="http://schemas.microsoft.com/office/drawing/2014/main" id="{09F79619-FEAA-EC48-88EE-70D60EC30526}"/>
                </a:ext>
              </a:extLst>
            </p:cNvPr>
            <p:cNvSpPr/>
            <p:nvPr/>
          </p:nvSpPr>
          <p:spPr>
            <a:xfrm>
              <a:off x="1836420" y="5720961"/>
              <a:ext cx="8519160" cy="60575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latin typeface="Helvetica Light" panose="020B0500000000000000"/>
                </a:rPr>
                <a:t>Any goal can be formalized as the outcome of maximizing a cumulative reward</a:t>
              </a:r>
              <a:endParaRPr lang="en-FR" i="1" dirty="0">
                <a:solidFill>
                  <a:schemeClr val="tx1"/>
                </a:solidFill>
                <a:latin typeface="Helvetica Light" panose="020B0500000000000000"/>
              </a:endParaRPr>
            </a:p>
          </p:txBody>
        </p:sp>
        <p:sp>
          <p:nvSpPr>
            <p:cNvPr id="6" name="Rectangle 5">
              <a:extLst>
                <a:ext uri="{FF2B5EF4-FFF2-40B4-BE49-F238E27FC236}">
                  <a16:creationId xmlns:a16="http://schemas.microsoft.com/office/drawing/2014/main" id="{FA5F1BAF-7A44-1449-91F0-969A809945D7}"/>
                </a:ext>
              </a:extLst>
            </p:cNvPr>
            <p:cNvSpPr/>
            <p:nvPr/>
          </p:nvSpPr>
          <p:spPr>
            <a:xfrm>
              <a:off x="1836420" y="5343279"/>
              <a:ext cx="8519160" cy="3776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latin typeface="Helvetica Light" panose="020B0500000000000000"/>
                </a:rPr>
                <a:t>Hypothesis</a:t>
              </a:r>
              <a:endParaRPr lang="en-FR" dirty="0">
                <a:solidFill>
                  <a:schemeClr val="bg1"/>
                </a:solidFill>
                <a:latin typeface="Helvetica Light" panose="020B0500000000000000"/>
              </a:endParaRPr>
            </a:p>
          </p:txBody>
        </p:sp>
      </p:grpSp>
      <p:sp>
        <p:nvSpPr>
          <p:cNvPr id="7" name="Slide Number Placeholder 6">
            <a:extLst>
              <a:ext uri="{FF2B5EF4-FFF2-40B4-BE49-F238E27FC236}">
                <a16:creationId xmlns:a16="http://schemas.microsoft.com/office/drawing/2014/main" id="{19C19D43-602B-3EFD-412B-5F1BA4D4DC9A}"/>
              </a:ext>
            </a:extLst>
          </p:cNvPr>
          <p:cNvSpPr>
            <a:spLocks noGrp="1"/>
          </p:cNvSpPr>
          <p:nvPr>
            <p:ph type="sldNum" sz="quarter" idx="12"/>
          </p:nvPr>
        </p:nvSpPr>
        <p:spPr/>
        <p:txBody>
          <a:bodyPr/>
          <a:lstStyle/>
          <a:p>
            <a:fld id="{6C21EA8E-8BBA-427F-8E76-5AE09ACA2473}" type="slidenum">
              <a:rPr lang="it-IT" smtClean="0"/>
              <a:t>7</a:t>
            </a:fld>
            <a:endParaRPr lang="it-IT"/>
          </a:p>
        </p:txBody>
      </p:sp>
      <p:sp>
        <p:nvSpPr>
          <p:cNvPr id="9" name="Footer Placeholder 2">
            <a:extLst>
              <a:ext uri="{FF2B5EF4-FFF2-40B4-BE49-F238E27FC236}">
                <a16:creationId xmlns:a16="http://schemas.microsoft.com/office/drawing/2014/main" id="{CB6F4B96-4259-3516-5107-7A79B3451FC1}"/>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10" name="Footer Placeholder 3">
            <a:extLst>
              <a:ext uri="{FF2B5EF4-FFF2-40B4-BE49-F238E27FC236}">
                <a16:creationId xmlns:a16="http://schemas.microsoft.com/office/drawing/2014/main" id="{DA6A723D-9968-9932-DE19-3D85F23B9398}"/>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Tree>
    <p:extLst>
      <p:ext uri="{BB962C8B-B14F-4D97-AF65-F5344CB8AC3E}">
        <p14:creationId xmlns:p14="http://schemas.microsoft.com/office/powerpoint/2010/main" val="42849079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1D3C6-85FC-9543-94CC-1A4CAF619AF4}"/>
              </a:ext>
            </a:extLst>
          </p:cNvPr>
          <p:cNvSpPr>
            <a:spLocks noGrp="1"/>
          </p:cNvSpPr>
          <p:nvPr>
            <p:ph type="title"/>
          </p:nvPr>
        </p:nvSpPr>
        <p:spPr/>
        <p:txBody>
          <a:bodyPr/>
          <a:lstStyle/>
          <a:p>
            <a:r>
              <a:rPr lang="en-US" dirty="0"/>
              <a:t>Off-Policy Control with Q-Learning</a:t>
            </a:r>
            <a:endParaRPr lang="en-F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F45509-966D-AC4C-8B4A-0D527F491D14}"/>
                  </a:ext>
                </a:extLst>
              </p:cNvPr>
              <p:cNvSpPr>
                <a:spLocks noGrp="1"/>
              </p:cNvSpPr>
              <p:nvPr>
                <p:ph idx="1"/>
              </p:nvPr>
            </p:nvSpPr>
            <p:spPr/>
            <p:txBody>
              <a:bodyPr>
                <a:normAutofit fontScale="77500" lnSpcReduction="20000"/>
              </a:bodyPr>
              <a:lstStyle/>
              <a:p>
                <a:r>
                  <a:rPr lang="en-US" dirty="0"/>
                  <a:t>We now allow both behavior and target policies to improve </a:t>
                </a:r>
              </a:p>
              <a:p>
                <a:r>
                  <a:rPr lang="en-US" dirty="0"/>
                  <a:t>The target policy </a:t>
                </a:r>
                <a14:m>
                  <m:oMath xmlns:m="http://schemas.openxmlformats.org/officeDocument/2006/math">
                    <m:r>
                      <a:rPr lang="el-GR" i="1" dirty="0" smtClean="0">
                        <a:latin typeface="Cambria Math" panose="02040503050406030204" pitchFamily="18" charset="0"/>
                      </a:rPr>
                      <m:t>𝜋</m:t>
                    </m:r>
                  </m:oMath>
                </a14:m>
                <a:r>
                  <a:rPr lang="el-GR" dirty="0"/>
                  <a:t> </a:t>
                </a:r>
                <a:r>
                  <a:rPr lang="en-US" dirty="0"/>
                  <a:t>is </a:t>
                </a:r>
                <a:r>
                  <a:rPr lang="en-US" dirty="0">
                    <a:solidFill>
                      <a:srgbClr val="95013C"/>
                    </a:solidFill>
                  </a:rPr>
                  <a:t>greedy</a:t>
                </a:r>
                <a:r>
                  <a:rPr lang="en-US" dirty="0"/>
                  <a:t> </a:t>
                </a:r>
                <a:r>
                  <a:rPr lang="en-US" dirty="0" err="1"/>
                  <a:t>w.r.t.</a:t>
                </a:r>
                <a:r>
                  <a:rPr lang="en-US" dirty="0"/>
                  <a:t> </a:t>
                </a:r>
                <a14:m>
                  <m:oMath xmlns:m="http://schemas.openxmlformats.org/officeDocument/2006/math">
                    <m:r>
                      <a:rPr lang="en-US" i="1" dirty="0" smtClean="0">
                        <a:latin typeface="Cambria Math" panose="02040503050406030204" pitchFamily="18" charset="0"/>
                      </a:rPr>
                      <m:t>𝑄</m:t>
                    </m:r>
                    <m:r>
                      <a:rPr lang="en-US" i="1" dirty="0" smtClean="0">
                        <a:latin typeface="Cambria Math" panose="02040503050406030204" pitchFamily="18" charset="0"/>
                      </a:rPr>
                      <m:t>(</m:t>
                    </m:r>
                    <m:r>
                      <a:rPr lang="en-US" i="1" dirty="0" err="1">
                        <a:latin typeface="Cambria Math" panose="02040503050406030204" pitchFamily="18" charset="0"/>
                      </a:rPr>
                      <m:t>𝑠</m:t>
                    </m:r>
                    <m:r>
                      <a:rPr lang="en-US" i="1" dirty="0" err="1">
                        <a:latin typeface="Cambria Math" panose="02040503050406030204" pitchFamily="18" charset="0"/>
                      </a:rPr>
                      <m:t>,</m:t>
                    </m:r>
                    <m:r>
                      <a:rPr lang="en-US" i="1" dirty="0" err="1">
                        <a:latin typeface="Cambria Math" panose="02040503050406030204" pitchFamily="18" charset="0"/>
                      </a:rPr>
                      <m:t>𝑎</m:t>
                    </m:r>
                    <m:r>
                      <a:rPr lang="en-US" i="1" dirty="0">
                        <a:latin typeface="Cambria Math" panose="02040503050406030204" pitchFamily="18" charset="0"/>
                      </a:rPr>
                      <m:t>) </m:t>
                    </m:r>
                  </m:oMath>
                </a14:m>
                <a:endParaRPr lang="en-US" dirty="0"/>
              </a:p>
              <a:p>
                <a:endParaRPr lang="en-US" dirty="0"/>
              </a:p>
              <a:p>
                <a:pPr marL="0" indent="0">
                  <a:buNone/>
                </a:pPr>
                <a14:m>
                  <m:oMathPara xmlns:m="http://schemas.openxmlformats.org/officeDocument/2006/math">
                    <m:oMathParaPr>
                      <m:jc m:val="centerGroup"/>
                    </m:oMathParaPr>
                    <m:oMath xmlns:m="http://schemas.openxmlformats.org/officeDocument/2006/math">
                      <m:r>
                        <a:rPr lang="el-GR" b="0" i="1" smtClean="0">
                          <a:latin typeface="Cambria Math" panose="02040503050406030204" pitchFamily="18" charset="0"/>
                        </a:rPr>
                        <m:t>𝜋</m:t>
                      </m:r>
                      <m:d>
                        <m:dPr>
                          <m:ctrlPr>
                            <a:rPr lang="el-GR" b="0" i="1" smtClean="0">
                              <a:latin typeface="Cambria Math" panose="02040503050406030204" pitchFamily="18" charset="0"/>
                            </a:rPr>
                          </m:ctrlPr>
                        </m:dPr>
                        <m:e>
                          <m:sSub>
                            <m:sSubPr>
                              <m:ctrlPr>
                                <a:rPr lang="el-GR" b="0" i="1" smtClean="0">
                                  <a:latin typeface="Cambria Math" panose="02040503050406030204" pitchFamily="18" charset="0"/>
                                </a:rPr>
                              </m:ctrlPr>
                            </m:sSubPr>
                            <m:e>
                              <m:r>
                                <m:rPr>
                                  <m:sty m:val="p"/>
                                </m:rPr>
                                <a:rPr lang="en-US" b="0" i="0" smtClean="0">
                                  <a:latin typeface="Cambria Math" panose="02040503050406030204" pitchFamily="18" charset="0"/>
                                </a:rPr>
                                <m:t>S</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 </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m:t>
                                  </m:r>
                                </m:sup>
                              </m:sSup>
                            </m:lim>
                          </m:limLow>
                        </m:fName>
                        <m:e>
                          <m:r>
                            <a:rPr lang="en-US" b="0" i="1" smtClean="0">
                              <a:latin typeface="Cambria Math" panose="02040503050406030204" pitchFamily="18" charset="0"/>
                            </a:rPr>
                            <m:t>𝑄</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m:t>
                              </m:r>
                            </m:sup>
                          </m:sSup>
                          <m:r>
                            <a:rPr lang="en-US" b="0" i="1" smtClean="0">
                              <a:latin typeface="Cambria Math" panose="02040503050406030204" pitchFamily="18" charset="0"/>
                            </a:rPr>
                            <m:t>)</m:t>
                          </m:r>
                        </m:e>
                      </m:func>
                    </m:oMath>
                  </m:oMathPara>
                </a14:m>
                <a:endParaRPr lang="en-US" dirty="0"/>
              </a:p>
              <a:p>
                <a:r>
                  <a:rPr lang="en-US" dirty="0"/>
                  <a:t>The behavior policy </a:t>
                </a:r>
                <a14:m>
                  <m:oMath xmlns:m="http://schemas.openxmlformats.org/officeDocument/2006/math">
                    <m:r>
                      <a:rPr lang="el-GR" i="1" dirty="0" smtClean="0">
                        <a:latin typeface="Cambria Math" panose="02040503050406030204" pitchFamily="18" charset="0"/>
                      </a:rPr>
                      <m:t>𝜇</m:t>
                    </m:r>
                  </m:oMath>
                </a14:m>
                <a:r>
                  <a:rPr lang="el-GR" dirty="0"/>
                  <a:t> </a:t>
                </a:r>
                <a:r>
                  <a:rPr lang="en-US" dirty="0"/>
                  <a:t>is e.g., </a:t>
                </a:r>
                <a:r>
                  <a:rPr lang="el-GR" dirty="0">
                    <a:solidFill>
                      <a:srgbClr val="95013C"/>
                    </a:solidFill>
                  </a:rPr>
                  <a:t>ε-</a:t>
                </a:r>
                <a:r>
                  <a:rPr lang="en-US" dirty="0">
                    <a:solidFill>
                      <a:srgbClr val="95013C"/>
                    </a:solidFill>
                  </a:rPr>
                  <a:t>greedy</a:t>
                </a:r>
                <a:r>
                  <a:rPr lang="en-US" dirty="0"/>
                  <a:t> </a:t>
                </a:r>
                <a:r>
                  <a:rPr lang="en-US" dirty="0" err="1"/>
                  <a:t>w.r.t.</a:t>
                </a:r>
                <a:r>
                  <a:rPr lang="en-US" dirty="0"/>
                  <a:t> </a:t>
                </a:r>
                <a14:m>
                  <m:oMath xmlns:m="http://schemas.openxmlformats.org/officeDocument/2006/math">
                    <m:r>
                      <a:rPr lang="en-US" i="1" dirty="0" smtClean="0">
                        <a:latin typeface="Cambria Math" panose="02040503050406030204" pitchFamily="18" charset="0"/>
                      </a:rPr>
                      <m:t>𝑄</m:t>
                    </m:r>
                    <m:r>
                      <a:rPr lang="en-US" i="1" dirty="0" smtClean="0">
                        <a:latin typeface="Cambria Math" panose="02040503050406030204" pitchFamily="18" charset="0"/>
                      </a:rPr>
                      <m:t>(</m:t>
                    </m:r>
                    <m:r>
                      <a:rPr lang="en-US" i="1" dirty="0" err="1">
                        <a:latin typeface="Cambria Math" panose="02040503050406030204" pitchFamily="18" charset="0"/>
                      </a:rPr>
                      <m:t>𝑠</m:t>
                    </m:r>
                    <m:r>
                      <a:rPr lang="en-US" i="1" dirty="0" err="1">
                        <a:latin typeface="Cambria Math" panose="02040503050406030204" pitchFamily="18" charset="0"/>
                      </a:rPr>
                      <m:t>,</m:t>
                    </m:r>
                    <m:r>
                      <a:rPr lang="en-US" i="1" dirty="0" err="1">
                        <a:latin typeface="Cambria Math" panose="02040503050406030204" pitchFamily="18" charset="0"/>
                      </a:rPr>
                      <m:t>𝑎</m:t>
                    </m:r>
                    <m:r>
                      <a:rPr lang="en-US" i="1" dirty="0">
                        <a:latin typeface="Cambria Math" panose="02040503050406030204" pitchFamily="18" charset="0"/>
                      </a:rPr>
                      <m:t>) </m:t>
                    </m:r>
                  </m:oMath>
                </a14:m>
                <a:endParaRPr lang="en-US" dirty="0"/>
              </a:p>
              <a:p>
                <a:r>
                  <a:rPr lang="en-US" dirty="0"/>
                  <a:t>The Q-learning target then simplifies: </a:t>
                </a:r>
              </a:p>
              <a:p>
                <a:pPr marL="0" indent="0">
                  <a:buNone/>
                </a:pPr>
                <a:endParaRPr lang="en-US" dirty="0"/>
              </a:p>
              <a:p>
                <a:pPr marL="0" indent="0">
                  <a:lnSpc>
                    <a:spcPct val="110000"/>
                  </a:lnSpc>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
                        <a:rPr lang="el-GR" b="0" i="1" smtClean="0">
                          <a:latin typeface="Cambria Math" panose="02040503050406030204" pitchFamily="18" charset="0"/>
                        </a:rPr>
                        <m:t>𝛾</m:t>
                      </m:r>
                      <m:r>
                        <a:rPr lang="en-US" b="0" i="1" smtClean="0">
                          <a:latin typeface="Cambria Math" panose="02040503050406030204" pitchFamily="18" charset="0"/>
                        </a:rPr>
                        <m:t>𝑄</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m:t>
                              </m:r>
                            </m:sup>
                          </m:sSup>
                        </m:e>
                      </m:d>
                    </m:oMath>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l-GR"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m:t>
                                      </m:r>
                                    </m:sup>
                                  </m:sSup>
                                </m:lim>
                              </m:limLow>
                            </m:fName>
                            <m:e>
                              <m:r>
                                <a:rPr lang="en-US" i="1">
                                  <a:latin typeface="Cambria Math" panose="02040503050406030204" pitchFamily="18" charset="0"/>
                                </a:rPr>
                                <m:t>𝑄</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m:t>
                                  </m:r>
                                </m:sup>
                              </m:sSup>
                              <m:r>
                                <a:rPr lang="en-US" i="1">
                                  <a:latin typeface="Cambria Math" panose="02040503050406030204" pitchFamily="18" charset="0"/>
                                </a:rPr>
                                <m:t>)</m:t>
                              </m:r>
                            </m:e>
                          </m:func>
                        </m:e>
                      </m:d>
                    </m:oMath>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l-GR" b="0" i="0" smtClean="0">
                                  <a:latin typeface="Cambria Math" panose="02040503050406030204" pitchFamily="18" charset="0"/>
                                </a:rPr>
                                <m:t>γ</m:t>
                              </m:r>
                              <m:r>
                                <a:rPr lang="el-GR" b="0" i="0" smtClean="0">
                                  <a:latin typeface="Cambria Math" panose="02040503050406030204" pitchFamily="18" charset="0"/>
                                </a:rPr>
                                <m:t> </m:t>
                              </m:r>
                              <m:r>
                                <m:rPr>
                                  <m:sty m:val="p"/>
                                </m:rPr>
                                <a:rPr lang="en-US" i="0" smtClean="0">
                                  <a:latin typeface="Cambria Math" panose="02040503050406030204" pitchFamily="18" charset="0"/>
                                </a:rPr>
                                <m:t>max</m:t>
                              </m:r>
                            </m:e>
                            <m:lim>
                              <m:sSup>
                                <m:sSupPr>
                                  <m:ctrlPr>
                                    <a:rPr lang="en-US" i="1" smtClean="0">
                                      <a:latin typeface="Cambria Math" panose="02040503050406030204" pitchFamily="18" charset="0"/>
                                    </a:rPr>
                                  </m:ctrlPr>
                                </m:sSupPr>
                                <m:e>
                                  <m:r>
                                    <a:rPr lang="en-US" b="0" i="1" smtClean="0">
                                      <a:latin typeface="Cambria Math" panose="02040503050406030204" pitchFamily="18" charset="0"/>
                                    </a:rPr>
                                    <m:t>𝑎</m:t>
                                  </m:r>
                                </m:e>
                                <m:sup>
                                  <m:r>
                                    <a:rPr lang="el-GR" b="0" i="1" smtClean="0">
                                      <a:latin typeface="Cambria Math" panose="02040503050406030204" pitchFamily="18" charset="0"/>
                                    </a:rPr>
                                    <m:t>′</m:t>
                                  </m:r>
                                </m:sup>
                              </m:sSup>
                            </m:lim>
                          </m:limLow>
                        </m:fName>
                        <m:e>
                          <m:r>
                            <a:rPr lang="en-US" i="1">
                              <a:latin typeface="Cambria Math" panose="02040503050406030204" pitchFamily="18" charset="0"/>
                            </a:rPr>
                            <m:t>𝑄</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m:t>
                              </m:r>
                            </m:sup>
                          </m:sSup>
                        </m:e>
                      </m:func>
                      <m:r>
                        <a:rPr lang="el-GR" b="0" i="1" smtClean="0">
                          <a:latin typeface="Cambria Math" panose="02040503050406030204" pitchFamily="18" charset="0"/>
                        </a:rPr>
                        <m:t>)</m:t>
                      </m:r>
                    </m:oMath>
                  </m:oMathPara>
                </a14:m>
                <a:endParaRPr lang="en-US" dirty="0"/>
              </a:p>
            </p:txBody>
          </p:sp>
        </mc:Choice>
        <mc:Fallback xmlns="">
          <p:sp>
            <p:nvSpPr>
              <p:cNvPr id="3" name="Content Placeholder 2">
                <a:extLst>
                  <a:ext uri="{FF2B5EF4-FFF2-40B4-BE49-F238E27FC236}">
                    <a16:creationId xmlns:a16="http://schemas.microsoft.com/office/drawing/2014/main" id="{94F45509-966D-AC4C-8B4A-0D527F491D14}"/>
                  </a:ext>
                </a:extLst>
              </p:cNvPr>
              <p:cNvSpPr>
                <a:spLocks noGrp="1" noRot="1" noChangeAspect="1" noMove="1" noResize="1" noEditPoints="1" noAdjustHandles="1" noChangeArrowheads="1" noChangeShapeType="1" noTextEdit="1"/>
              </p:cNvSpPr>
              <p:nvPr>
                <p:ph idx="1"/>
              </p:nvPr>
            </p:nvSpPr>
            <p:spPr>
              <a:blipFill>
                <a:blip r:embed="rId2"/>
                <a:stretch>
                  <a:fillRect l="-696" t="-3081"/>
                </a:stretch>
              </a:blipFill>
            </p:spPr>
            <p:txBody>
              <a:bodyPr/>
              <a:lstStyle/>
              <a:p>
                <a:r>
                  <a:rPr lang="it-IT">
                    <a:noFill/>
                  </a:rPr>
                  <a:t> </a:t>
                </a:r>
              </a:p>
            </p:txBody>
          </p:sp>
        </mc:Fallback>
      </mc:AlternateContent>
      <p:sp>
        <p:nvSpPr>
          <p:cNvPr id="4" name="Footer Placeholder 2">
            <a:extLst>
              <a:ext uri="{FF2B5EF4-FFF2-40B4-BE49-F238E27FC236}">
                <a16:creationId xmlns:a16="http://schemas.microsoft.com/office/drawing/2014/main" id="{48AD3011-EC01-73E5-E6E6-662FCE09BF94}"/>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5" name="Footer Placeholder 3">
            <a:extLst>
              <a:ext uri="{FF2B5EF4-FFF2-40B4-BE49-F238E27FC236}">
                <a16:creationId xmlns:a16="http://schemas.microsoft.com/office/drawing/2014/main" id="{7FB0495E-58D4-A3C2-2FDD-EAC93DAC9D27}"/>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
        <p:nvSpPr>
          <p:cNvPr id="6" name="Slide Number Placeholder 4">
            <a:extLst>
              <a:ext uri="{FF2B5EF4-FFF2-40B4-BE49-F238E27FC236}">
                <a16:creationId xmlns:a16="http://schemas.microsoft.com/office/drawing/2014/main" id="{0B3CE20F-6BB9-5DC4-B419-02067D5A38C3}"/>
              </a:ext>
            </a:extLst>
          </p:cNvPr>
          <p:cNvSpPr>
            <a:spLocks noGrp="1"/>
          </p:cNvSpPr>
          <p:nvPr>
            <p:ph type="sldNum" sz="quarter" idx="12"/>
          </p:nvPr>
        </p:nvSpPr>
        <p:spPr>
          <a:xfrm>
            <a:off x="9445485" y="6485557"/>
            <a:ext cx="2743200" cy="365125"/>
          </a:xfrm>
        </p:spPr>
        <p:txBody>
          <a:bodyPr/>
          <a:lstStyle/>
          <a:p>
            <a:fld id="{6C21EA8E-8BBA-427F-8E76-5AE09ACA2473}" type="slidenum">
              <a:rPr lang="en-GB" smtClean="0"/>
              <a:t>70</a:t>
            </a:fld>
            <a:endParaRPr lang="en-GB" dirty="0"/>
          </a:p>
        </p:txBody>
      </p:sp>
    </p:spTree>
    <p:extLst>
      <p:ext uri="{BB962C8B-B14F-4D97-AF65-F5344CB8AC3E}">
        <p14:creationId xmlns:p14="http://schemas.microsoft.com/office/powerpoint/2010/main" val="17999788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BF196-6C2D-6541-8B6D-80532E673FA8}"/>
              </a:ext>
            </a:extLst>
          </p:cNvPr>
          <p:cNvSpPr>
            <a:spLocks noGrp="1"/>
          </p:cNvSpPr>
          <p:nvPr>
            <p:ph type="title"/>
          </p:nvPr>
        </p:nvSpPr>
        <p:spPr/>
        <p:txBody>
          <a:bodyPr/>
          <a:lstStyle/>
          <a:p>
            <a:r>
              <a:rPr lang="en-US" dirty="0"/>
              <a:t>Q-Learning Control Algorithm</a:t>
            </a:r>
            <a:endParaRPr lang="en-F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301A6F-8DAF-5744-A98E-C4B15B383A09}"/>
                  </a:ext>
                </a:extLst>
              </p:cNvPr>
              <p:cNvSpPr>
                <a:spLocks noGrp="1"/>
              </p:cNvSpPr>
              <p:nvPr>
                <p:ph idx="1"/>
              </p:nvPr>
            </p:nvSpPr>
            <p:spPr>
              <a:xfrm>
                <a:off x="838200" y="5257799"/>
                <a:ext cx="10515600" cy="919163"/>
              </a:xfrm>
            </p:spPr>
            <p:txBody>
              <a:bodyPr/>
              <a:lstStyle/>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𝑄</m:t>
                      </m:r>
                      <m:d>
                        <m:dPr>
                          <m:ctrlPr>
                            <a:rPr lang="en-US" i="1">
                              <a:latin typeface="Cambria Math" panose="02040503050406030204" pitchFamily="18" charset="0"/>
                            </a:rPr>
                          </m:ctrlPr>
                        </m:dPr>
                        <m:e>
                          <m:r>
                            <m:rPr>
                              <m:sty m:val="p"/>
                            </m:rPr>
                            <a:rPr lang="en-US" b="0" i="0" smtClean="0">
                              <a:latin typeface="Cambria Math" panose="02040503050406030204" pitchFamily="18" charset="0"/>
                            </a:rPr>
                            <m:t>S</m:t>
                          </m:r>
                          <m:r>
                            <a:rPr lang="en-US" b="0" i="0" smtClean="0">
                              <a:latin typeface="Cambria Math" panose="02040503050406030204" pitchFamily="18" charset="0"/>
                            </a:rPr>
                            <m:t>,</m:t>
                          </m:r>
                          <m:r>
                            <m:rPr>
                              <m:sty m:val="p"/>
                            </m:rPr>
                            <a:rPr lang="en-US" b="0" i="0" smtClean="0">
                              <a:latin typeface="Cambria Math" panose="02040503050406030204" pitchFamily="18" charset="0"/>
                            </a:rPr>
                            <m:t>A</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𝐴</m:t>
                          </m:r>
                        </m:e>
                      </m:d>
                      <m:r>
                        <a:rPr lang="en-US" i="1">
                          <a:latin typeface="Cambria Math" panose="02040503050406030204" pitchFamily="18" charset="0"/>
                          <a:ea typeface="Cambria Math" panose="02040503050406030204" pitchFamily="18" charset="0"/>
                        </a:rPr>
                        <m:t>+</m:t>
                      </m:r>
                      <m:r>
                        <a:rPr lang="el-GR" i="1">
                          <a:latin typeface="Cambria Math" panose="02040503050406030204" pitchFamily="18" charset="0"/>
                          <a:ea typeface="Cambria Math" panose="02040503050406030204" pitchFamily="18" charset="0"/>
                        </a:rPr>
                        <m:t>𝛼</m:t>
                      </m:r>
                      <m:r>
                        <a:rPr lang="el-GR" i="1">
                          <a:latin typeface="Cambria Math" panose="02040503050406030204" pitchFamily="18" charset="0"/>
                          <a:ea typeface="Cambria Math" panose="02040503050406030204" pitchFamily="18" charset="0"/>
                        </a:rPr>
                        <m:t>(</m:t>
                      </m:r>
                      <m:sSub>
                        <m:sSubPr>
                          <m:ctrlPr>
                            <a:rPr lang="en-US" i="1" smtClean="0">
                              <a:solidFill>
                                <a:srgbClr val="95013C"/>
                              </a:solidFill>
                              <a:latin typeface="Cambria Math" panose="02040503050406030204" pitchFamily="18" charset="0"/>
                            </a:rPr>
                          </m:ctrlPr>
                        </m:sSubPr>
                        <m:e>
                          <m:r>
                            <a:rPr lang="en-US" i="1">
                              <a:solidFill>
                                <a:srgbClr val="95013C"/>
                              </a:solidFill>
                              <a:latin typeface="Cambria Math" panose="02040503050406030204" pitchFamily="18" charset="0"/>
                            </a:rPr>
                            <m:t>𝑅</m:t>
                          </m:r>
                        </m:e>
                        <m:sub>
                          <m:r>
                            <a:rPr lang="en-US" i="1">
                              <a:solidFill>
                                <a:srgbClr val="95013C"/>
                              </a:solidFill>
                              <a:latin typeface="Cambria Math" panose="02040503050406030204" pitchFamily="18" charset="0"/>
                            </a:rPr>
                            <m:t>𝑡</m:t>
                          </m:r>
                          <m:r>
                            <a:rPr lang="en-US" i="1">
                              <a:solidFill>
                                <a:srgbClr val="95013C"/>
                              </a:solidFill>
                              <a:latin typeface="Cambria Math" panose="02040503050406030204" pitchFamily="18" charset="0"/>
                            </a:rPr>
                            <m:t>+1</m:t>
                          </m:r>
                        </m:sub>
                      </m:sSub>
                      <m:r>
                        <a:rPr lang="en-US" i="1">
                          <a:solidFill>
                            <a:srgbClr val="95013C"/>
                          </a:solidFill>
                          <a:latin typeface="Cambria Math" panose="02040503050406030204" pitchFamily="18" charset="0"/>
                        </a:rPr>
                        <m:t>+</m:t>
                      </m:r>
                      <m:func>
                        <m:funcPr>
                          <m:ctrlPr>
                            <a:rPr lang="en-US" i="1">
                              <a:solidFill>
                                <a:srgbClr val="95013C"/>
                              </a:solidFill>
                              <a:latin typeface="Cambria Math" panose="02040503050406030204" pitchFamily="18" charset="0"/>
                            </a:rPr>
                          </m:ctrlPr>
                        </m:funcPr>
                        <m:fName>
                          <m:limLow>
                            <m:limLowPr>
                              <m:ctrlPr>
                                <a:rPr lang="en-US" i="1">
                                  <a:solidFill>
                                    <a:srgbClr val="95013C"/>
                                  </a:solidFill>
                                  <a:latin typeface="Cambria Math" panose="02040503050406030204" pitchFamily="18" charset="0"/>
                                </a:rPr>
                              </m:ctrlPr>
                            </m:limLowPr>
                            <m:e>
                              <m:r>
                                <m:rPr>
                                  <m:sty m:val="p"/>
                                </m:rPr>
                                <a:rPr lang="el-GR">
                                  <a:solidFill>
                                    <a:srgbClr val="95013C"/>
                                  </a:solidFill>
                                  <a:latin typeface="Cambria Math" panose="02040503050406030204" pitchFamily="18" charset="0"/>
                                </a:rPr>
                                <m:t>γ</m:t>
                              </m:r>
                              <m:r>
                                <a:rPr lang="el-GR">
                                  <a:solidFill>
                                    <a:srgbClr val="95013C"/>
                                  </a:solidFill>
                                  <a:latin typeface="Cambria Math" panose="02040503050406030204" pitchFamily="18" charset="0"/>
                                </a:rPr>
                                <m:t> </m:t>
                              </m:r>
                              <m:r>
                                <m:rPr>
                                  <m:sty m:val="p"/>
                                </m:rPr>
                                <a:rPr lang="en-US">
                                  <a:solidFill>
                                    <a:srgbClr val="95013C"/>
                                  </a:solidFill>
                                  <a:latin typeface="Cambria Math" panose="02040503050406030204" pitchFamily="18" charset="0"/>
                                </a:rPr>
                                <m:t>max</m:t>
                              </m:r>
                            </m:e>
                            <m:lim>
                              <m:sSup>
                                <m:sSupPr>
                                  <m:ctrlPr>
                                    <a:rPr lang="en-US" i="1">
                                      <a:solidFill>
                                        <a:srgbClr val="95013C"/>
                                      </a:solidFill>
                                      <a:latin typeface="Cambria Math" panose="02040503050406030204" pitchFamily="18" charset="0"/>
                                    </a:rPr>
                                  </m:ctrlPr>
                                </m:sSupPr>
                                <m:e>
                                  <m:r>
                                    <a:rPr lang="en-US" i="1">
                                      <a:solidFill>
                                        <a:srgbClr val="95013C"/>
                                      </a:solidFill>
                                      <a:latin typeface="Cambria Math" panose="02040503050406030204" pitchFamily="18" charset="0"/>
                                    </a:rPr>
                                    <m:t>𝑎</m:t>
                                  </m:r>
                                </m:e>
                                <m:sup>
                                  <m:r>
                                    <a:rPr lang="el-GR" i="1">
                                      <a:solidFill>
                                        <a:srgbClr val="95013C"/>
                                      </a:solidFill>
                                      <a:latin typeface="Cambria Math" panose="02040503050406030204" pitchFamily="18" charset="0"/>
                                    </a:rPr>
                                    <m:t>′</m:t>
                                  </m:r>
                                </m:sup>
                              </m:sSup>
                            </m:lim>
                          </m:limLow>
                        </m:fName>
                        <m:e>
                          <m:r>
                            <a:rPr lang="en-US" i="1">
                              <a:solidFill>
                                <a:srgbClr val="95013C"/>
                              </a:solidFill>
                              <a:latin typeface="Cambria Math" panose="02040503050406030204" pitchFamily="18" charset="0"/>
                            </a:rPr>
                            <m:t>𝑄</m:t>
                          </m:r>
                          <m:r>
                            <a:rPr lang="en-US" i="1">
                              <a:solidFill>
                                <a:srgbClr val="95013C"/>
                              </a:solidFill>
                              <a:latin typeface="Cambria Math" panose="02040503050406030204" pitchFamily="18" charset="0"/>
                            </a:rPr>
                            <m:t>(</m:t>
                          </m:r>
                          <m:sSup>
                            <m:sSupPr>
                              <m:ctrlPr>
                                <a:rPr lang="en-US" i="1" smtClean="0">
                                  <a:solidFill>
                                    <a:srgbClr val="95013C"/>
                                  </a:solidFill>
                                  <a:latin typeface="Cambria Math" panose="02040503050406030204" pitchFamily="18" charset="0"/>
                                </a:rPr>
                              </m:ctrlPr>
                            </m:sSupPr>
                            <m:e>
                              <m:r>
                                <a:rPr lang="en-US" b="0" i="1" smtClean="0">
                                  <a:solidFill>
                                    <a:srgbClr val="95013C"/>
                                  </a:solidFill>
                                  <a:latin typeface="Cambria Math" panose="02040503050406030204" pitchFamily="18" charset="0"/>
                                </a:rPr>
                                <m:t>𝑆</m:t>
                              </m:r>
                            </m:e>
                            <m:sup>
                              <m:r>
                                <a:rPr lang="en-US" b="0" i="1" smtClean="0">
                                  <a:solidFill>
                                    <a:srgbClr val="95013C"/>
                                  </a:solidFill>
                                  <a:latin typeface="Cambria Math" panose="02040503050406030204" pitchFamily="18" charset="0"/>
                                </a:rPr>
                                <m:t>′</m:t>
                              </m:r>
                            </m:sup>
                          </m:sSup>
                          <m:r>
                            <a:rPr lang="en-US" i="1">
                              <a:solidFill>
                                <a:srgbClr val="95013C"/>
                              </a:solidFill>
                              <a:latin typeface="Cambria Math" panose="02040503050406030204" pitchFamily="18" charset="0"/>
                            </a:rPr>
                            <m:t>,</m:t>
                          </m:r>
                          <m:sSup>
                            <m:sSupPr>
                              <m:ctrlPr>
                                <a:rPr lang="en-US" i="1">
                                  <a:solidFill>
                                    <a:srgbClr val="95013C"/>
                                  </a:solidFill>
                                  <a:latin typeface="Cambria Math" panose="02040503050406030204" pitchFamily="18" charset="0"/>
                                </a:rPr>
                              </m:ctrlPr>
                            </m:sSupPr>
                            <m:e>
                              <m:r>
                                <a:rPr lang="en-US" i="1">
                                  <a:solidFill>
                                    <a:srgbClr val="95013C"/>
                                  </a:solidFill>
                                  <a:latin typeface="Cambria Math" panose="02040503050406030204" pitchFamily="18" charset="0"/>
                                </a:rPr>
                                <m:t>𝑎</m:t>
                              </m:r>
                            </m:e>
                            <m:sup>
                              <m:r>
                                <a:rPr lang="en-US" i="1">
                                  <a:solidFill>
                                    <a:srgbClr val="95013C"/>
                                  </a:solidFill>
                                  <a:latin typeface="Cambria Math" panose="02040503050406030204" pitchFamily="18" charset="0"/>
                                </a:rPr>
                                <m:t>′</m:t>
                              </m:r>
                            </m:sup>
                          </m:sSup>
                        </m:e>
                      </m:func>
                      <m:r>
                        <a:rPr lang="el-GR" i="1">
                          <a:solidFill>
                            <a:srgbClr val="95013C"/>
                          </a:solidFill>
                          <a:latin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𝐴</m:t>
                          </m:r>
                        </m:e>
                      </m:d>
                      <m:r>
                        <a:rPr lang="el-GR"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 name="Content Placeholder 2">
                <a:extLst>
                  <a:ext uri="{FF2B5EF4-FFF2-40B4-BE49-F238E27FC236}">
                    <a16:creationId xmlns:a16="http://schemas.microsoft.com/office/drawing/2014/main" id="{99301A6F-8DAF-5744-A98E-C4B15B383A09}"/>
                  </a:ext>
                </a:extLst>
              </p:cNvPr>
              <p:cNvSpPr>
                <a:spLocks noGrp="1" noRot="1" noChangeAspect="1" noMove="1" noResize="1" noEditPoints="1" noAdjustHandles="1" noChangeArrowheads="1" noChangeShapeType="1" noTextEdit="1"/>
              </p:cNvSpPr>
              <p:nvPr>
                <p:ph idx="1"/>
              </p:nvPr>
            </p:nvSpPr>
            <p:spPr>
              <a:xfrm>
                <a:off x="838200" y="5257799"/>
                <a:ext cx="10515600" cy="919163"/>
              </a:xfrm>
              <a:blipFill>
                <a:blip r:embed="rId2"/>
                <a:stretch>
                  <a:fillRect/>
                </a:stretch>
              </a:blipFill>
            </p:spPr>
            <p:txBody>
              <a:bodyPr/>
              <a:lstStyle/>
              <a:p>
                <a:r>
                  <a:rPr lang="en-FR">
                    <a:noFill/>
                  </a:rPr>
                  <a:t> </a:t>
                </a:r>
              </a:p>
            </p:txBody>
          </p:sp>
        </mc:Fallback>
      </mc:AlternateContent>
      <p:pic>
        <p:nvPicPr>
          <p:cNvPr id="4" name="Picture 3">
            <a:extLst>
              <a:ext uri="{FF2B5EF4-FFF2-40B4-BE49-F238E27FC236}">
                <a16:creationId xmlns:a16="http://schemas.microsoft.com/office/drawing/2014/main" id="{9F687376-1A98-2A42-90BF-4EADAC979134}"/>
              </a:ext>
            </a:extLst>
          </p:cNvPr>
          <p:cNvPicPr>
            <a:picLocks noChangeAspect="1"/>
          </p:cNvPicPr>
          <p:nvPr/>
        </p:nvPicPr>
        <p:blipFill>
          <a:blip r:embed="rId3"/>
          <a:stretch>
            <a:fillRect/>
          </a:stretch>
        </p:blipFill>
        <p:spPr>
          <a:xfrm>
            <a:off x="5021772" y="2251710"/>
            <a:ext cx="2148455" cy="2354580"/>
          </a:xfrm>
          <a:prstGeom prst="rect">
            <a:avLst/>
          </a:prstGeom>
        </p:spPr>
      </p:pic>
      <p:sp>
        <p:nvSpPr>
          <p:cNvPr id="5" name="TextBox 4">
            <a:extLst>
              <a:ext uri="{FF2B5EF4-FFF2-40B4-BE49-F238E27FC236}">
                <a16:creationId xmlns:a16="http://schemas.microsoft.com/office/drawing/2014/main" id="{B4AD2880-59C5-104B-BC87-18D7F153B2B2}"/>
              </a:ext>
            </a:extLst>
          </p:cNvPr>
          <p:cNvSpPr txBox="1"/>
          <p:nvPr/>
        </p:nvSpPr>
        <p:spPr>
          <a:xfrm>
            <a:off x="10421964" y="6226334"/>
            <a:ext cx="1770036" cy="246221"/>
          </a:xfrm>
          <a:prstGeom prst="rect">
            <a:avLst/>
          </a:prstGeom>
          <a:noFill/>
        </p:spPr>
        <p:txBody>
          <a:bodyPr wrap="none" rtlCol="0">
            <a:spAutoFit/>
          </a:bodyPr>
          <a:lstStyle/>
          <a:p>
            <a:pPr algn="r"/>
            <a:r>
              <a:rPr lang="en-FR" sz="1000" dirty="0">
                <a:latin typeface="Linux Libertine" panose="02000503000000000000" pitchFamily="2" charset="0"/>
              </a:rPr>
              <a:t>[David Silver, IRL, UCL 2015]</a:t>
            </a:r>
          </a:p>
        </p:txBody>
      </p:sp>
      <p:sp>
        <p:nvSpPr>
          <p:cNvPr id="6" name="Footer Placeholder 2">
            <a:extLst>
              <a:ext uri="{FF2B5EF4-FFF2-40B4-BE49-F238E27FC236}">
                <a16:creationId xmlns:a16="http://schemas.microsoft.com/office/drawing/2014/main" id="{B92BB577-5D72-9D57-A098-9BF44CBEFEA5}"/>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7" name="Footer Placeholder 3">
            <a:extLst>
              <a:ext uri="{FF2B5EF4-FFF2-40B4-BE49-F238E27FC236}">
                <a16:creationId xmlns:a16="http://schemas.microsoft.com/office/drawing/2014/main" id="{51368833-9245-FD70-87A6-F66104D89A1F}"/>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
        <p:nvSpPr>
          <p:cNvPr id="8" name="Slide Number Placeholder 4">
            <a:extLst>
              <a:ext uri="{FF2B5EF4-FFF2-40B4-BE49-F238E27FC236}">
                <a16:creationId xmlns:a16="http://schemas.microsoft.com/office/drawing/2014/main" id="{A26AAE92-6723-0324-BF6C-6C0B165D64B6}"/>
              </a:ext>
            </a:extLst>
          </p:cNvPr>
          <p:cNvSpPr>
            <a:spLocks noGrp="1"/>
          </p:cNvSpPr>
          <p:nvPr>
            <p:ph type="sldNum" sz="quarter" idx="12"/>
          </p:nvPr>
        </p:nvSpPr>
        <p:spPr>
          <a:xfrm>
            <a:off x="9445485" y="6485557"/>
            <a:ext cx="2743200" cy="365125"/>
          </a:xfrm>
        </p:spPr>
        <p:txBody>
          <a:bodyPr/>
          <a:lstStyle/>
          <a:p>
            <a:fld id="{6C21EA8E-8BBA-427F-8E76-5AE09ACA2473}" type="slidenum">
              <a:rPr lang="en-GB" smtClean="0"/>
              <a:t>71</a:t>
            </a:fld>
            <a:endParaRPr lang="en-GB" dirty="0"/>
          </a:p>
        </p:txBody>
      </p:sp>
    </p:spTree>
    <p:extLst>
      <p:ext uri="{BB962C8B-B14F-4D97-AF65-F5344CB8AC3E}">
        <p14:creationId xmlns:p14="http://schemas.microsoft.com/office/powerpoint/2010/main" val="33963069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B5C00-7120-F241-A672-F7F82B8E36D4}"/>
              </a:ext>
            </a:extLst>
          </p:cNvPr>
          <p:cNvSpPr>
            <a:spLocks noGrp="1"/>
          </p:cNvSpPr>
          <p:nvPr>
            <p:ph type="title"/>
          </p:nvPr>
        </p:nvSpPr>
        <p:spPr/>
        <p:txBody>
          <a:bodyPr>
            <a:normAutofit/>
          </a:bodyPr>
          <a:lstStyle/>
          <a:p>
            <a:r>
              <a:rPr lang="en-US" sz="4000" dirty="0"/>
              <a:t>Q-Learning Algorithm for Off-Policy Control </a:t>
            </a:r>
            <a:endParaRPr lang="en-FR" sz="4000" dirty="0"/>
          </a:p>
        </p:txBody>
      </p:sp>
      <p:pic>
        <p:nvPicPr>
          <p:cNvPr id="4" name="Content Placeholder 3">
            <a:extLst>
              <a:ext uri="{FF2B5EF4-FFF2-40B4-BE49-F238E27FC236}">
                <a16:creationId xmlns:a16="http://schemas.microsoft.com/office/drawing/2014/main" id="{A51C6E8E-C2FC-3B4A-9A76-CEE4E4B3F138}"/>
              </a:ext>
            </a:extLst>
          </p:cNvPr>
          <p:cNvPicPr>
            <a:picLocks noGrp="1" noChangeAspect="1"/>
          </p:cNvPicPr>
          <p:nvPr>
            <p:ph idx="1"/>
          </p:nvPr>
        </p:nvPicPr>
        <p:blipFill>
          <a:blip r:embed="rId2"/>
          <a:stretch>
            <a:fillRect/>
          </a:stretch>
        </p:blipFill>
        <p:spPr>
          <a:xfrm>
            <a:off x="2274465" y="2009209"/>
            <a:ext cx="7643070" cy="3195787"/>
          </a:xfrm>
          <a:prstGeom prst="rect">
            <a:avLst/>
          </a:prstGeom>
        </p:spPr>
      </p:pic>
      <p:sp>
        <p:nvSpPr>
          <p:cNvPr id="5" name="TextBox 4">
            <a:extLst>
              <a:ext uri="{FF2B5EF4-FFF2-40B4-BE49-F238E27FC236}">
                <a16:creationId xmlns:a16="http://schemas.microsoft.com/office/drawing/2014/main" id="{95568013-ECDB-374B-B7C8-D7AC8B93B91D}"/>
              </a:ext>
            </a:extLst>
          </p:cNvPr>
          <p:cNvSpPr txBox="1"/>
          <p:nvPr/>
        </p:nvSpPr>
        <p:spPr>
          <a:xfrm>
            <a:off x="8560877" y="6228804"/>
            <a:ext cx="3631123" cy="246221"/>
          </a:xfrm>
          <a:prstGeom prst="rect">
            <a:avLst/>
          </a:prstGeom>
          <a:noFill/>
        </p:spPr>
        <p:txBody>
          <a:bodyPr wrap="none" rtlCol="0">
            <a:spAutoFit/>
          </a:bodyPr>
          <a:lstStyle/>
          <a:p>
            <a:pPr algn="r"/>
            <a:r>
              <a:rPr lang="en-FR" sz="1000" dirty="0">
                <a:latin typeface="Linux Libertine" panose="02000503000000000000" pitchFamily="2" charset="0"/>
              </a:rPr>
              <a:t>[</a:t>
            </a:r>
            <a:r>
              <a:rPr lang="en-US" sz="1000" dirty="0">
                <a:latin typeface="Linux Libertine" panose="02000503000000000000" pitchFamily="2" charset="0"/>
              </a:rPr>
              <a:t>An Introduction to Reinforcement Learning, Sutton and </a:t>
            </a:r>
            <a:r>
              <a:rPr lang="en-US" sz="1000" dirty="0" err="1">
                <a:latin typeface="Linux Libertine" panose="02000503000000000000" pitchFamily="2" charset="0"/>
              </a:rPr>
              <a:t>Barto</a:t>
            </a:r>
            <a:r>
              <a:rPr lang="en-FR" sz="1000" dirty="0">
                <a:latin typeface="Linux Libertine" panose="02000503000000000000" pitchFamily="2" charset="0"/>
              </a:rPr>
              <a:t>]</a:t>
            </a:r>
          </a:p>
        </p:txBody>
      </p:sp>
      <p:sp>
        <p:nvSpPr>
          <p:cNvPr id="3" name="Footer Placeholder 2">
            <a:extLst>
              <a:ext uri="{FF2B5EF4-FFF2-40B4-BE49-F238E27FC236}">
                <a16:creationId xmlns:a16="http://schemas.microsoft.com/office/drawing/2014/main" id="{D15D57AD-EA68-F5AF-2B11-C8906EDA04FB}"/>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6" name="Footer Placeholder 3">
            <a:extLst>
              <a:ext uri="{FF2B5EF4-FFF2-40B4-BE49-F238E27FC236}">
                <a16:creationId xmlns:a16="http://schemas.microsoft.com/office/drawing/2014/main" id="{DF4D7DCD-F552-7D52-5138-0F5E8E2E4C53}"/>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
        <p:nvSpPr>
          <p:cNvPr id="7" name="Slide Number Placeholder 4">
            <a:extLst>
              <a:ext uri="{FF2B5EF4-FFF2-40B4-BE49-F238E27FC236}">
                <a16:creationId xmlns:a16="http://schemas.microsoft.com/office/drawing/2014/main" id="{1D7153AA-B1FE-39D3-8182-C0683CEC0922}"/>
              </a:ext>
            </a:extLst>
          </p:cNvPr>
          <p:cNvSpPr>
            <a:spLocks noGrp="1"/>
          </p:cNvSpPr>
          <p:nvPr>
            <p:ph type="sldNum" sz="quarter" idx="12"/>
          </p:nvPr>
        </p:nvSpPr>
        <p:spPr>
          <a:xfrm>
            <a:off x="9445485" y="6485557"/>
            <a:ext cx="2743200" cy="365125"/>
          </a:xfrm>
        </p:spPr>
        <p:txBody>
          <a:bodyPr/>
          <a:lstStyle/>
          <a:p>
            <a:fld id="{6C21EA8E-8BBA-427F-8E76-5AE09ACA2473}" type="slidenum">
              <a:rPr lang="en-GB" smtClean="0"/>
              <a:t>72</a:t>
            </a:fld>
            <a:endParaRPr lang="en-GB" dirty="0"/>
          </a:p>
        </p:txBody>
      </p:sp>
    </p:spTree>
    <p:extLst>
      <p:ext uri="{BB962C8B-B14F-4D97-AF65-F5344CB8AC3E}">
        <p14:creationId xmlns:p14="http://schemas.microsoft.com/office/powerpoint/2010/main" val="7859878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F59D3-B67B-8143-BB12-502370CA24C1}"/>
              </a:ext>
            </a:extLst>
          </p:cNvPr>
          <p:cNvSpPr>
            <a:spLocks noGrp="1"/>
          </p:cNvSpPr>
          <p:nvPr>
            <p:ph type="title"/>
          </p:nvPr>
        </p:nvSpPr>
        <p:spPr/>
        <p:txBody>
          <a:bodyPr/>
          <a:lstStyle/>
          <a:p>
            <a:r>
              <a:rPr lang="en-FR" dirty="0"/>
              <a:t>Example: Cliff Walking</a:t>
            </a:r>
          </a:p>
        </p:txBody>
      </p:sp>
      <p:pic>
        <p:nvPicPr>
          <p:cNvPr id="5" name="Content Placeholder 4">
            <a:extLst>
              <a:ext uri="{FF2B5EF4-FFF2-40B4-BE49-F238E27FC236}">
                <a16:creationId xmlns:a16="http://schemas.microsoft.com/office/drawing/2014/main" id="{07FC4253-4740-CC47-825E-DBA5160909DB}"/>
              </a:ext>
            </a:extLst>
          </p:cNvPr>
          <p:cNvPicPr>
            <a:picLocks noGrp="1" noChangeAspect="1"/>
          </p:cNvPicPr>
          <p:nvPr>
            <p:ph idx="1"/>
          </p:nvPr>
        </p:nvPicPr>
        <p:blipFill>
          <a:blip r:embed="rId2"/>
          <a:stretch>
            <a:fillRect/>
          </a:stretch>
        </p:blipFill>
        <p:spPr>
          <a:xfrm>
            <a:off x="1238250" y="2910889"/>
            <a:ext cx="4270143" cy="2046446"/>
          </a:xfrm>
          <a:prstGeom prst="rect">
            <a:avLst/>
          </a:prstGeom>
        </p:spPr>
      </p:pic>
      <p:pic>
        <p:nvPicPr>
          <p:cNvPr id="6" name="Picture 5">
            <a:extLst>
              <a:ext uri="{FF2B5EF4-FFF2-40B4-BE49-F238E27FC236}">
                <a16:creationId xmlns:a16="http://schemas.microsoft.com/office/drawing/2014/main" id="{254878C7-1C13-9D49-87B9-E0A88B1EEEEC}"/>
              </a:ext>
            </a:extLst>
          </p:cNvPr>
          <p:cNvPicPr>
            <a:picLocks noChangeAspect="1"/>
          </p:cNvPicPr>
          <p:nvPr/>
        </p:nvPicPr>
        <p:blipFill>
          <a:blip r:embed="rId3"/>
          <a:stretch>
            <a:fillRect/>
          </a:stretch>
        </p:blipFill>
        <p:spPr>
          <a:xfrm>
            <a:off x="6096000" y="2496423"/>
            <a:ext cx="4514850" cy="2875379"/>
          </a:xfrm>
          <a:prstGeom prst="rect">
            <a:avLst/>
          </a:prstGeom>
        </p:spPr>
      </p:pic>
      <p:sp>
        <p:nvSpPr>
          <p:cNvPr id="3" name="Footer Placeholder 2">
            <a:extLst>
              <a:ext uri="{FF2B5EF4-FFF2-40B4-BE49-F238E27FC236}">
                <a16:creationId xmlns:a16="http://schemas.microsoft.com/office/drawing/2014/main" id="{92BACBF0-6808-759F-0440-4FD7BD57C030}"/>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4" name="Footer Placeholder 3">
            <a:extLst>
              <a:ext uri="{FF2B5EF4-FFF2-40B4-BE49-F238E27FC236}">
                <a16:creationId xmlns:a16="http://schemas.microsoft.com/office/drawing/2014/main" id="{7E731999-36FF-6CF8-F99D-EFE4C3B087E9}"/>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
        <p:nvSpPr>
          <p:cNvPr id="7" name="Slide Number Placeholder 4">
            <a:extLst>
              <a:ext uri="{FF2B5EF4-FFF2-40B4-BE49-F238E27FC236}">
                <a16:creationId xmlns:a16="http://schemas.microsoft.com/office/drawing/2014/main" id="{11A12012-B69C-4366-217E-7CB350A86C0A}"/>
              </a:ext>
            </a:extLst>
          </p:cNvPr>
          <p:cNvSpPr>
            <a:spLocks noGrp="1"/>
          </p:cNvSpPr>
          <p:nvPr>
            <p:ph type="sldNum" sz="quarter" idx="12"/>
          </p:nvPr>
        </p:nvSpPr>
        <p:spPr>
          <a:xfrm>
            <a:off x="9445485" y="6485557"/>
            <a:ext cx="2743200" cy="365125"/>
          </a:xfrm>
        </p:spPr>
        <p:txBody>
          <a:bodyPr/>
          <a:lstStyle/>
          <a:p>
            <a:fld id="{6C21EA8E-8BBA-427F-8E76-5AE09ACA2473}" type="slidenum">
              <a:rPr lang="en-GB" smtClean="0"/>
              <a:t>73</a:t>
            </a:fld>
            <a:endParaRPr lang="en-GB" dirty="0"/>
          </a:p>
        </p:txBody>
      </p:sp>
    </p:spTree>
    <p:extLst>
      <p:ext uri="{BB962C8B-B14F-4D97-AF65-F5344CB8AC3E}">
        <p14:creationId xmlns:p14="http://schemas.microsoft.com/office/powerpoint/2010/main" val="17317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FE6DD-DBE3-3F4A-84FC-5A6879B01F89}"/>
              </a:ext>
            </a:extLst>
          </p:cNvPr>
          <p:cNvSpPr>
            <a:spLocks noGrp="1"/>
          </p:cNvSpPr>
          <p:nvPr>
            <p:ph type="title"/>
          </p:nvPr>
        </p:nvSpPr>
        <p:spPr/>
        <p:txBody>
          <a:bodyPr/>
          <a:lstStyle/>
          <a:p>
            <a:r>
              <a:rPr lang="en-FR" dirty="0"/>
              <a:t>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A618A7-AA7E-AE43-AA78-CB0E3DDD3B5B}"/>
                  </a:ext>
                </a:extLst>
              </p:cNvPr>
              <p:cNvSpPr>
                <a:spLocks noGrp="1"/>
              </p:cNvSpPr>
              <p:nvPr>
                <p:ph idx="1"/>
              </p:nvPr>
            </p:nvSpPr>
            <p:spPr/>
            <p:txBody>
              <a:bodyPr>
                <a:normAutofit fontScale="92500" lnSpcReduction="20000"/>
              </a:bodyPr>
              <a:lstStyle/>
              <a:p>
                <a:pPr marL="357188" indent="-357188"/>
                <a:r>
                  <a:rPr lang="en-US" dirty="0"/>
                  <a:t>We call the expected cumulative reward, from a state </a:t>
                </a:r>
                <a:r>
                  <a:rPr lang="en-US" i="1" dirty="0"/>
                  <a:t>s</a:t>
                </a:r>
                <a:r>
                  <a:rPr lang="en-US" dirty="0"/>
                  <a:t>, the </a:t>
                </a:r>
                <a:r>
                  <a:rPr lang="en-US" dirty="0">
                    <a:solidFill>
                      <a:schemeClr val="accent2"/>
                    </a:solidFill>
                  </a:rPr>
                  <a:t>value</a:t>
                </a:r>
                <a:br>
                  <a:rPr lang="en-US" dirty="0"/>
                </a:br>
                <a:endParaRPr lang="en-US" dirty="0"/>
              </a:p>
              <a:p>
                <a:pPr marL="357188" indent="-357188">
                  <a:buNone/>
                </a:pPr>
                <a14:m>
                  <m:oMathPara xmlns:m="http://schemas.openxmlformats.org/officeDocument/2006/math">
                    <m:oMathParaPr>
                      <m:jc m:val="centerGroup"/>
                    </m:oMathParaPr>
                    <m:oMath xmlns:m="http://schemas.openxmlformats.org/officeDocument/2006/math">
                      <m:r>
                        <m:rPr>
                          <m:nor/>
                        </m:rPr>
                        <a:rPr lang="en-US" dirty="0"/>
                        <m:t>v</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m:rPr>
                          <m:aln/>
                        </m:rP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𝔼</m:t>
                      </m:r>
                      <m:r>
                        <a:rPr lang="en-US" b="0" i="1" smtClean="0">
                          <a:latin typeface="Cambria Math" panose="02040503050406030204" pitchFamily="18" charset="0"/>
                          <a:ea typeface="Cambria Math" panose="02040503050406030204" pitchFamily="18" charset="0"/>
                        </a:rPr>
                        <m:t> </m:t>
                      </m:r>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r>
                                <a:rPr lang="en-US" b="0" i="1" smtClean="0">
                                  <a:latin typeface="Cambria Math" panose="02040503050406030204" pitchFamily="18" charset="0"/>
                                  <a:ea typeface="Cambria Math" panose="02040503050406030204" pitchFamily="18" charset="0"/>
                                </a:rPr>
                                <m:t>𝑡</m:t>
                              </m:r>
                            </m:sub>
                          </m:sSub>
                        </m:e>
                        <m:e>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e>
                      </m:d>
                      <m:r>
                        <m:rPr>
                          <m:aln/>
                        </m:rP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𝔼</m:t>
                      </m:r>
                      <m:r>
                        <a:rPr lang="en-US" i="1" smtClean="0">
                          <a:latin typeface="Cambria Math" panose="02040503050406030204" pitchFamily="18" charset="0"/>
                          <a:ea typeface="Cambria Math" panose="02040503050406030204" pitchFamily="18" charset="0"/>
                        </a:rPr>
                        <m:t> </m:t>
                      </m:r>
                      <m:d>
                        <m:dPr>
                          <m:begChr m:val="["/>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rPr>
                                <m:t>𝑅</m:t>
                              </m:r>
                            </m:e>
                            <m:sub>
                              <m:r>
                                <a:rPr lang="en-US" i="1" smtClean="0">
                                  <a:latin typeface="Cambria Math" panose="02040503050406030204" pitchFamily="18" charset="0"/>
                                </a:rPr>
                                <m:t>𝑡</m:t>
                              </m:r>
                              <m:r>
                                <a:rPr lang="en-US" i="1" smtClean="0">
                                  <a:latin typeface="Cambria Math" panose="02040503050406030204" pitchFamily="18" charset="0"/>
                                </a:rPr>
                                <m:t>+1</m:t>
                              </m:r>
                            </m:sub>
                          </m:sSub>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smtClean="0">
                                  <a:latin typeface="Cambria Math" panose="02040503050406030204" pitchFamily="18" charset="0"/>
                                </a:rPr>
                                <m:t>𝑅</m:t>
                              </m:r>
                            </m:e>
                            <m:sub>
                              <m:r>
                                <a:rPr lang="en-US" i="1" smtClean="0">
                                  <a:latin typeface="Cambria Math" panose="02040503050406030204" pitchFamily="18" charset="0"/>
                                </a:rPr>
                                <m:t>𝑡</m:t>
                              </m:r>
                              <m:r>
                                <a:rPr lang="en-US" i="1" smtClean="0">
                                  <a:latin typeface="Cambria Math" panose="02040503050406030204" pitchFamily="18" charset="0"/>
                                </a:rPr>
                                <m:t>+2</m:t>
                              </m:r>
                            </m:sub>
                          </m:sSub>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smtClean="0">
                                  <a:latin typeface="Cambria Math" panose="02040503050406030204" pitchFamily="18" charset="0"/>
                                </a:rPr>
                                <m:t>𝑅</m:t>
                              </m:r>
                            </m:e>
                            <m:sub>
                              <m:r>
                                <a:rPr lang="en-US" i="1" smtClean="0">
                                  <a:latin typeface="Cambria Math" panose="02040503050406030204" pitchFamily="18" charset="0"/>
                                </a:rPr>
                                <m:t>𝑡</m:t>
                              </m:r>
                              <m:r>
                                <a:rPr lang="en-US" i="1" smtClean="0">
                                  <a:latin typeface="Cambria Math" panose="02040503050406030204" pitchFamily="18" charset="0"/>
                                </a:rPr>
                                <m:t>+3</m:t>
                              </m:r>
                            </m:sub>
                          </m:sSub>
                          <m:r>
                            <a:rPr lang="en-US"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r>
                            <m:rPr>
                              <m:nor/>
                            </m:rPr>
                            <a:rPr lang="en-US" dirty="0"/>
                            <m:t> </m:t>
                          </m:r>
                        </m:e>
                        <m:e>
                          <m:sSub>
                            <m:sSubPr>
                              <m:ctrlPr>
                                <a:rPr lang="en-US" i="1" dirty="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𝑆</m:t>
                              </m:r>
                            </m:e>
                            <m:sub>
                              <m:r>
                                <a:rPr lang="en-US" i="1" smtClean="0">
                                  <a:latin typeface="Cambria Math" panose="02040503050406030204" pitchFamily="18" charset="0"/>
                                  <a:ea typeface="Cambria Math" panose="02040503050406030204" pitchFamily="18" charset="0"/>
                                </a:rPr>
                                <m:t>𝑡</m:t>
                              </m:r>
                            </m:sub>
                          </m:sSub>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𝑠</m:t>
                          </m:r>
                        </m:e>
                      </m:d>
                    </m:oMath>
                  </m:oMathPara>
                </a14:m>
                <a:endParaRPr lang="en-US" dirty="0"/>
              </a:p>
              <a:p>
                <a:pPr marL="357188" indent="-357188"/>
                <a:endParaRPr lang="en-US" dirty="0"/>
              </a:p>
              <a:p>
                <a:pPr marL="357188" indent="-357188"/>
                <a:r>
                  <a:rPr lang="en-US" dirty="0"/>
                  <a:t>The value depends on the actions the agent takes </a:t>
                </a:r>
              </a:p>
              <a:p>
                <a:pPr marL="357188" indent="-357188"/>
                <a:r>
                  <a:rPr lang="en-US" dirty="0"/>
                  <a:t>Goal is to </a:t>
                </a:r>
                <a:r>
                  <a:rPr lang="en-US" dirty="0">
                    <a:solidFill>
                      <a:schemeClr val="accent2"/>
                    </a:solidFill>
                  </a:rPr>
                  <a:t>maximize value</a:t>
                </a:r>
                <a:r>
                  <a:rPr lang="en-US" dirty="0"/>
                  <a:t>, by picking suitable actions </a:t>
                </a:r>
              </a:p>
              <a:p>
                <a:pPr marL="357188" indent="-357188"/>
                <a:r>
                  <a:rPr lang="en-US" dirty="0"/>
                  <a:t>Rewards and values define </a:t>
                </a:r>
                <a:r>
                  <a:rPr lang="en-US" dirty="0">
                    <a:solidFill>
                      <a:schemeClr val="accent2"/>
                    </a:solidFill>
                  </a:rPr>
                  <a:t>utility </a:t>
                </a:r>
                <a:r>
                  <a:rPr lang="en-US" dirty="0"/>
                  <a:t>of states and action (no supervised feedback) </a:t>
                </a:r>
              </a:p>
              <a:p>
                <a:pPr marL="357188" indent="-357188"/>
                <a:r>
                  <a:rPr lang="en-US" dirty="0"/>
                  <a:t>Returns and values can be defined recursively</a:t>
                </a:r>
                <a:br>
                  <a:rPr lang="en-US" dirty="0"/>
                </a:b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𝐺</m:t>
                          </m:r>
                        </m:e>
                        <m:sub>
                          <m:r>
                            <a:rPr lang="en-US" i="1">
                              <a:latin typeface="Cambria Math" panose="02040503050406030204" pitchFamily="18" charset="0"/>
                            </a:rPr>
                            <m:t>𝑡</m:t>
                          </m:r>
                          <m:r>
                            <a:rPr lang="en-US" i="1">
                              <a:latin typeface="Cambria Math" panose="02040503050406030204" pitchFamily="18" charset="0"/>
                            </a:rPr>
                            <m:t>+1</m:t>
                          </m:r>
                        </m:sub>
                      </m:sSub>
                    </m:oMath>
                    <m:oMath xmlns:m="http://schemas.openxmlformats.org/officeDocument/2006/math">
                      <m:r>
                        <m:rPr>
                          <m:nor/>
                        </m:rPr>
                        <a:rPr lang="en-US" dirty="0"/>
                        <m:t>v</m:t>
                      </m:r>
                      <m:d>
                        <m:dPr>
                          <m:ctrlPr>
                            <a:rPr lang="en-US" i="1">
                              <a:latin typeface="Cambria Math" panose="02040503050406030204" pitchFamily="18" charset="0"/>
                            </a:rPr>
                          </m:ctrlPr>
                        </m:dPr>
                        <m:e>
                          <m:r>
                            <a:rPr lang="en-US" i="1">
                              <a:latin typeface="Cambria Math" panose="02040503050406030204" pitchFamily="18" charset="0"/>
                            </a:rPr>
                            <m:t>𝑠</m:t>
                          </m:r>
                        </m:e>
                      </m:d>
                      <m:r>
                        <m:rPr>
                          <m:aln/>
                        </m:rP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𝔼</m:t>
                      </m:r>
                      <m:r>
                        <a:rPr lang="en-US" i="1">
                          <a:latin typeface="Cambria Math" panose="02040503050406030204" pitchFamily="18" charset="0"/>
                          <a:ea typeface="Cambria Math" panose="02040503050406030204" pitchFamily="18" charset="0"/>
                        </a:rPr>
                        <m:t> </m:t>
                      </m:r>
                      <m:d>
                        <m:dPr>
                          <m:begChr m:val="["/>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m:rPr>
                              <m:nor/>
                            </m:rPr>
                            <a:rPr lang="en-US" dirty="0"/>
                            <m:t>v</m:t>
                          </m:r>
                          <m:r>
                            <a:rPr lang="en-US" b="1" i="1">
                              <a:latin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b="1" i="1">
                              <a:latin typeface="Cambria Math" panose="02040503050406030204" pitchFamily="18" charset="0"/>
                            </a:rPr>
                            <m:t>)</m:t>
                          </m:r>
                        </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e>
                      </m:d>
                    </m:oMath>
                  </m:oMathPara>
                </a14:m>
                <a:br>
                  <a:rPr lang="en-US" dirty="0"/>
                </a:br>
                <a:endParaRPr lang="en-US" dirty="0"/>
              </a:p>
              <a:p>
                <a:pPr marL="0" indent="0">
                  <a:buNone/>
                </a:pPr>
                <a:endParaRPr lang="en-FR" dirty="0"/>
              </a:p>
            </p:txBody>
          </p:sp>
        </mc:Choice>
        <mc:Fallback xmlns="">
          <p:sp>
            <p:nvSpPr>
              <p:cNvPr id="3" name="Content Placeholder 2">
                <a:extLst>
                  <a:ext uri="{FF2B5EF4-FFF2-40B4-BE49-F238E27FC236}">
                    <a16:creationId xmlns:a16="http://schemas.microsoft.com/office/drawing/2014/main" id="{30A618A7-AA7E-AE43-AA78-CB0E3DDD3B5B}"/>
                  </a:ext>
                </a:extLst>
              </p:cNvPr>
              <p:cNvSpPr>
                <a:spLocks noGrp="1" noRot="1" noChangeAspect="1" noMove="1" noResize="1" noEditPoints="1" noAdjustHandles="1" noChangeArrowheads="1" noChangeShapeType="1" noTextEdit="1"/>
              </p:cNvSpPr>
              <p:nvPr>
                <p:ph idx="1"/>
              </p:nvPr>
            </p:nvSpPr>
            <p:spPr>
              <a:blipFill>
                <a:blip r:embed="rId3"/>
                <a:stretch>
                  <a:fillRect l="-928" t="-3922" b="-1120"/>
                </a:stretch>
              </a:blipFill>
            </p:spPr>
            <p:txBody>
              <a:bodyPr/>
              <a:lstStyle/>
              <a:p>
                <a:r>
                  <a:rPr lang="en-CH">
                    <a:noFill/>
                  </a:rPr>
                  <a:t> </a:t>
                </a:r>
              </a:p>
            </p:txBody>
          </p:sp>
        </mc:Fallback>
      </mc:AlternateContent>
      <p:sp>
        <p:nvSpPr>
          <p:cNvPr id="5" name="Slide Number Placeholder 4">
            <a:extLst>
              <a:ext uri="{FF2B5EF4-FFF2-40B4-BE49-F238E27FC236}">
                <a16:creationId xmlns:a16="http://schemas.microsoft.com/office/drawing/2014/main" id="{C652B711-0611-1339-D106-94DF33B20ABF}"/>
              </a:ext>
            </a:extLst>
          </p:cNvPr>
          <p:cNvSpPr>
            <a:spLocks noGrp="1"/>
          </p:cNvSpPr>
          <p:nvPr>
            <p:ph type="sldNum" sz="quarter" idx="12"/>
          </p:nvPr>
        </p:nvSpPr>
        <p:spPr/>
        <p:txBody>
          <a:bodyPr/>
          <a:lstStyle/>
          <a:p>
            <a:fld id="{6C21EA8E-8BBA-427F-8E76-5AE09ACA2473}" type="slidenum">
              <a:rPr lang="it-IT" smtClean="0"/>
              <a:t>8</a:t>
            </a:fld>
            <a:endParaRPr lang="it-IT"/>
          </a:p>
        </p:txBody>
      </p:sp>
      <p:sp>
        <p:nvSpPr>
          <p:cNvPr id="6" name="Footer Placeholder 2">
            <a:extLst>
              <a:ext uri="{FF2B5EF4-FFF2-40B4-BE49-F238E27FC236}">
                <a16:creationId xmlns:a16="http://schemas.microsoft.com/office/drawing/2014/main" id="{211981AF-45FE-CAEC-464D-D85B0134C737}"/>
              </a:ext>
            </a:extLst>
          </p:cNvPr>
          <p:cNvSpPr txBox="1">
            <a:spLocks/>
          </p:cNvSpPr>
          <p:nvPr/>
        </p:nvSpPr>
        <p:spPr>
          <a:xfrm>
            <a:off x="4038600" y="6493946"/>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7" name="Footer Placeholder 3">
            <a:extLst>
              <a:ext uri="{FF2B5EF4-FFF2-40B4-BE49-F238E27FC236}">
                <a16:creationId xmlns:a16="http://schemas.microsoft.com/office/drawing/2014/main" id="{22B70F3C-9E13-783E-CC75-9D83AA498E4D}"/>
              </a:ext>
            </a:extLst>
          </p:cNvPr>
          <p:cNvSpPr txBox="1">
            <a:spLocks/>
          </p:cNvSpPr>
          <p:nvPr/>
        </p:nvSpPr>
        <p:spPr>
          <a:xfrm>
            <a:off x="16072" y="6493945"/>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Tree>
    <p:extLst>
      <p:ext uri="{BB962C8B-B14F-4D97-AF65-F5344CB8AC3E}">
        <p14:creationId xmlns:p14="http://schemas.microsoft.com/office/powerpoint/2010/main" val="3182855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A2E72-B811-B14A-B562-6F0FE88EDB0E}"/>
              </a:ext>
            </a:extLst>
          </p:cNvPr>
          <p:cNvSpPr>
            <a:spLocks noGrp="1"/>
          </p:cNvSpPr>
          <p:nvPr>
            <p:ph type="title"/>
          </p:nvPr>
        </p:nvSpPr>
        <p:spPr/>
        <p:txBody>
          <a:bodyPr/>
          <a:lstStyle/>
          <a:p>
            <a:r>
              <a:rPr lang="en-FR" dirty="0"/>
              <a:t>Action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2B30B3-A3E3-5E40-947C-A305CF109B1B}"/>
                  </a:ext>
                </a:extLst>
              </p:cNvPr>
              <p:cNvSpPr>
                <a:spLocks noGrp="1"/>
              </p:cNvSpPr>
              <p:nvPr>
                <p:ph idx="1"/>
              </p:nvPr>
            </p:nvSpPr>
            <p:spPr/>
            <p:txBody>
              <a:bodyPr/>
              <a:lstStyle/>
              <a:p>
                <a:pPr marL="357188" indent="-357188"/>
                <a:r>
                  <a:rPr lang="en-US" dirty="0"/>
                  <a:t>It is also possible to condition the value on actions:</a:t>
                </a:r>
                <a:br>
                  <a:rPr lang="en-US" dirty="0"/>
                </a:b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m:rPr>
                          <m:aln/>
                        </m:rP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𝔼</m:t>
                      </m:r>
                      <m:r>
                        <a:rPr lang="en-US" i="1">
                          <a:latin typeface="Cambria Math" panose="02040503050406030204" pitchFamily="18" charset="0"/>
                          <a:ea typeface="Cambria Math" panose="02040503050406030204" pitchFamily="18" charset="0"/>
                        </a:rPr>
                        <m:t> </m:t>
                      </m:r>
                      <m:d>
                        <m:dPr>
                          <m:begChr m:val="["/>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r>
                                <a:rPr lang="en-US" i="1">
                                  <a:latin typeface="Cambria Math" panose="02040503050406030204" pitchFamily="18" charset="0"/>
                                  <a:ea typeface="Cambria Math" panose="02040503050406030204" pitchFamily="18" charset="0"/>
                                </a:rPr>
                                <m:t>𝑡</m:t>
                              </m:r>
                            </m:sub>
                          </m:sSub>
                        </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𝐴</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e>
                      </m:d>
                    </m:oMath>
                  </m:oMathPara>
                </a14:m>
                <a:endParaRPr lang="en-FR" dirty="0"/>
              </a:p>
            </p:txBody>
          </p:sp>
        </mc:Choice>
        <mc:Fallback xmlns="">
          <p:sp>
            <p:nvSpPr>
              <p:cNvPr id="3" name="Content Placeholder 2">
                <a:extLst>
                  <a:ext uri="{FF2B5EF4-FFF2-40B4-BE49-F238E27FC236}">
                    <a16:creationId xmlns:a16="http://schemas.microsoft.com/office/drawing/2014/main" id="{6A2B30B3-A3E3-5E40-947C-A305CF109B1B}"/>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en-CH">
                    <a:noFill/>
                  </a:rPr>
                  <a:t> </a:t>
                </a:r>
              </a:p>
            </p:txBody>
          </p:sp>
        </mc:Fallback>
      </mc:AlternateContent>
      <p:sp>
        <p:nvSpPr>
          <p:cNvPr id="5" name="Slide Number Placeholder 4">
            <a:extLst>
              <a:ext uri="{FF2B5EF4-FFF2-40B4-BE49-F238E27FC236}">
                <a16:creationId xmlns:a16="http://schemas.microsoft.com/office/drawing/2014/main" id="{73905CD0-A9F1-F1E1-728C-A27C8D6C7AF3}"/>
              </a:ext>
            </a:extLst>
          </p:cNvPr>
          <p:cNvSpPr>
            <a:spLocks noGrp="1"/>
          </p:cNvSpPr>
          <p:nvPr>
            <p:ph type="sldNum" sz="quarter" idx="12"/>
          </p:nvPr>
        </p:nvSpPr>
        <p:spPr/>
        <p:txBody>
          <a:bodyPr/>
          <a:lstStyle/>
          <a:p>
            <a:fld id="{6C21EA8E-8BBA-427F-8E76-5AE09ACA2473}" type="slidenum">
              <a:rPr lang="it-IT" smtClean="0"/>
              <a:t>9</a:t>
            </a:fld>
            <a:endParaRPr lang="it-IT"/>
          </a:p>
        </p:txBody>
      </p:sp>
      <p:sp>
        <p:nvSpPr>
          <p:cNvPr id="6" name="Footer Placeholder 2">
            <a:extLst>
              <a:ext uri="{FF2B5EF4-FFF2-40B4-BE49-F238E27FC236}">
                <a16:creationId xmlns:a16="http://schemas.microsoft.com/office/drawing/2014/main" id="{6941118E-44ED-D2A5-685A-F1F7F5DD1682}"/>
              </a:ext>
            </a:extLst>
          </p:cNvPr>
          <p:cNvSpPr txBox="1">
            <a:spLocks/>
          </p:cNvSpPr>
          <p:nvPr/>
        </p:nvSpPr>
        <p:spPr>
          <a:xfrm>
            <a:off x="4038600" y="6485557"/>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t>Reinforcement</a:t>
            </a:r>
            <a:r>
              <a:rPr lang="it-IT" dirty="0"/>
              <a:t> Learning: </a:t>
            </a:r>
            <a:r>
              <a:rPr lang="it-IT" dirty="0" err="1"/>
              <a:t>Elementary</a:t>
            </a:r>
            <a:r>
              <a:rPr lang="it-IT" dirty="0"/>
              <a:t> RL</a:t>
            </a:r>
          </a:p>
        </p:txBody>
      </p:sp>
      <p:sp>
        <p:nvSpPr>
          <p:cNvPr id="7" name="Footer Placeholder 3">
            <a:extLst>
              <a:ext uri="{FF2B5EF4-FFF2-40B4-BE49-F238E27FC236}">
                <a16:creationId xmlns:a16="http://schemas.microsoft.com/office/drawing/2014/main" id="{3BBEEA8F-6836-4EC5-1D67-EF618BBCC2CE}"/>
              </a:ext>
            </a:extLst>
          </p:cNvPr>
          <p:cNvSpPr txBox="1">
            <a:spLocks/>
          </p:cNvSpPr>
          <p:nvPr/>
        </p:nvSpPr>
        <p:spPr>
          <a:xfrm>
            <a:off x="16072" y="6485556"/>
            <a:ext cx="1728838" cy="365125"/>
          </a:xfrm>
          <a:prstGeom prst="rect">
            <a:avLst/>
          </a:prstGeom>
          <a:solidFill>
            <a:srgbClr val="FFFFFF"/>
          </a:solidFill>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Helvetica Light" panose="020B050000000000000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dirty="0"/>
              <a:t>L. Brigato</a:t>
            </a:r>
          </a:p>
        </p:txBody>
      </p:sp>
    </p:spTree>
    <p:extLst>
      <p:ext uri="{BB962C8B-B14F-4D97-AF65-F5344CB8AC3E}">
        <p14:creationId xmlns:p14="http://schemas.microsoft.com/office/powerpoint/2010/main" val="4170325475"/>
      </p:ext>
    </p:extLst>
  </p:cSld>
  <p:clrMapOvr>
    <a:masterClrMapping/>
  </p:clrMapOvr>
</p:sld>
</file>

<file path=ppt/theme/theme1.xml><?xml version="1.0" encoding="utf-8"?>
<a:theme xmlns:a="http://schemas.openxmlformats.org/drawingml/2006/main" name="Template__">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Template__</Template>
  <TotalTime>1133</TotalTime>
  <Words>4839</Words>
  <Application>Microsoft Office PowerPoint</Application>
  <PresentationFormat>Widescreen</PresentationFormat>
  <Paragraphs>747</Paragraphs>
  <Slides>73</Slides>
  <Notes>10</Notes>
  <HiddenSlides>0</HiddenSlides>
  <MMClips>0</MMClips>
  <ScaleCrop>false</ScaleCrop>
  <HeadingPairs>
    <vt:vector size="6" baseType="variant">
      <vt:variant>
        <vt:lpstr>Caratteri utilizzati</vt:lpstr>
      </vt:variant>
      <vt:variant>
        <vt:i4>6</vt:i4>
      </vt:variant>
      <vt:variant>
        <vt:lpstr>Tema</vt:lpstr>
      </vt:variant>
      <vt:variant>
        <vt:i4>2</vt:i4>
      </vt:variant>
      <vt:variant>
        <vt:lpstr>Titoli diapositive</vt:lpstr>
      </vt:variant>
      <vt:variant>
        <vt:i4>73</vt:i4>
      </vt:variant>
    </vt:vector>
  </HeadingPairs>
  <TitlesOfParts>
    <vt:vector size="81" baseType="lpstr">
      <vt:lpstr>Arial</vt:lpstr>
      <vt:lpstr>Calibri</vt:lpstr>
      <vt:lpstr>Cambria Math</vt:lpstr>
      <vt:lpstr>Helvetica Light</vt:lpstr>
      <vt:lpstr>Helvetica Neue UltraLight</vt:lpstr>
      <vt:lpstr>Linux Libertine</vt:lpstr>
      <vt:lpstr>Template__</vt:lpstr>
      <vt:lpstr>1_Office Theme</vt:lpstr>
      <vt:lpstr>CAS AML 2022 Reinforcement Learning</vt:lpstr>
      <vt:lpstr>Outlook</vt:lpstr>
      <vt:lpstr>Presentazione standard di PowerPoint</vt:lpstr>
      <vt:lpstr>The Agent and the Environment</vt:lpstr>
      <vt:lpstr>Maximizing Value by Taking Actions</vt:lpstr>
      <vt:lpstr>Core Concepts</vt:lpstr>
      <vt:lpstr>Reward</vt:lpstr>
      <vt:lpstr>Values</vt:lpstr>
      <vt:lpstr>Action Values</vt:lpstr>
      <vt:lpstr>Agent State</vt:lpstr>
      <vt:lpstr>Environment State</vt:lpstr>
      <vt:lpstr>Information or Markov State</vt:lpstr>
      <vt:lpstr>Fully Observable Environments</vt:lpstr>
      <vt:lpstr>Partially Observable Environments</vt:lpstr>
      <vt:lpstr>Major Components of an RL Agent</vt:lpstr>
      <vt:lpstr>Policy</vt:lpstr>
      <vt:lpstr>Value Function</vt:lpstr>
      <vt:lpstr>Model</vt:lpstr>
      <vt:lpstr>Agent Categories (1/2)</vt:lpstr>
      <vt:lpstr>Agent Categories (2/2)</vt:lpstr>
      <vt:lpstr>Subproblems of the RL problem</vt:lpstr>
      <vt:lpstr>Presentazione standard di PowerPoint</vt:lpstr>
      <vt:lpstr>Introduction to MDPs</vt:lpstr>
      <vt:lpstr>Markov Decision Process</vt:lpstr>
      <vt:lpstr>State Transition Matrix </vt:lpstr>
      <vt:lpstr>Return</vt:lpstr>
      <vt:lpstr>Policies (1/2)</vt:lpstr>
      <vt:lpstr>Policies (2/2)</vt:lpstr>
      <vt:lpstr>State-Value and Action-Value Functions</vt:lpstr>
      <vt:lpstr>Bellman Expectation Equation</vt:lpstr>
      <vt:lpstr>Bellman Expectation Equation for "v" _π</vt:lpstr>
      <vt:lpstr>Bellman Expectation Equation for "q" _π</vt:lpstr>
      <vt:lpstr>Example: Song Learning MDP</vt:lpstr>
      <vt:lpstr>Example: Bellman Expectation Equation in MDP</vt:lpstr>
      <vt:lpstr>Example: Bellman Expectation Equation in MDP</vt:lpstr>
      <vt:lpstr>Bellman Expectation Equation (Matrix Form)</vt:lpstr>
      <vt:lpstr>Optimal Value Function</vt:lpstr>
      <vt:lpstr>Presentazione standard di PowerPoint</vt:lpstr>
      <vt:lpstr>Policy Evaluation</vt:lpstr>
      <vt:lpstr>Policy Evaluation</vt:lpstr>
      <vt:lpstr>What is Dynamic Programming?</vt:lpstr>
      <vt:lpstr>Iterative Policy Evaluation</vt:lpstr>
      <vt:lpstr>Dynamic Programming Update</vt:lpstr>
      <vt:lpstr>Iterative Policy Evaluation in Small Gridworld (1/2)</vt:lpstr>
      <vt:lpstr>Iterative Policy Evaluation in Small Gridworld (2/2)</vt:lpstr>
      <vt:lpstr>Model-Free Policy Evaluation</vt:lpstr>
      <vt:lpstr>Incremental Mean</vt:lpstr>
      <vt:lpstr>MC Incremental Update</vt:lpstr>
      <vt:lpstr>TD Incremental Update</vt:lpstr>
      <vt:lpstr>Bias/Variance Trade-Off</vt:lpstr>
      <vt:lpstr>Example: Driving Home</vt:lpstr>
      <vt:lpstr>MC vs TD</vt:lpstr>
      <vt:lpstr>Unified View of Reinforcement Learning </vt:lpstr>
      <vt:lpstr>Presentazione standard di PowerPoint</vt:lpstr>
      <vt:lpstr>How to Improve a Policy </vt:lpstr>
      <vt:lpstr>Policy Iteration</vt:lpstr>
      <vt:lpstr>Model-Free Control </vt:lpstr>
      <vt:lpstr>On and Off-Policy Learning</vt:lpstr>
      <vt:lpstr>Generalized Policy Iteration for Monte-Carlo</vt:lpstr>
      <vt:lpstr>Model-Free Policy Iteration Using Action-Value Function </vt:lpstr>
      <vt:lpstr>Generalized Policy Iteration with Action-Value Function </vt:lpstr>
      <vt:lpstr>ε-Greedy Exploration</vt:lpstr>
      <vt:lpstr>Monte-Carlo Policy Iteration </vt:lpstr>
      <vt:lpstr>Monte-Carlo Control</vt:lpstr>
      <vt:lpstr>GLIE Monte-Carlo Control</vt:lpstr>
      <vt:lpstr>MC vs. TD Control</vt:lpstr>
      <vt:lpstr>Updating Action-Value Functions with Sarsa</vt:lpstr>
      <vt:lpstr>Sarsa Algorithm for On-Policy Control</vt:lpstr>
      <vt:lpstr>Off-Policy Learning</vt:lpstr>
      <vt:lpstr>Off-Policy Control with Q-Learning</vt:lpstr>
      <vt:lpstr>Q-Learning Control Algorithm</vt:lpstr>
      <vt:lpstr>Q-Learning Algorithm for Off-Policy Control </vt:lpstr>
      <vt:lpstr>Example: Cliff Walking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Reinforcement Learning</dc:title>
  <dc:creator>Brigato, Lorenzo (ARTORG)</dc:creator>
  <cp:lastModifiedBy>Work</cp:lastModifiedBy>
  <cp:revision>93</cp:revision>
  <dcterms:created xsi:type="dcterms:W3CDTF">2022-08-18T13:04:28Z</dcterms:created>
  <dcterms:modified xsi:type="dcterms:W3CDTF">2022-10-05T21:13:05Z</dcterms:modified>
</cp:coreProperties>
</file>